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60" r:id="rId5"/>
    <p:sldId id="264" r:id="rId6"/>
    <p:sldId id="265" r:id="rId7"/>
    <p:sldId id="266" r:id="rId8"/>
    <p:sldId id="267" r:id="rId9"/>
    <p:sldId id="268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B5960-C9EC-4FF7-B8CA-53336A7CEDDF}" type="datetimeFigureOut">
              <a:rPr lang="cs-CZ" smtClean="0"/>
              <a:t>22.6.2013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B99B1-77F7-49E3-9639-5B99584B090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B5960-C9EC-4FF7-B8CA-53336A7CEDDF}" type="datetimeFigureOut">
              <a:rPr lang="cs-CZ" smtClean="0"/>
              <a:t>22.6.2013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B99B1-77F7-49E3-9639-5B99584B090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B5960-C9EC-4FF7-B8CA-53336A7CEDDF}" type="datetimeFigureOut">
              <a:rPr lang="cs-CZ" smtClean="0"/>
              <a:t>22.6.2013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B99B1-77F7-49E3-9639-5B99584B090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B5960-C9EC-4FF7-B8CA-53336A7CEDDF}" type="datetimeFigureOut">
              <a:rPr lang="cs-CZ" smtClean="0"/>
              <a:t>22.6.2013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B99B1-77F7-49E3-9639-5B99584B090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B5960-C9EC-4FF7-B8CA-53336A7CEDDF}" type="datetimeFigureOut">
              <a:rPr lang="cs-CZ" smtClean="0"/>
              <a:t>22.6.2013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B99B1-77F7-49E3-9639-5B99584B090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B5960-C9EC-4FF7-B8CA-53336A7CEDDF}" type="datetimeFigureOut">
              <a:rPr lang="cs-CZ" smtClean="0"/>
              <a:t>22.6.2013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B99B1-77F7-49E3-9639-5B99584B090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B5960-C9EC-4FF7-B8CA-53336A7CEDDF}" type="datetimeFigureOut">
              <a:rPr lang="cs-CZ" smtClean="0"/>
              <a:t>22.6.2013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B99B1-77F7-49E3-9639-5B99584B090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B5960-C9EC-4FF7-B8CA-53336A7CEDDF}" type="datetimeFigureOut">
              <a:rPr lang="cs-CZ" smtClean="0"/>
              <a:t>22.6.2013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B99B1-77F7-49E3-9639-5B99584B090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B5960-C9EC-4FF7-B8CA-53336A7CEDDF}" type="datetimeFigureOut">
              <a:rPr lang="cs-CZ" smtClean="0"/>
              <a:t>22.6.2013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B99B1-77F7-49E3-9639-5B99584B090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B5960-C9EC-4FF7-B8CA-53336A7CEDDF}" type="datetimeFigureOut">
              <a:rPr lang="cs-CZ" smtClean="0"/>
              <a:t>22.6.2013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B99B1-77F7-49E3-9639-5B99584B090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B5960-C9EC-4FF7-B8CA-53336A7CEDDF}" type="datetimeFigureOut">
              <a:rPr lang="cs-CZ" smtClean="0"/>
              <a:t>22.6.2013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B99B1-77F7-49E3-9639-5B99584B090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FA4B5960-C9EC-4FF7-B8CA-53336A7CEDDF}" type="datetimeFigureOut">
              <a:rPr lang="cs-CZ" smtClean="0"/>
              <a:t>22.6.2013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B8B99B1-77F7-49E3-9639-5B99584B090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2/2f/Budova_Nejvy%C5%A1%C5%A1%C3%ADho_soudu_%C4%8CR.jpg/250px-Budova_Nejvy%C5%A1%C5%A1%C3%ADho_soudu_%C4%8CR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2060848"/>
            <a:ext cx="6984776" cy="648072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sz="33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2220543"/>
            <a:ext cx="5616624" cy="2232248"/>
          </a:xfrm>
        </p:spPr>
        <p:txBody>
          <a:bodyPr>
            <a:noAutofit/>
          </a:bodyPr>
          <a:lstStyle/>
          <a:p>
            <a:pPr algn="l"/>
            <a:r>
              <a:rPr lang="cs-CZ" sz="1600" dirty="0">
                <a:solidFill>
                  <a:schemeClr val="tx1"/>
                </a:solidFill>
              </a:rPr>
              <a:t>Název školy:   </a:t>
            </a:r>
            <a:r>
              <a:rPr lang="cs-CZ" sz="1600" dirty="0" smtClean="0">
                <a:solidFill>
                  <a:schemeClr val="tx1"/>
                </a:solidFill>
              </a:rPr>
              <a:t>Základní </a:t>
            </a:r>
            <a:r>
              <a:rPr lang="cs-CZ" sz="1600" dirty="0">
                <a:solidFill>
                  <a:schemeClr val="tx1"/>
                </a:solidFill>
              </a:rPr>
              <a:t>škola speciální Litvínov, Šafaříkova </a:t>
            </a:r>
            <a:r>
              <a:rPr lang="cs-CZ" sz="1600" dirty="0" smtClean="0">
                <a:solidFill>
                  <a:schemeClr val="tx1"/>
                </a:solidFill>
              </a:rPr>
              <a:t>991</a:t>
            </a:r>
          </a:p>
          <a:p>
            <a:pPr algn="l"/>
            <a:endParaRPr lang="cs-CZ" sz="1600" dirty="0" smtClean="0">
              <a:solidFill>
                <a:schemeClr val="tx1"/>
              </a:solidFill>
            </a:endParaRPr>
          </a:p>
          <a:p>
            <a:pPr algn="l"/>
            <a:r>
              <a:rPr lang="cs-CZ" sz="1600" dirty="0" smtClean="0">
                <a:solidFill>
                  <a:schemeClr val="tx1"/>
                </a:solidFill>
              </a:rPr>
              <a:t>Autor:  </a:t>
            </a:r>
            <a:r>
              <a:rPr lang="cs-CZ" sz="1600" dirty="0">
                <a:solidFill>
                  <a:schemeClr val="tx1"/>
                </a:solidFill>
              </a:rPr>
              <a:t>Mgr. </a:t>
            </a:r>
            <a:r>
              <a:rPr lang="cs-CZ" sz="1600" dirty="0" smtClean="0">
                <a:solidFill>
                  <a:schemeClr val="tx1"/>
                </a:solidFill>
              </a:rPr>
              <a:t>Jaroslava Stejskalová</a:t>
            </a:r>
            <a:endParaRPr lang="cs-CZ" sz="1600" dirty="0">
              <a:solidFill>
                <a:schemeClr val="tx1"/>
              </a:solidFill>
            </a:endParaRPr>
          </a:p>
          <a:p>
            <a:pPr algn="l"/>
            <a:endParaRPr lang="cs-CZ" sz="1600" dirty="0">
              <a:solidFill>
                <a:schemeClr val="tx1"/>
              </a:solidFill>
            </a:endParaRPr>
          </a:p>
          <a:p>
            <a:pPr algn="l"/>
            <a:r>
              <a:rPr lang="cs-CZ" sz="1600" dirty="0">
                <a:solidFill>
                  <a:schemeClr val="tx1"/>
                </a:solidFill>
              </a:rPr>
              <a:t>Název materiálu: </a:t>
            </a:r>
            <a:r>
              <a:rPr lang="cs-CZ" sz="1600" dirty="0" smtClean="0">
                <a:solidFill>
                  <a:schemeClr val="tx1"/>
                </a:solidFill>
              </a:rPr>
              <a:t> VY_32_INOVACE_42_Člověk </a:t>
            </a:r>
            <a:r>
              <a:rPr lang="cs-CZ" sz="1600" dirty="0">
                <a:solidFill>
                  <a:schemeClr val="tx1"/>
                </a:solidFill>
              </a:rPr>
              <a:t>a společnost</a:t>
            </a:r>
          </a:p>
          <a:p>
            <a:pPr algn="l"/>
            <a:r>
              <a:rPr lang="cs-CZ" sz="1600" dirty="0">
                <a:solidFill>
                  <a:schemeClr val="tx1"/>
                </a:solidFill>
              </a:rPr>
              <a:t>                                                                                                     </a:t>
            </a:r>
          </a:p>
          <a:p>
            <a:pPr algn="l"/>
            <a:r>
              <a:rPr lang="cs-CZ" sz="1600" dirty="0">
                <a:solidFill>
                  <a:schemeClr val="tx1"/>
                </a:solidFill>
              </a:rPr>
              <a:t>Téma:  </a:t>
            </a:r>
            <a:r>
              <a:rPr lang="cs-CZ" sz="1600" dirty="0" smtClean="0">
                <a:solidFill>
                  <a:schemeClr val="tx1"/>
                </a:solidFill>
              </a:rPr>
              <a:t>Soudní systém v ČR                  </a:t>
            </a:r>
            <a:endParaRPr lang="cs-CZ" sz="1600" dirty="0">
              <a:solidFill>
                <a:schemeClr val="tx1"/>
              </a:solidFill>
            </a:endParaRPr>
          </a:p>
          <a:p>
            <a:pPr algn="l"/>
            <a:r>
              <a:rPr lang="cs-CZ" sz="1600" dirty="0">
                <a:solidFill>
                  <a:schemeClr val="tx1"/>
                </a:solidFill>
              </a:rPr>
              <a:t>                                                   </a:t>
            </a:r>
          </a:p>
          <a:p>
            <a:pPr algn="l"/>
            <a:r>
              <a:rPr lang="cs-CZ" sz="1600" dirty="0">
                <a:solidFill>
                  <a:schemeClr val="tx1"/>
                </a:solidFill>
              </a:rPr>
              <a:t>Číslo projektu:  </a:t>
            </a:r>
            <a:r>
              <a:rPr lang="cs-CZ" sz="1600" dirty="0" smtClean="0">
                <a:solidFill>
                  <a:schemeClr val="tx1"/>
                </a:solidFill>
              </a:rPr>
              <a:t> </a:t>
            </a:r>
            <a:r>
              <a:rPr lang="cs-CZ" sz="1600" dirty="0">
                <a:solidFill>
                  <a:schemeClr val="tx1"/>
                </a:solidFill>
              </a:rPr>
              <a:t>CZ.1.07/1.4./00/21.1535</a:t>
            </a:r>
          </a:p>
          <a:p>
            <a:pPr algn="l"/>
            <a:endParaRPr lang="cs-CZ" sz="16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654" y="476672"/>
            <a:ext cx="8139113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86000" y="29673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16415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Anotace</a:t>
            </a:r>
            <a:r>
              <a:rPr lang="cs-CZ" dirty="0"/>
              <a:t>: </a:t>
            </a:r>
            <a:r>
              <a:rPr lang="cs-CZ" dirty="0" smtClean="0"/>
              <a:t>Žáci se v této prezentaci seznámí se základními pojmy, týkající se soudního systému v ČR. Seznámí se s rozlišením soudů  a jejich významem.</a:t>
            </a:r>
            <a:endParaRPr lang="cs-CZ" dirty="0"/>
          </a:p>
          <a:p>
            <a:r>
              <a:rPr lang="cs-CZ" dirty="0">
                <a:solidFill>
                  <a:schemeClr val="tx1"/>
                </a:solidFill>
              </a:rPr>
              <a:t>Autor:</a:t>
            </a:r>
            <a:r>
              <a:rPr lang="cs-CZ" dirty="0"/>
              <a:t> Mgr. Jaroslava Stejskalová</a:t>
            </a:r>
          </a:p>
          <a:p>
            <a:r>
              <a:rPr lang="cs-CZ" dirty="0">
                <a:solidFill>
                  <a:schemeClr val="tx1"/>
                </a:solidFill>
              </a:rPr>
              <a:t>Jazyk</a:t>
            </a:r>
            <a:r>
              <a:rPr lang="cs-CZ" dirty="0"/>
              <a:t>: čeština</a:t>
            </a:r>
          </a:p>
          <a:p>
            <a:r>
              <a:rPr lang="cs-CZ" dirty="0">
                <a:solidFill>
                  <a:schemeClr val="tx1"/>
                </a:solidFill>
              </a:rPr>
              <a:t>Očekávaný výstup</a:t>
            </a:r>
            <a:r>
              <a:rPr lang="cs-CZ" dirty="0" smtClean="0"/>
              <a:t>: žák by měl stručně popsat soudí systém v ČR, vysvětlit základní rozdělení soudů</a:t>
            </a:r>
            <a:endParaRPr lang="cs-CZ" dirty="0"/>
          </a:p>
          <a:p>
            <a:r>
              <a:rPr lang="cs-CZ" dirty="0">
                <a:solidFill>
                  <a:schemeClr val="tx1"/>
                </a:solidFill>
              </a:rPr>
              <a:t>Speciální vzdělávací potřeby</a:t>
            </a:r>
            <a:r>
              <a:rPr lang="cs-CZ" dirty="0"/>
              <a:t>: </a:t>
            </a:r>
            <a:r>
              <a:rPr lang="cs-CZ" dirty="0" smtClean="0"/>
              <a:t>žádné</a:t>
            </a:r>
            <a:endParaRPr lang="cs-CZ" dirty="0"/>
          </a:p>
          <a:p>
            <a:r>
              <a:rPr lang="cs-CZ" dirty="0">
                <a:solidFill>
                  <a:schemeClr val="tx1"/>
                </a:solidFill>
              </a:rPr>
              <a:t>Klíčová slova</a:t>
            </a:r>
            <a:r>
              <a:rPr lang="cs-CZ" dirty="0"/>
              <a:t>: </a:t>
            </a:r>
            <a:r>
              <a:rPr lang="cs-CZ" dirty="0" smtClean="0"/>
              <a:t>soud, soudce</a:t>
            </a:r>
            <a:endParaRPr lang="cs-CZ" dirty="0"/>
          </a:p>
          <a:p>
            <a:r>
              <a:rPr lang="cs-CZ" dirty="0">
                <a:solidFill>
                  <a:schemeClr val="tx1"/>
                </a:solidFill>
              </a:rPr>
              <a:t>Druh učebního materiálu</a:t>
            </a:r>
            <a:r>
              <a:rPr lang="cs-CZ" dirty="0"/>
              <a:t>: prezentace</a:t>
            </a:r>
          </a:p>
          <a:p>
            <a:r>
              <a:rPr lang="cs-CZ" dirty="0">
                <a:solidFill>
                  <a:schemeClr val="tx1"/>
                </a:solidFill>
              </a:rPr>
              <a:t>Druh interaktivity</a:t>
            </a:r>
            <a:r>
              <a:rPr lang="cs-CZ" dirty="0"/>
              <a:t>: aktivita</a:t>
            </a:r>
          </a:p>
          <a:p>
            <a:r>
              <a:rPr lang="cs-CZ" dirty="0">
                <a:solidFill>
                  <a:schemeClr val="tx1"/>
                </a:solidFill>
              </a:rPr>
              <a:t>Cílová skupina</a:t>
            </a:r>
            <a:r>
              <a:rPr lang="cs-CZ" dirty="0"/>
              <a:t>: </a:t>
            </a:r>
            <a:r>
              <a:rPr lang="cs-CZ" dirty="0" smtClean="0"/>
              <a:t> žáci </a:t>
            </a:r>
            <a:r>
              <a:rPr lang="cs-CZ" dirty="0"/>
              <a:t>2.stupně základní školy praktické</a:t>
            </a:r>
          </a:p>
          <a:p>
            <a:r>
              <a:rPr lang="cs-CZ" dirty="0">
                <a:solidFill>
                  <a:schemeClr val="tx1"/>
                </a:solidFill>
              </a:rPr>
              <a:t>Stupeň a typ vzdělávání</a:t>
            </a:r>
            <a:r>
              <a:rPr lang="cs-CZ" dirty="0"/>
              <a:t>: </a:t>
            </a:r>
            <a:r>
              <a:rPr lang="cs-CZ" dirty="0" smtClean="0"/>
              <a:t> základní </a:t>
            </a:r>
            <a:r>
              <a:rPr lang="cs-CZ" dirty="0"/>
              <a:t>vzdělávání - lehké mentální postižení</a:t>
            </a:r>
          </a:p>
          <a:p>
            <a:r>
              <a:rPr lang="cs-CZ" dirty="0">
                <a:solidFill>
                  <a:schemeClr val="tx1"/>
                </a:solidFill>
              </a:rPr>
              <a:t>Typická věková skupina</a:t>
            </a:r>
            <a:r>
              <a:rPr lang="cs-CZ" dirty="0"/>
              <a:t>: </a:t>
            </a:r>
            <a:r>
              <a:rPr lang="cs-CZ" dirty="0" smtClean="0"/>
              <a:t>14-16let</a:t>
            </a:r>
            <a:endParaRPr lang="cs-CZ" dirty="0"/>
          </a:p>
          <a:p>
            <a:r>
              <a:rPr lang="cs-CZ" dirty="0">
                <a:solidFill>
                  <a:schemeClr val="tx1"/>
                </a:solidFill>
              </a:rPr>
              <a:t>Celková velikost</a:t>
            </a:r>
            <a:r>
              <a:rPr lang="cs-CZ" dirty="0"/>
              <a:t>: </a:t>
            </a:r>
            <a:r>
              <a:rPr lang="cs-CZ" dirty="0" smtClean="0"/>
              <a:t>733 kB</a:t>
            </a:r>
            <a:endParaRPr lang="cs-CZ" dirty="0"/>
          </a:p>
          <a:p>
            <a:r>
              <a:rPr lang="cs-CZ" dirty="0">
                <a:solidFill>
                  <a:schemeClr val="tx1"/>
                </a:solidFill>
              </a:rPr>
              <a:t>Datum</a:t>
            </a:r>
            <a:r>
              <a:rPr lang="cs-CZ" dirty="0"/>
              <a:t>: 20.6.2013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332656"/>
            <a:ext cx="8205787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51148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8498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SOUD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2000" i="1" dirty="0" smtClean="0">
                <a:solidFill>
                  <a:schemeClr val="accent2">
                    <a:lumMod val="75000"/>
                  </a:schemeClr>
                </a:solidFill>
              </a:rPr>
              <a:t>- </a:t>
            </a:r>
            <a:r>
              <a:rPr lang="cs-CZ" sz="2000" i="1" dirty="0" smtClean="0"/>
              <a:t>je instituce, </a:t>
            </a:r>
            <a:r>
              <a:rPr lang="cs-CZ" sz="2000" i="1" dirty="0"/>
              <a:t>která poskytuje ochranu porušeným a ohroženým právům </a:t>
            </a:r>
            <a:r>
              <a:rPr lang="cs-CZ" sz="2000" i="1" dirty="0" smtClean="0"/>
              <a:t>fyzických </a:t>
            </a:r>
            <a:r>
              <a:rPr lang="cs-CZ" sz="2000" i="1" dirty="0"/>
              <a:t>a právnických osob a chrání zájmy </a:t>
            </a:r>
            <a:r>
              <a:rPr lang="cs-CZ" sz="2000" i="1" dirty="0" smtClean="0"/>
              <a:t>tam</a:t>
            </a:r>
            <a:r>
              <a:rPr lang="cs-CZ" sz="2000" i="1" dirty="0"/>
              <a:t>, kde jí to ukládá </a:t>
            </a:r>
            <a:r>
              <a:rPr lang="cs-CZ" sz="2000" i="1" dirty="0" smtClean="0"/>
              <a:t>zákon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SOUDCE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sz="2000" dirty="0"/>
              <a:t>-  </a:t>
            </a:r>
            <a:r>
              <a:rPr lang="cs-CZ" sz="2000" i="1" dirty="0" smtClean="0"/>
              <a:t>musí </a:t>
            </a:r>
            <a:r>
              <a:rPr lang="cs-CZ" sz="2000" i="1" dirty="0"/>
              <a:t>být </a:t>
            </a:r>
            <a:r>
              <a:rPr lang="cs-CZ" sz="2000" i="1" dirty="0" smtClean="0"/>
              <a:t>nestranný, nesmí </a:t>
            </a:r>
            <a:r>
              <a:rPr lang="cs-CZ" sz="2000" i="1" dirty="0"/>
              <a:t>mít žádný vztah k věci, </a:t>
            </a:r>
            <a:r>
              <a:rPr lang="cs-CZ" sz="2000" i="1" dirty="0" smtClean="0"/>
              <a:t>k účastníkům </a:t>
            </a:r>
            <a:r>
              <a:rPr lang="cs-CZ" sz="2000" i="1" dirty="0"/>
              <a:t>řízení </a:t>
            </a:r>
            <a:endParaRPr lang="cs-CZ" sz="2000" i="1" dirty="0" smtClean="0"/>
          </a:p>
          <a:p>
            <a:pPr marL="0" indent="0">
              <a:buNone/>
            </a:pPr>
            <a:r>
              <a:rPr lang="cs-CZ" sz="2000" i="1" dirty="0"/>
              <a:t>- V </a:t>
            </a:r>
            <a:r>
              <a:rPr lang="cs-CZ" sz="2000" i="1" dirty="0" smtClean="0"/>
              <a:t>ČR  soudce </a:t>
            </a:r>
            <a:r>
              <a:rPr lang="cs-CZ" sz="2000" i="1" dirty="0"/>
              <a:t>jmenuje na časově neomezené období prezident republiky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Soudní systém v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08727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2708920"/>
            <a:ext cx="3822192" cy="34472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i="1" u="sng" dirty="0" smtClean="0">
                <a:solidFill>
                  <a:srgbClr val="FF0000"/>
                </a:solidFill>
              </a:rPr>
              <a:t>    Ústavní soud</a:t>
            </a:r>
          </a:p>
          <a:p>
            <a:pPr marL="0" indent="0">
              <a:buNone/>
            </a:pPr>
            <a:r>
              <a:rPr lang="cs-CZ" sz="2000" i="1" dirty="0" smtClean="0">
                <a:solidFill>
                  <a:srgbClr val="FF0000"/>
                </a:solidFill>
              </a:rPr>
              <a:t>*</a:t>
            </a:r>
            <a:r>
              <a:rPr lang="cs-CZ" sz="2000" i="1" dirty="0" smtClean="0"/>
              <a:t>je </a:t>
            </a:r>
            <a:r>
              <a:rPr lang="cs-CZ" sz="2000" i="1" dirty="0"/>
              <a:t>státní soudní instituce, která není součástí systému obecných soudů, </a:t>
            </a:r>
            <a:r>
              <a:rPr lang="cs-CZ" sz="2000" i="1" dirty="0" smtClean="0"/>
              <a:t> </a:t>
            </a:r>
            <a:r>
              <a:rPr lang="cs-CZ" sz="2000" i="1" dirty="0"/>
              <a:t>jeho základním posláním je garantovat ústavnost právního řádu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5148064" y="2708920"/>
            <a:ext cx="3822192" cy="3447288"/>
          </a:xfrm>
        </p:spPr>
        <p:txBody>
          <a:bodyPr/>
          <a:lstStyle/>
          <a:p>
            <a:pPr marL="0" indent="0">
              <a:buNone/>
            </a:pPr>
            <a:r>
              <a:rPr lang="cs-CZ" i="1" u="sng" dirty="0" smtClean="0">
                <a:solidFill>
                  <a:srgbClr val="FF0000"/>
                </a:solidFill>
              </a:rPr>
              <a:t>Obecné soudy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rgbClr val="FF0000"/>
                </a:solidFill>
              </a:rPr>
              <a:t>*</a:t>
            </a:r>
            <a:r>
              <a:rPr lang="cs-CZ" i="1" dirty="0" smtClean="0"/>
              <a:t>nejvyšší </a:t>
            </a:r>
            <a:r>
              <a:rPr lang="cs-CZ" i="1" dirty="0"/>
              <a:t>soudy </a:t>
            </a:r>
            <a:r>
              <a:rPr lang="cs-CZ" i="1" dirty="0" smtClean="0"/>
              <a:t>/ </a:t>
            </a:r>
            <a:r>
              <a:rPr lang="cs-CZ" i="1" dirty="0"/>
              <a:t>Nejvyšší soud a Nejvyšší správní </a:t>
            </a:r>
            <a:r>
              <a:rPr lang="cs-CZ" i="1" dirty="0" smtClean="0"/>
              <a:t>soud/</a:t>
            </a:r>
            <a:endParaRPr lang="cs-CZ" i="1" dirty="0"/>
          </a:p>
          <a:p>
            <a:pPr marL="0" indent="0">
              <a:buNone/>
            </a:pPr>
            <a:r>
              <a:rPr lang="cs-CZ" i="1" dirty="0" smtClean="0">
                <a:solidFill>
                  <a:srgbClr val="FF0000"/>
                </a:solidFill>
              </a:rPr>
              <a:t>*</a:t>
            </a:r>
            <a:r>
              <a:rPr lang="cs-CZ" i="1" dirty="0" smtClean="0"/>
              <a:t>vrchní </a:t>
            </a:r>
            <a:r>
              <a:rPr lang="cs-CZ" i="1" dirty="0"/>
              <a:t>soudy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rgbClr val="FF0000"/>
                </a:solidFill>
              </a:rPr>
              <a:t>*</a:t>
            </a:r>
            <a:r>
              <a:rPr lang="cs-CZ" i="1" dirty="0" smtClean="0"/>
              <a:t>krajské </a:t>
            </a:r>
            <a:r>
              <a:rPr lang="cs-CZ" i="1" dirty="0"/>
              <a:t>soudy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rgbClr val="FF0000"/>
                </a:solidFill>
              </a:rPr>
              <a:t>*</a:t>
            </a:r>
            <a:r>
              <a:rPr lang="cs-CZ" i="1" dirty="0" smtClean="0"/>
              <a:t>okresní </a:t>
            </a:r>
            <a:r>
              <a:rPr lang="cs-CZ" i="1" dirty="0"/>
              <a:t>soudy</a:t>
            </a:r>
          </a:p>
          <a:p>
            <a:pPr marL="0" indent="0">
              <a:buNone/>
            </a:pPr>
            <a:endParaRPr lang="cs-CZ" i="1" dirty="0">
              <a:solidFill>
                <a:srgbClr val="FF000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581128"/>
            <a:ext cx="2997090" cy="201622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5" name="TextovéPole 4"/>
          <p:cNvSpPr txBox="1"/>
          <p:nvPr/>
        </p:nvSpPr>
        <p:spPr>
          <a:xfrm>
            <a:off x="2123727" y="6181049"/>
            <a:ext cx="7784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BRNO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03309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1994528"/>
            <a:ext cx="7408333" cy="3450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Nejvyšší soud</a:t>
            </a:r>
          </a:p>
          <a:p>
            <a:pPr marL="0" indent="0">
              <a:buNone/>
            </a:pPr>
            <a:r>
              <a:rPr lang="cs-CZ" dirty="0"/>
              <a:t>Nejvyšší soud České republiky se sídlem v Brně je spolu s Nejvyšším správním soudem nejvyšší článek v soustavě soudů ČR                            </a:t>
            </a:r>
            <a:endParaRPr lang="cs-CZ" dirty="0" smtClean="0"/>
          </a:p>
          <a:p>
            <a:pPr marL="0" indent="0" algn="r">
              <a:buNone/>
            </a:pPr>
            <a:r>
              <a:rPr lang="cs-CZ" dirty="0" smtClean="0"/>
              <a:t>–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252728"/>
          </a:xfrm>
        </p:spPr>
        <p:txBody>
          <a:bodyPr/>
          <a:lstStyle/>
          <a:p>
            <a:r>
              <a:rPr lang="cs-CZ" dirty="0" smtClean="0"/>
              <a:t>OBECNÉ SOUDY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55" y="4005064"/>
            <a:ext cx="2880320" cy="216600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4" name="Obdélník 3"/>
          <p:cNvSpPr/>
          <p:nvPr/>
        </p:nvSpPr>
        <p:spPr>
          <a:xfrm>
            <a:off x="3995936" y="447671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* 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tx2"/>
                </a:solidFill>
              </a:rPr>
              <a:t>základní činností </a:t>
            </a:r>
            <a:r>
              <a:rPr lang="cs-CZ" b="1" i="1" dirty="0" smtClean="0">
                <a:solidFill>
                  <a:schemeClr val="tx2"/>
                </a:solidFill>
              </a:rPr>
              <a:t>je rozhodování o mimořádných opravných prostředcích proti rozhodnutím soudů nižších stupňů </a:t>
            </a:r>
            <a:endParaRPr lang="cs-CZ" b="1" i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53109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512611"/>
            <a:ext cx="2664296" cy="199822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2" name="Obdélník 1"/>
          <p:cNvSpPr/>
          <p:nvPr/>
        </p:nvSpPr>
        <p:spPr>
          <a:xfrm>
            <a:off x="917848" y="1627059"/>
            <a:ext cx="4572000" cy="135421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u="sng" dirty="0" smtClean="0">
                <a:solidFill>
                  <a:srgbClr val="FF0000"/>
                </a:solidFill>
              </a:rPr>
              <a:t>Vrchní soud 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 smtClean="0">
                <a:solidFill>
                  <a:schemeClr val="tx2"/>
                </a:solidFill>
              </a:rPr>
              <a:t>je druhý nejvyšší článek soustavy českých obecných soudů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>
                <a:solidFill>
                  <a:schemeClr val="tx2"/>
                </a:solidFill>
              </a:rPr>
              <a:t>n</a:t>
            </a:r>
            <a:r>
              <a:rPr lang="cs-CZ" dirty="0" smtClean="0">
                <a:solidFill>
                  <a:schemeClr val="tx2"/>
                </a:solidFill>
              </a:rPr>
              <a:t>achází se v Praze a Olomouci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95883" y="5111131"/>
            <a:ext cx="12602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OLOMOUC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779912" y="3634559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*</a:t>
            </a:r>
            <a:r>
              <a:rPr lang="cs-CZ" dirty="0" smtClean="0">
                <a:solidFill>
                  <a:schemeClr val="tx2"/>
                </a:solidFill>
              </a:rPr>
              <a:t>vrchní soud rozhoduje v senátech složených z předsedy senátu a ze dvou soudců</a:t>
            </a:r>
          </a:p>
          <a:p>
            <a:endParaRPr lang="cs-CZ" dirty="0">
              <a:solidFill>
                <a:schemeClr val="tx2"/>
              </a:solidFill>
            </a:endParaRPr>
          </a:p>
          <a:p>
            <a:r>
              <a:rPr lang="cs-CZ" dirty="0" smtClean="0">
                <a:solidFill>
                  <a:schemeClr val="tx2"/>
                </a:solidFill>
              </a:rPr>
              <a:t>*řeší zejména nejzávažnější trestné činy, některé obchodní spory, insolvenční řízení nebo věci spojené s ochranou osobnosti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4366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2132856"/>
            <a:ext cx="4572000" cy="375487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* </a:t>
            </a:r>
            <a:r>
              <a:rPr lang="cs-CZ" sz="1600" dirty="0" smtClean="0">
                <a:solidFill>
                  <a:schemeClr val="tx2"/>
                </a:solidFill>
              </a:rPr>
              <a:t>Krajské soudy rozhodují ve druhém stupni o řádných opravných prostředcích proti rozhodnutím okresních soudů</a:t>
            </a:r>
          </a:p>
          <a:p>
            <a:endParaRPr lang="cs-CZ" sz="1400" dirty="0" smtClean="0">
              <a:solidFill>
                <a:srgbClr val="FF0000"/>
              </a:solidFill>
            </a:endParaRPr>
          </a:p>
          <a:p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600" dirty="0" smtClean="0">
                <a:solidFill>
                  <a:srgbClr val="FF0000"/>
                </a:solidFill>
              </a:rPr>
              <a:t>v ČR existuje osm krajských soudů:</a:t>
            </a:r>
          </a:p>
          <a:p>
            <a:pPr marL="285750" indent="-285750">
              <a:buFont typeface="Arial" charset="0"/>
              <a:buChar char="•"/>
            </a:pPr>
            <a:r>
              <a:rPr lang="cs-CZ" sz="1400" i="1" dirty="0" smtClean="0"/>
              <a:t>Městský soud v Praze</a:t>
            </a:r>
          </a:p>
          <a:p>
            <a:pPr marL="285750" indent="-285750">
              <a:buFont typeface="Arial" charset="0"/>
              <a:buChar char="•"/>
            </a:pPr>
            <a:r>
              <a:rPr lang="cs-CZ" sz="1400" i="1" dirty="0" smtClean="0"/>
              <a:t>Krajský soud v Praze </a:t>
            </a:r>
          </a:p>
          <a:p>
            <a:pPr marL="285750" indent="-285750">
              <a:buFont typeface="Arial" charset="0"/>
              <a:buChar char="•"/>
            </a:pPr>
            <a:r>
              <a:rPr lang="cs-CZ" sz="1400" i="1" dirty="0" smtClean="0"/>
              <a:t>Krajský soud v Českých Budějovicích s pobočkou v Táboře</a:t>
            </a:r>
          </a:p>
          <a:p>
            <a:pPr marL="285750" indent="-285750">
              <a:buFont typeface="Arial" charset="0"/>
              <a:buChar char="•"/>
            </a:pPr>
            <a:r>
              <a:rPr lang="cs-CZ" sz="1400" i="1" dirty="0" smtClean="0"/>
              <a:t>Krajský soud v Plzni </a:t>
            </a:r>
          </a:p>
          <a:p>
            <a:pPr marL="285750" indent="-285750">
              <a:buFont typeface="Arial" charset="0"/>
              <a:buChar char="•"/>
            </a:pPr>
            <a:r>
              <a:rPr lang="cs-CZ" sz="1400" i="1" dirty="0" smtClean="0"/>
              <a:t>Krajský soud v Ústí nad Labem s pobočkou v Liberci</a:t>
            </a:r>
          </a:p>
          <a:p>
            <a:pPr marL="285750" indent="-285750">
              <a:buFont typeface="Arial" charset="0"/>
              <a:buChar char="•"/>
            </a:pPr>
            <a:r>
              <a:rPr lang="cs-CZ" sz="1400" i="1" dirty="0" smtClean="0"/>
              <a:t>Krajský soud v Hradci Králové s pobočkou v Pardubicích</a:t>
            </a:r>
          </a:p>
          <a:p>
            <a:pPr marL="285750" indent="-285750">
              <a:buFont typeface="Arial" charset="0"/>
              <a:buChar char="•"/>
            </a:pPr>
            <a:r>
              <a:rPr lang="cs-CZ" sz="1400" i="1" dirty="0" smtClean="0"/>
              <a:t>Krajský soud v Brně s pobočkou v Jihlavě a pobočkou ve Zlíně</a:t>
            </a:r>
          </a:p>
          <a:p>
            <a:pPr marL="285750" indent="-285750">
              <a:buFont typeface="Arial" charset="0"/>
              <a:buChar char="•"/>
            </a:pPr>
            <a:r>
              <a:rPr lang="cs-CZ" sz="1400" i="1" dirty="0" smtClean="0"/>
              <a:t>Krajský soud v Ostravě s pobočkou v Olomouci</a:t>
            </a:r>
          </a:p>
          <a:p>
            <a:pPr marL="285750" indent="-285750">
              <a:buFont typeface="Arial" charset="0"/>
              <a:buChar char="•"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67744" y="1412776"/>
            <a:ext cx="252028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rgbClr val="FF0000"/>
                </a:solidFill>
              </a:rPr>
              <a:t>KRAJSKÝ SOUD</a:t>
            </a:r>
            <a:endParaRPr lang="cs-CZ" sz="2400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98239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732166"/>
            <a:ext cx="22204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>
                <a:solidFill>
                  <a:srgbClr val="FF0000"/>
                </a:solidFill>
              </a:rPr>
              <a:t>OKRESNÍ SOUD</a:t>
            </a:r>
            <a:endParaRPr lang="cs-CZ" sz="2400" u="sng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5576" y="2708920"/>
            <a:ext cx="655272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*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/>
                </a:solidFill>
              </a:rPr>
              <a:t>Okresní soudy jsou základním článkem soustavy obecných soudů nejen České republiky, ale např. i Rakouska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*</a:t>
            </a:r>
            <a:r>
              <a:rPr lang="cs-CZ" dirty="0" smtClean="0">
                <a:solidFill>
                  <a:schemeClr val="tx2"/>
                </a:solidFill>
              </a:rPr>
              <a:t> v České republice je vymezení jejich soudních obvodů odvozeno od okresů a pražských obvodů územního členění státu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44278" y="4293097"/>
            <a:ext cx="692406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*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/>
                </a:solidFill>
              </a:rPr>
              <a:t>v České republice existuje celkem 86 typově okresních soudů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86829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13619">
            <a:off x="5508104" y="1988840"/>
            <a:ext cx="3048000" cy="215265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4" name="Obdélník 3"/>
          <p:cNvSpPr/>
          <p:nvPr/>
        </p:nvSpPr>
        <p:spPr>
          <a:xfrm>
            <a:off x="1187624" y="1196752"/>
            <a:ext cx="21602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54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KVÍZ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60650" y="2880499"/>
            <a:ext cx="24141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Vysvětli pojem SOUD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60650" y="3600911"/>
            <a:ext cx="3930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Kdo jmenuje soudce do jeho funkce?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72660" y="4353245"/>
            <a:ext cx="3122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Popiš základní dělení soudů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76237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196752"/>
            <a:ext cx="14045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ZDROJE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719972"/>
            <a:ext cx="41582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mtClean="0"/>
              <a:t> </a:t>
            </a: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560" y="2060849"/>
            <a:ext cx="741682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http://upload.wikimedia.org/wikipedia/commons/thumb/2/2f/Budova_Nejvy%C5%A1%C5%A1%C3%ADho_soudu_%C4%8CR.jpg/250px-Budova_Nejvy%C5%A1%C5%A1%C3%ADho_soudu_%C4%8CR.jpg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http://upload.wikimedia.org/wikipedia/commons/thumb/3/3b/Moravsk%C3%A1_zemsk%C3%A1_sn%C4%9Bmovna_%28dnes_%C3%9Astavn%C3%AD_soud_%C4%8CR%29_%2802%29.jpg/220px-Moravsk%C3%A1_zemsk%C3%A1_sn%C4%9Bmovna_%28dnes_%C3%9Astavn%C3%AD_soud_%C4%8CR%29_%2802%29.jpg</a:t>
            </a:r>
          </a:p>
          <a:p>
            <a:endParaRPr lang="cs-CZ" dirty="0"/>
          </a:p>
          <a:p>
            <a:r>
              <a:rPr lang="cs-CZ" dirty="0" smtClean="0"/>
              <a:t>http://upload.wikimedia.org/wikipedia/commons/thumb/a/af/VS_Olomouc.jpg/220px-VS_Olomouc.jpg</a:t>
            </a:r>
          </a:p>
          <a:p>
            <a:endParaRPr lang="cs-CZ" dirty="0" smtClean="0"/>
          </a:p>
          <a:p>
            <a:r>
              <a:rPr lang="cs-CZ" dirty="0" smtClean="0"/>
              <a:t>http://img.mf.cz/233/201/2-question_mark_feather.jpg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23495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91</TotalTime>
  <Words>527</Words>
  <Application>Microsoft Office PowerPoint</Application>
  <PresentationFormat>Předvádění na obrazovce (4:3)</PresentationFormat>
  <Paragraphs>82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  </vt:lpstr>
      <vt:lpstr>Prezentace aplikace PowerPoint</vt:lpstr>
      <vt:lpstr>Soudní systém v ČR</vt:lpstr>
      <vt:lpstr>ROZDĚLENÍ</vt:lpstr>
      <vt:lpstr>OBECNÉ SOUDY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</dc:title>
  <dc:creator>Stejskalovi</dc:creator>
  <cp:lastModifiedBy>Stejskalovi</cp:lastModifiedBy>
  <cp:revision>11</cp:revision>
  <dcterms:created xsi:type="dcterms:W3CDTF">2013-06-21T19:56:58Z</dcterms:created>
  <dcterms:modified xsi:type="dcterms:W3CDTF">2013-06-22T09:02:16Z</dcterms:modified>
</cp:coreProperties>
</file>