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29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3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34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8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654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870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26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252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29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162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75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B4C0C-9370-435C-B53B-7B837ACA936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4E1C7-B85D-4ADE-87E9-7299B271C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123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Porovnávání čísel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VY_32_INOVACE_07_C_01_Porovnávání čísel</a:t>
            </a:r>
          </a:p>
          <a:p>
            <a:pPr algn="l"/>
            <a:r>
              <a:rPr lang="cs-CZ" sz="2000" smtClean="0"/>
              <a:t>Téma: 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407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381969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8. 4. 2013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Matematika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Matematika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Porovnávání čísel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Početní výkony do milionu</a:t>
                      </a:r>
                      <a:endParaRPr lang="cs-CZ" sz="1800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Řády čísel, větší, menší, rovná se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413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Porovnávání čísel</a:t>
            </a:r>
            <a:br>
              <a:rPr lang="cs-CZ" smtClean="0"/>
            </a:br>
            <a:r>
              <a:rPr lang="cs-CZ" smtClean="0"/>
              <a:t>Které číslo je větší?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smtClean="0"/>
              <a:t>Určíme počet číslic</a:t>
            </a:r>
          </a:p>
          <a:p>
            <a:pPr marL="514350" indent="-514350">
              <a:buAutoNum type="alphaLcParenR"/>
            </a:pPr>
            <a:r>
              <a:rPr lang="cs-CZ" smtClean="0"/>
              <a:t>počet číslic se liší,</a:t>
            </a:r>
            <a:br>
              <a:rPr lang="cs-CZ" smtClean="0"/>
            </a:br>
            <a:r>
              <a:rPr lang="cs-CZ" smtClean="0"/>
              <a:t>větší je číslo s větším</a:t>
            </a:r>
            <a:br>
              <a:rPr lang="cs-CZ" smtClean="0"/>
            </a:br>
            <a:r>
              <a:rPr lang="cs-CZ" smtClean="0"/>
              <a:t>počtem číslic</a:t>
            </a:r>
            <a:br>
              <a:rPr lang="cs-CZ" smtClean="0"/>
            </a:br>
            <a:endParaRPr lang="cs-CZ" smtClean="0"/>
          </a:p>
          <a:p>
            <a:pPr marL="514350" indent="-514350">
              <a:buAutoNum type="alphaLcParenR"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počet číslic je stejný,</a:t>
            </a:r>
            <a:br>
              <a:rPr lang="cs-CZ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porovnáváme dvojice čísel po řádech zleva</a:t>
            </a:r>
            <a:br>
              <a:rPr lang="cs-CZ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smtClean="0">
                <a:solidFill>
                  <a:srgbClr val="FF0000"/>
                </a:solidFill>
              </a:rPr>
              <a:t>jsou-li čísla ve všech dvojicích stejná, čísla se rovnají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00808"/>
            <a:ext cx="4038600" cy="4896544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52 127 _ 3 262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5 &gt; 4</a:t>
            </a:r>
          </a:p>
          <a:p>
            <a:pPr marL="0" indent="0">
              <a:buNone/>
            </a:pPr>
            <a:r>
              <a:rPr lang="cs-CZ" smtClean="0"/>
              <a:t>52 127 &gt; 3 262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72 300 _ 72 352     (5 = 5)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                 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72 352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0 &lt; 5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72 300 &lt; 72 352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32 500 _ 32 500     (5 = 5)</a:t>
            </a:r>
          </a:p>
          <a:p>
            <a:pPr marL="0" indent="0"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32 500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	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32 500 = 32 500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881178" y="306896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Je rovno 16"/>
          <p:cNvSpPr/>
          <p:nvPr/>
        </p:nvSpPr>
        <p:spPr>
          <a:xfrm rot="5400000">
            <a:off x="4721427" y="3172664"/>
            <a:ext cx="228600" cy="563030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 rot="5400000">
            <a:off x="4946495" y="3266671"/>
            <a:ext cx="228600" cy="563030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Je rovno 18"/>
          <p:cNvSpPr/>
          <p:nvPr/>
        </p:nvSpPr>
        <p:spPr>
          <a:xfrm rot="5400000">
            <a:off x="5213570" y="3172664"/>
            <a:ext cx="228600" cy="563030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Je rovno 19"/>
          <p:cNvSpPr/>
          <p:nvPr/>
        </p:nvSpPr>
        <p:spPr>
          <a:xfrm rot="5400000">
            <a:off x="4754458" y="5146132"/>
            <a:ext cx="228600" cy="539496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 rot="5400000">
            <a:off x="4958262" y="5234587"/>
            <a:ext cx="228600" cy="539496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Je rovno 21"/>
          <p:cNvSpPr/>
          <p:nvPr/>
        </p:nvSpPr>
        <p:spPr>
          <a:xfrm rot="5400000">
            <a:off x="5188293" y="5143973"/>
            <a:ext cx="228600" cy="539496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Je rovno 22"/>
          <p:cNvSpPr/>
          <p:nvPr/>
        </p:nvSpPr>
        <p:spPr>
          <a:xfrm rot="5400000">
            <a:off x="5377615" y="5265181"/>
            <a:ext cx="228600" cy="539496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Je rovno 23"/>
          <p:cNvSpPr/>
          <p:nvPr/>
        </p:nvSpPr>
        <p:spPr>
          <a:xfrm rot="5400000">
            <a:off x="5563254" y="5146132"/>
            <a:ext cx="228600" cy="539496"/>
          </a:xfrm>
          <a:prstGeom prst="mathEqual">
            <a:avLst>
              <a:gd name="adj1" fmla="val 2619"/>
              <a:gd name="adj2" fmla="val 11760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7354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smtClean="0"/>
              <a:t>1. Porovnej čísla</a:t>
            </a:r>
            <a:endParaRPr lang="cs-CZ" u="sng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70264"/>
              </p:ext>
            </p:extLst>
          </p:nvPr>
        </p:nvGraphicFramePr>
        <p:xfrm>
          <a:off x="457200" y="1600200"/>
          <a:ext cx="8336756" cy="434908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522512"/>
                <a:gridCol w="648000"/>
                <a:gridCol w="1584176"/>
                <a:gridCol w="648072"/>
                <a:gridCol w="1547461"/>
                <a:gridCol w="648000"/>
                <a:gridCol w="1738535"/>
              </a:tblGrid>
              <a:tr h="1087270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120 000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582 000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58 200</a:t>
                      </a:r>
                      <a:endParaRPr lang="cs-CZ" sz="3200" b="0"/>
                    </a:p>
                  </a:txBody>
                  <a:tcPr anchor="ctr"/>
                </a:tc>
              </a:tr>
              <a:tr h="1087270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360 000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350 000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50 121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50 221</a:t>
                      </a:r>
                      <a:endParaRPr lang="cs-CZ" sz="3200" b="0"/>
                    </a:p>
                  </a:txBody>
                  <a:tcPr anchor="ctr"/>
                </a:tc>
              </a:tr>
              <a:tr h="1087270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29 351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29 363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853 200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951 025</a:t>
                      </a:r>
                      <a:endParaRPr lang="cs-CZ" sz="3200" b="0"/>
                    </a:p>
                  </a:txBody>
                  <a:tcPr anchor="ctr"/>
                </a:tc>
              </a:tr>
              <a:tr h="1087270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690 000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960 000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999 999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999 099</a:t>
                      </a:r>
                      <a:endParaRPr lang="cs-CZ" sz="3200" b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4281366" y="1904256"/>
            <a:ext cx="486706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4308701" y="2989578"/>
            <a:ext cx="457200" cy="4572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4231919" y="4136504"/>
            <a:ext cx="610763" cy="4572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4231918" y="5168074"/>
            <a:ext cx="556105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0822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smtClean="0"/>
              <a:t>2. Zapiš čísla pomocí číslic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dvacet dva tisíc sto tři = __________</a:t>
            </a:r>
          </a:p>
          <a:p>
            <a:pPr marL="0" indent="0">
              <a:buNone/>
            </a:pPr>
            <a:r>
              <a:rPr lang="cs-CZ" smtClean="0"/>
              <a:t>devět set čtyřicet pět  = __________</a:t>
            </a:r>
          </a:p>
          <a:p>
            <a:pPr marL="0" indent="0">
              <a:buNone/>
              <a:tabLst>
                <a:tab pos="3671888" algn="l"/>
              </a:tabLst>
            </a:pPr>
            <a:r>
              <a:rPr lang="cs-CZ" smtClean="0"/>
              <a:t>tři sta tisíc pět	= __________</a:t>
            </a:r>
          </a:p>
          <a:p>
            <a:pPr marL="0" indent="0">
              <a:buNone/>
              <a:tabLst>
                <a:tab pos="5205413" algn="l"/>
              </a:tabLst>
            </a:pPr>
            <a:r>
              <a:rPr lang="cs-CZ" smtClean="0"/>
              <a:t>tři sta šedesát devět tisíc deset 	= __________</a:t>
            </a:r>
          </a:p>
          <a:p>
            <a:pPr marL="0" indent="0">
              <a:buNone/>
              <a:tabLst>
                <a:tab pos="5205413" algn="l"/>
              </a:tabLst>
            </a:pPr>
            <a:r>
              <a:rPr lang="cs-CZ" smtClean="0"/>
              <a:t>pět set tisíc čtyřicet	= __________</a:t>
            </a:r>
          </a:p>
          <a:p>
            <a:pPr marL="0" indent="0">
              <a:buNone/>
              <a:tabLst>
                <a:tab pos="5205413" algn="l"/>
              </a:tabLst>
            </a:pPr>
            <a:r>
              <a:rPr lang="cs-CZ" smtClean="0"/>
              <a:t>osm set tisíc osmdesát osm	= 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9961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smtClean="0"/>
              <a:t>3. Přiřaď čísla k řádům</a:t>
            </a:r>
            <a:endParaRPr lang="cs-CZ" u="sng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066125"/>
              </p:ext>
            </p:extLst>
          </p:nvPr>
        </p:nvGraphicFramePr>
        <p:xfrm>
          <a:off x="539552" y="1556792"/>
          <a:ext cx="8100000" cy="478113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00000"/>
                <a:gridCol w="900000"/>
                <a:gridCol w="900000"/>
                <a:gridCol w="900000"/>
                <a:gridCol w="900000"/>
                <a:gridCol w="900000"/>
                <a:gridCol w="900000"/>
                <a:gridCol w="900000"/>
              </a:tblGrid>
              <a:tr h="796855"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M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ST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DT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T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S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D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/>
                        <a:t>J</a:t>
                      </a:r>
                      <a:endParaRPr lang="cs-CZ" sz="3200" b="0"/>
                    </a:p>
                  </a:txBody>
                  <a:tcPr anchor="ctr"/>
                </a:tc>
              </a:tr>
              <a:tr h="796855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1000 000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</a:tr>
              <a:tr h="796855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26 351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</a:tr>
              <a:tr h="796855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70 020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</a:tr>
              <a:tr h="796855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123 001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</a:tr>
              <a:tr h="796855">
                <a:tc>
                  <a:txBody>
                    <a:bodyPr/>
                    <a:lstStyle/>
                    <a:p>
                      <a:pPr algn="r"/>
                      <a:r>
                        <a:rPr lang="cs-CZ" sz="3200" b="0" smtClean="0"/>
                        <a:t>505 005</a:t>
                      </a:r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Čtyřcípá hvězda 4"/>
          <p:cNvSpPr/>
          <p:nvPr/>
        </p:nvSpPr>
        <p:spPr>
          <a:xfrm>
            <a:off x="971600" y="1628800"/>
            <a:ext cx="798206" cy="648072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642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2.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Porovnávání čísel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Porovnávání čísel</a:t>
            </a:r>
          </a:p>
          <a:p>
            <a:pPr marL="0" indent="0">
              <a:buNone/>
            </a:pPr>
            <a:r>
              <a:rPr lang="cs-CZ" sz="2000" smtClean="0"/>
              <a:t>Zápis čísel pomocí číslic</a:t>
            </a:r>
          </a:p>
          <a:p>
            <a:pPr marL="0" indent="0">
              <a:buNone/>
            </a:pPr>
            <a:r>
              <a:rPr lang="cs-CZ" sz="2000" smtClean="0"/>
              <a:t>Přiřazování čísel k řádům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54543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245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Porovnávání čísel</vt:lpstr>
      <vt:lpstr>Prezentace aplikace PowerPoint</vt:lpstr>
      <vt:lpstr>Porovnávání čísel Které číslo je větší?</vt:lpstr>
      <vt:lpstr>1. Porovnej čísla</vt:lpstr>
      <vt:lpstr>2. Zapiš čísla pomocí číslic</vt:lpstr>
      <vt:lpstr>3. Přiřaď čísla k řádům</vt:lpstr>
      <vt:lpstr>Mgr. Iva Zákoucká 2.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23</cp:revision>
  <dcterms:created xsi:type="dcterms:W3CDTF">2013-03-30T09:03:15Z</dcterms:created>
  <dcterms:modified xsi:type="dcterms:W3CDTF">2013-06-22T08:37:30Z</dcterms:modified>
</cp:coreProperties>
</file>