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86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067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67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49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89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760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794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733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301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542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54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">
              <a:schemeClr val="accent1">
                <a:tint val="44500"/>
                <a:satMod val="160000"/>
              </a:schemeClr>
            </a:gs>
            <a:gs pos="11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C2B98-0608-4135-83CF-2FAF41A94B52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38AE2-8C19-4D23-8B0B-00559914AC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>
            <a:normAutofit/>
          </a:bodyPr>
          <a:lstStyle/>
          <a:p>
            <a:r>
              <a:rPr lang="cs-CZ" smtClean="0">
                <a:solidFill>
                  <a:srgbClr val="002060"/>
                </a:solidFill>
              </a:rPr>
              <a:t>Zaokrouhlování čísel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132856"/>
            <a:ext cx="7416824" cy="3960440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Název školy: Základní škola Karla Klíče Hostinné</a:t>
            </a:r>
          </a:p>
          <a:p>
            <a:pPr algn="l"/>
            <a:r>
              <a:rPr lang="cs-CZ" sz="2000" smtClean="0"/>
              <a:t>Autor: Mgr. Iva Zákoucká</a:t>
            </a:r>
          </a:p>
          <a:p>
            <a:pPr algn="l"/>
            <a:r>
              <a:rPr lang="cs-CZ" sz="2000" smtClean="0"/>
              <a:t>Název: VY_32_INOVACE_07_C_02_Zaokrouhlování čísel</a:t>
            </a:r>
          </a:p>
          <a:p>
            <a:pPr algn="l"/>
            <a:r>
              <a:rPr lang="cs-CZ" sz="2000" smtClean="0"/>
              <a:t>Téma: </a:t>
            </a:r>
            <a:r>
              <a:rPr lang="cs-CZ" sz="2000"/>
              <a:t>Početní výkony do milionu</a:t>
            </a:r>
            <a:endParaRPr lang="cs-CZ" sz="2000" smtClean="0"/>
          </a:p>
          <a:p>
            <a:pPr algn="l"/>
            <a:r>
              <a:rPr lang="cs-CZ" sz="2000" smtClean="0"/>
              <a:t>Číslo projektu</a:t>
            </a:r>
            <a:r>
              <a:rPr lang="cs-CZ" sz="2000"/>
              <a:t>: CZ.1.07/1.4.00/21.2131</a:t>
            </a:r>
          </a:p>
          <a:p>
            <a:pPr algn="l"/>
            <a:endParaRPr lang="cs-CZ" sz="2000" smtClean="0"/>
          </a:p>
          <a:p>
            <a:pPr algn="l"/>
            <a:endParaRPr lang="cs-CZ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18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900838"/>
              </p:ext>
            </p:extLst>
          </p:nvPr>
        </p:nvGraphicFramePr>
        <p:xfrm>
          <a:off x="1146182" y="980728"/>
          <a:ext cx="6851636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3. 2013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9. 4. 2013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Zaokrouhlování čísel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Početní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výkony do milionu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zaokrouhlování „dolů“, „nahoru“, desítky, stovky, tisíce, desetitisíce,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statisíce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435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Zaokrouhlování čísel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mtClean="0"/>
              <a:t>Víš jak na to?</a:t>
            </a:r>
          </a:p>
          <a:p>
            <a:pPr marL="0" indent="0" algn="ctr">
              <a:buNone/>
            </a:pPr>
            <a:r>
              <a:rPr lang="cs-CZ" smtClean="0"/>
              <a:t>Zopakuj si!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 u="sng" smtClean="0"/>
              <a:t>na desítky:</a:t>
            </a:r>
            <a:r>
              <a:rPr lang="cs-CZ" smtClean="0"/>
              <a:t> 	205 123 ≐ 205 120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/>
              <a:t>	</a:t>
            </a:r>
            <a:r>
              <a:rPr lang="cs-CZ" smtClean="0"/>
              <a:t>253 126 ≐ 253 130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 u="sng" smtClean="0"/>
              <a:t>na stovky:</a:t>
            </a:r>
            <a:r>
              <a:rPr lang="cs-CZ" smtClean="0"/>
              <a:t> 	205 123 ≐ 205 100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/>
              <a:t>	</a:t>
            </a:r>
            <a:r>
              <a:rPr lang="cs-CZ" smtClean="0"/>
              <a:t>253 786 ≐ 253 800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 u="sng" smtClean="0"/>
              <a:t>na tisíce: </a:t>
            </a:r>
            <a:r>
              <a:rPr lang="cs-CZ" smtClean="0"/>
              <a:t>	205 123 ≐ 205 000</a:t>
            </a:r>
          </a:p>
          <a:p>
            <a:pPr marL="0" indent="0">
              <a:buNone/>
              <a:tabLst>
                <a:tab pos="2419350" algn="l"/>
              </a:tabLst>
            </a:pPr>
            <a:r>
              <a:rPr lang="cs-CZ" smtClean="0"/>
              <a:t>	205 923 ≐ 206 000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93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mtClean="0"/>
              <a:t>Při zaokrouhlování na </a:t>
            </a:r>
            <a:r>
              <a:rPr lang="cs-CZ" u="sng" smtClean="0"/>
              <a:t>desetitisíce</a:t>
            </a:r>
            <a:r>
              <a:rPr lang="cs-CZ" smtClean="0"/>
              <a:t>, je rozhodující číslice na místě tisíců. Pokud je na místě tisíců číslice 0, 1, 2, 3, 4, zaokrouhlujeme „dolů“, tzn., že počet desetitisíců se nezmění.</a:t>
            </a:r>
          </a:p>
          <a:p>
            <a:pPr marL="0" indent="0">
              <a:buNone/>
            </a:pPr>
            <a:r>
              <a:rPr lang="cs-CZ" smtClean="0"/>
              <a:t>Pokud je na místě tisíců číslice 5, 6, 7, 8, 9, zaokrouhlujeme „nahoru“, tzn., že počet desetitíců se o jeden zvětší.</a:t>
            </a:r>
          </a:p>
          <a:p>
            <a:pPr marL="0" indent="0">
              <a:buNone/>
              <a:tabLst>
                <a:tab pos="3230563" algn="l"/>
              </a:tabLst>
            </a:pPr>
            <a:r>
              <a:rPr lang="cs-CZ" u="sng" smtClean="0"/>
              <a:t>na desetitisíce:</a:t>
            </a:r>
            <a:r>
              <a:rPr lang="cs-CZ"/>
              <a:t>	</a:t>
            </a:r>
            <a:r>
              <a:rPr lang="cs-CZ" smtClean="0"/>
              <a:t>203 123 ≐ 200 000</a:t>
            </a:r>
          </a:p>
          <a:p>
            <a:pPr marL="0" indent="0">
              <a:buNone/>
              <a:tabLst>
                <a:tab pos="3230563" algn="l"/>
              </a:tabLst>
            </a:pPr>
            <a:r>
              <a:rPr lang="cs-CZ"/>
              <a:t>	</a:t>
            </a:r>
            <a:r>
              <a:rPr lang="cs-CZ" smtClean="0"/>
              <a:t>207 123 ≐ 210 000</a:t>
            </a:r>
          </a:p>
          <a:p>
            <a:pPr marL="0" indent="0">
              <a:buNone/>
              <a:tabLst>
                <a:tab pos="3230563" algn="l"/>
              </a:tabLst>
            </a:pPr>
            <a:r>
              <a:rPr lang="cs-CZ" smtClean="0"/>
              <a:t>Na statisíce zaokrouhlujeme podle stejných pravidel, ale rozhodující je číslice na místě desetitisíců.</a:t>
            </a:r>
          </a:p>
          <a:p>
            <a:pPr marL="0" indent="0">
              <a:buNone/>
              <a:tabLst>
                <a:tab pos="3230563" algn="l"/>
              </a:tabLst>
            </a:pPr>
            <a:r>
              <a:rPr lang="cs-CZ" u="sng" smtClean="0"/>
              <a:t>na statisíce:</a:t>
            </a:r>
            <a:r>
              <a:rPr lang="cs-CZ" smtClean="0"/>
              <a:t>	203 123 ≐ 200 000</a:t>
            </a:r>
          </a:p>
          <a:p>
            <a:pPr marL="0" indent="0">
              <a:buNone/>
              <a:tabLst>
                <a:tab pos="3230563" algn="l"/>
              </a:tabLst>
            </a:pPr>
            <a:r>
              <a:rPr lang="cs-CZ"/>
              <a:t>	</a:t>
            </a:r>
            <a:r>
              <a:rPr lang="cs-CZ" smtClean="0"/>
              <a:t>297 123 ≐ 300 000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21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87016"/>
          </a:xfrm>
        </p:spPr>
        <p:txBody>
          <a:bodyPr>
            <a:normAutofit fontScale="90000"/>
          </a:bodyPr>
          <a:lstStyle/>
          <a:p>
            <a:pPr algn="l"/>
            <a:r>
              <a:rPr lang="cs-CZ" u="sng" smtClean="0"/>
              <a:t>Procvičuj.</a:t>
            </a:r>
            <a:br>
              <a:rPr lang="cs-CZ" u="sng" smtClean="0"/>
            </a:br>
            <a:r>
              <a:rPr lang="cs-CZ" sz="3600" smtClean="0"/>
              <a:t>Zaokrouhli tato čísla na:</a:t>
            </a:r>
            <a:br>
              <a:rPr lang="cs-CZ" sz="3600" smtClean="0"/>
            </a:br>
            <a:endParaRPr lang="cs-CZ" sz="3600" u="sng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5084242"/>
              </p:ext>
            </p:extLst>
          </p:nvPr>
        </p:nvGraphicFramePr>
        <p:xfrm>
          <a:off x="395536" y="1628800"/>
          <a:ext cx="8406000" cy="475252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48000"/>
                <a:gridCol w="1371600"/>
                <a:gridCol w="1371600"/>
                <a:gridCol w="1371600"/>
                <a:gridCol w="1371600"/>
                <a:gridCol w="1371600"/>
              </a:tblGrid>
              <a:tr h="792088"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D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S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T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DT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ST</a:t>
                      </a:r>
                      <a:endParaRPr lang="cs-CZ" sz="3200" b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cs-CZ" sz="3200" b="0" smtClean="0"/>
                        <a:t>27 125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cs-CZ" sz="3200" b="0" smtClean="0"/>
                        <a:t>6 232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cs-CZ" sz="3200" b="0" smtClean="0"/>
                        <a:t>181 158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cs-CZ" sz="3200" b="0" smtClean="0"/>
                        <a:t>523 600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r"/>
                      <a:r>
                        <a:rPr lang="cs-CZ" sz="3200" b="0" smtClean="0"/>
                        <a:t>72 999</a:t>
                      </a:r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b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Srdce 4"/>
          <p:cNvSpPr/>
          <p:nvPr/>
        </p:nvSpPr>
        <p:spPr>
          <a:xfrm>
            <a:off x="743000" y="1706428"/>
            <a:ext cx="588640" cy="57606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48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mtClean="0"/>
              <a:t>V obchodě byly za 1. pololetí tyto tržby. Zaokrouhli na tisíce a doplň do tabulky.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9121280"/>
              </p:ext>
            </p:extLst>
          </p:nvPr>
        </p:nvGraphicFramePr>
        <p:xfrm>
          <a:off x="539552" y="1628800"/>
          <a:ext cx="8143200" cy="4709117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43200"/>
                <a:gridCol w="2340000"/>
                <a:gridCol w="3060000"/>
              </a:tblGrid>
              <a:tr h="672731">
                <a:tc gridSpan="2">
                  <a:txBody>
                    <a:bodyPr/>
                    <a:lstStyle/>
                    <a:p>
                      <a:pPr algn="ctr"/>
                      <a:r>
                        <a:rPr lang="cs-CZ" sz="3200" b="0" smtClean="0"/>
                        <a:t>Tržby</a:t>
                      </a:r>
                      <a:r>
                        <a:rPr lang="cs-CZ" sz="3200" b="0" baseline="0" smtClean="0"/>
                        <a:t> v Kč</a:t>
                      </a:r>
                      <a:endParaRPr lang="cs-CZ" sz="3200" b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≐</a:t>
                      </a:r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leden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95 127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únor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82 286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březen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75 350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duben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120 200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květen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65 327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  <a:tr h="672731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červen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3200" smtClean="0"/>
                        <a:t>86</a:t>
                      </a:r>
                      <a:r>
                        <a:rPr lang="cs-CZ" sz="3200" baseline="0" smtClean="0"/>
                        <a:t> 953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339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smtClean="0"/>
              <a:t>Mgr. Iva Zákoucká</a:t>
            </a:r>
            <a:br>
              <a:rPr lang="cs-CZ" sz="2800" smtClean="0"/>
            </a:br>
            <a:r>
              <a:rPr lang="cs-CZ" sz="2800" smtClean="0"/>
              <a:t>2. března 2013</a:t>
            </a:r>
            <a:br>
              <a:rPr lang="cs-CZ" sz="2800" smtClean="0"/>
            </a:br>
            <a:r>
              <a:rPr lang="cs-CZ" sz="2800" smtClean="0"/>
              <a:t>Určeno pro 4. ročník</a:t>
            </a:r>
            <a:endParaRPr lang="cs-CZ" sz="280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i="1" u="sng" smtClean="0"/>
              <a:t>Anotace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u="sng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Zaokrouhlování čísel</a:t>
            </a:r>
          </a:p>
          <a:p>
            <a:pPr marL="0" indent="0">
              <a:buNone/>
            </a:pPr>
            <a:r>
              <a:rPr lang="cs-CZ" sz="2000" u="sng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Zaokrouhlování čísel na desítky, stovky, tisíce, desetitisíce, statisíce</a:t>
            </a:r>
            <a:br>
              <a:rPr lang="cs-CZ" sz="2000" smtClean="0"/>
            </a:br>
            <a:r>
              <a:rPr lang="cs-CZ" sz="2000" u="sng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 smtClean="0"/>
              <a:t>Použité zdroje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354543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258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Zaokrouhlování čísel</vt:lpstr>
      <vt:lpstr>Prezentace aplikace PowerPoint</vt:lpstr>
      <vt:lpstr>Zaokrouhlování čísel</vt:lpstr>
      <vt:lpstr>Prezentace aplikace PowerPoint</vt:lpstr>
      <vt:lpstr>Procvičuj. Zaokrouhli tato čísla na: </vt:lpstr>
      <vt:lpstr>V obchodě byly za 1. pololetí tyto tržby. Zaokrouhli na tisíce a doplň do tabulky.</vt:lpstr>
      <vt:lpstr>Mgr. Iva Zákoucká 2. března 2013 Určeno pro 4.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</dc:creator>
  <cp:lastModifiedBy>Iva</cp:lastModifiedBy>
  <cp:revision>14</cp:revision>
  <dcterms:created xsi:type="dcterms:W3CDTF">2013-03-30T16:06:08Z</dcterms:created>
  <dcterms:modified xsi:type="dcterms:W3CDTF">2013-06-22T08:38:16Z</dcterms:modified>
</cp:coreProperties>
</file>