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141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232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86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43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96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54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154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017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554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48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15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tint val="23500"/>
                <a:satMod val="160000"/>
                <a:lumMod val="100000"/>
              </a:schemeClr>
            </a:gs>
            <a:gs pos="0">
              <a:schemeClr val="accent1">
                <a:tint val="66000"/>
                <a:satMod val="160000"/>
              </a:schemeClr>
            </a:gs>
            <a:gs pos="5000">
              <a:schemeClr val="accent1">
                <a:tint val="44500"/>
                <a:satMod val="160000"/>
              </a:schemeClr>
            </a:gs>
            <a:gs pos="13000">
              <a:schemeClr val="accent1">
                <a:tint val="23500"/>
                <a:satMod val="160000"/>
                <a:lumMod val="1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AFDF7-9501-40DE-8FFC-C730ED6B2F1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1B0EA-22CA-4F35-A8A4-432B934B5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374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Dělení do milionu zpaměti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VY_32_INOVACE_07_C_04_Dělení do milionu zpaměti</a:t>
            </a:r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5988052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11. 4. 2013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Dělení do milionu zpaměti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do milionu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dělenec, dělitel, dělení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Dělení do milionu zpaměti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     1 200 :      30 = 120 : 3 = 40</a:t>
            </a:r>
          </a:p>
          <a:p>
            <a:pPr marL="0" indent="0">
              <a:buNone/>
              <a:tabLst>
                <a:tab pos="1430338" algn="l"/>
              </a:tabLst>
            </a:pPr>
            <a:r>
              <a:rPr lang="cs-CZ" smtClean="0"/>
              <a:t>     6 400 :    800 =   64 : 8 =   8</a:t>
            </a:r>
          </a:p>
          <a:p>
            <a:pPr marL="0" indent="0">
              <a:buNone/>
            </a:pPr>
            <a:r>
              <a:rPr lang="cs-CZ" smtClean="0"/>
              <a:t>810 000 : 9 000 = 810 : 9 = 90</a:t>
            </a:r>
          </a:p>
          <a:p>
            <a:pPr marL="0" indent="0">
              <a:buNone/>
            </a:pPr>
            <a:r>
              <a:rPr lang="cs-CZ" u="sng" smtClean="0"/>
              <a:t>Pozor!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Jestliže zmenšíme dělence i dělitele 10krát, podíl se nezmění.</a:t>
            </a:r>
          </a:p>
          <a:p>
            <a:pPr marL="0" indent="0">
              <a:buNone/>
            </a:pPr>
            <a:r>
              <a:rPr lang="cs-CZ" smtClean="0"/>
              <a:t>Zmenšíme - li dělence i dělitele 100krát, podíl se nezmění.</a:t>
            </a:r>
          </a:p>
          <a:p>
            <a:pPr marL="0" indent="0">
              <a:buNone/>
            </a:pPr>
            <a:r>
              <a:rPr lang="cs-CZ" smtClean="0"/>
              <a:t>Zmenšíme - li dělence i dělitele 1 000krát, podíl se nezmění.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20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6" presetClass="emph" presetSubtype="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Počítej podle vzoru.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18 000 : 20 = 900	160 000 : 40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25 000 : 50 = _____	450 000 : 50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48 000 : 60 = _____	630 000 : 70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81 000 : 90 = _____	560 000 : 80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36 000 : 60 = _____	210 000 : 30 = _______</a:t>
            </a:r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171678" y="1707359"/>
            <a:ext cx="189616" cy="37297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96080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82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35 000 : 700 = 50	400 000 : 800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42 000 : 600 = _____	200 000 : 500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49 000 : 700 = _____	640 000 : 800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15 000 : 300 = _____	140 000 : 700 = _______</a:t>
            </a:r>
          </a:p>
          <a:p>
            <a:pPr marL="0" indent="0">
              <a:buNone/>
              <a:tabLst>
                <a:tab pos="4041775" algn="l"/>
              </a:tabLst>
            </a:pPr>
            <a:endParaRPr lang="cs-CZ" sz="1400"/>
          </a:p>
          <a:p>
            <a:pPr marL="0" indent="0">
              <a:buNone/>
              <a:tabLst>
                <a:tab pos="4041775" algn="l"/>
              </a:tabLst>
            </a:pPr>
            <a:r>
              <a:rPr lang="cs-CZ" smtClean="0"/>
              <a:t>27 000 : 900 = _____	300 000 : 600 = _______</a:t>
            </a:r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496080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1264682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2197027" y="1694952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384047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50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  <a:tabLst>
                <a:tab pos="3952875" algn="l"/>
              </a:tabLst>
            </a:pPr>
            <a:r>
              <a:rPr lang="cs-CZ" smtClean="0"/>
              <a:t>12 000 : 2 000 = 6	900 000 : 30 000 = _____</a:t>
            </a:r>
          </a:p>
          <a:p>
            <a:pPr marL="0" indent="0">
              <a:buNone/>
              <a:tabLst>
                <a:tab pos="3952875" algn="l"/>
              </a:tabLst>
            </a:pPr>
            <a:endParaRPr lang="cs-CZ" sz="1400"/>
          </a:p>
          <a:p>
            <a:pPr marL="0" indent="0">
              <a:buNone/>
              <a:tabLst>
                <a:tab pos="3952875" algn="l"/>
              </a:tabLst>
            </a:pPr>
            <a:r>
              <a:rPr lang="cs-CZ" smtClean="0"/>
              <a:t>48 000 : 8 000 = ___	100 000 : 10 000 = _____</a:t>
            </a:r>
          </a:p>
          <a:p>
            <a:pPr marL="0" indent="0">
              <a:buNone/>
              <a:tabLst>
                <a:tab pos="3952875" algn="l"/>
              </a:tabLst>
            </a:pPr>
            <a:endParaRPr lang="cs-CZ" sz="1400"/>
          </a:p>
          <a:p>
            <a:pPr marL="0" indent="0">
              <a:buNone/>
              <a:tabLst>
                <a:tab pos="3952875" algn="l"/>
              </a:tabLst>
            </a:pPr>
            <a:r>
              <a:rPr lang="cs-CZ" smtClean="0"/>
              <a:t>21 000 : 7 000 = ___	240 000 : 80 000 = _____</a:t>
            </a:r>
          </a:p>
          <a:p>
            <a:pPr marL="0" indent="0">
              <a:buNone/>
              <a:tabLst>
                <a:tab pos="3952875" algn="l"/>
              </a:tabLst>
            </a:pPr>
            <a:endParaRPr lang="cs-CZ" sz="1400"/>
          </a:p>
          <a:p>
            <a:pPr marL="0" indent="0">
              <a:buNone/>
              <a:tabLst>
                <a:tab pos="3952875" algn="l"/>
              </a:tabLst>
            </a:pPr>
            <a:r>
              <a:rPr lang="cs-CZ" smtClean="0"/>
              <a:t>72 000 : 8 000 = ___	280 000 : 40 000 = _____</a:t>
            </a:r>
          </a:p>
          <a:p>
            <a:pPr marL="0" indent="0">
              <a:buNone/>
              <a:tabLst>
                <a:tab pos="3952875" algn="l"/>
              </a:tabLst>
            </a:pPr>
            <a:endParaRPr lang="cs-CZ" sz="1400"/>
          </a:p>
          <a:p>
            <a:pPr marL="0" indent="0">
              <a:buNone/>
              <a:tabLst>
                <a:tab pos="3952875" algn="l"/>
              </a:tabLst>
            </a:pPr>
            <a:r>
              <a:rPr lang="cs-CZ" smtClean="0"/>
              <a:t>63 000 : 9 000 = ___	600 000 : 60 000 = _____</a:t>
            </a:r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065233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254849" y="1707358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473005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267744" y="1707359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463402" y="1728486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663976" y="1737438"/>
            <a:ext cx="189616" cy="329613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741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3.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Dělení do milionu zpaměti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Dělení zpaměti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200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Dělení do milionu zpaměti</vt:lpstr>
      <vt:lpstr>Prezentace aplikace PowerPoint</vt:lpstr>
      <vt:lpstr>Dělení do milionu zpaměti</vt:lpstr>
      <vt:lpstr>Počítej podle vzoru.</vt:lpstr>
      <vt:lpstr>Prezentace aplikace PowerPoint</vt:lpstr>
      <vt:lpstr>Prezentace aplikace PowerPoint</vt:lpstr>
      <vt:lpstr>Mgr. Iva Zákoucká 3.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12</cp:revision>
  <dcterms:created xsi:type="dcterms:W3CDTF">2013-03-30T17:40:04Z</dcterms:created>
  <dcterms:modified xsi:type="dcterms:W3CDTF">2013-06-22T08:39:18Z</dcterms:modified>
</cp:coreProperties>
</file>