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1" r:id="rId2"/>
    <p:sldId id="262" r:id="rId3"/>
    <p:sldId id="257" r:id="rId4"/>
    <p:sldId id="258" r:id="rId5"/>
    <p:sldId id="259" r:id="rId6"/>
    <p:sldId id="260" r:id="rId7"/>
    <p:sldId id="263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434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0B5777-8B54-4DC8-BBED-6C4AD2913B4D}" type="datetimeFigureOut">
              <a:rPr lang="cs-CZ" smtClean="0"/>
              <a:t>22.6.2013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51E5EA-6913-4124-9FD6-25FC5FF01FB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1528562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0B5777-8B54-4DC8-BBED-6C4AD2913B4D}" type="datetimeFigureOut">
              <a:rPr lang="cs-CZ" smtClean="0"/>
              <a:t>22.6.2013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51E5EA-6913-4124-9FD6-25FC5FF01FB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5446121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0B5777-8B54-4DC8-BBED-6C4AD2913B4D}" type="datetimeFigureOut">
              <a:rPr lang="cs-CZ" smtClean="0"/>
              <a:t>22.6.2013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51E5EA-6913-4124-9FD6-25FC5FF01FB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7089899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0B5777-8B54-4DC8-BBED-6C4AD2913B4D}" type="datetimeFigureOut">
              <a:rPr lang="cs-CZ" smtClean="0"/>
              <a:t>22.6.2013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51E5EA-6913-4124-9FD6-25FC5FF01FB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0423831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0B5777-8B54-4DC8-BBED-6C4AD2913B4D}" type="datetimeFigureOut">
              <a:rPr lang="cs-CZ" smtClean="0"/>
              <a:t>22.6.2013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51E5EA-6913-4124-9FD6-25FC5FF01FB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1992108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0B5777-8B54-4DC8-BBED-6C4AD2913B4D}" type="datetimeFigureOut">
              <a:rPr lang="cs-CZ" smtClean="0"/>
              <a:t>22.6.2013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51E5EA-6913-4124-9FD6-25FC5FF01FB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9287247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0B5777-8B54-4DC8-BBED-6C4AD2913B4D}" type="datetimeFigureOut">
              <a:rPr lang="cs-CZ" smtClean="0"/>
              <a:t>22.6.2013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51E5EA-6913-4124-9FD6-25FC5FF01FB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1205373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0B5777-8B54-4DC8-BBED-6C4AD2913B4D}" type="datetimeFigureOut">
              <a:rPr lang="cs-CZ" smtClean="0"/>
              <a:t>22.6.2013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51E5EA-6913-4124-9FD6-25FC5FF01FB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044213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0B5777-8B54-4DC8-BBED-6C4AD2913B4D}" type="datetimeFigureOut">
              <a:rPr lang="cs-CZ" smtClean="0"/>
              <a:t>22.6.2013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51E5EA-6913-4124-9FD6-25FC5FF01FB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5750680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0B5777-8B54-4DC8-BBED-6C4AD2913B4D}" type="datetimeFigureOut">
              <a:rPr lang="cs-CZ" smtClean="0"/>
              <a:t>22.6.2013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51E5EA-6913-4124-9FD6-25FC5FF01FB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1160788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0B5777-8B54-4DC8-BBED-6C4AD2913B4D}" type="datetimeFigureOut">
              <a:rPr lang="cs-CZ" smtClean="0"/>
              <a:t>22.6.2013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51E5EA-6913-4124-9FD6-25FC5FF01FB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8442652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1">
                <a:tint val="66000"/>
                <a:satMod val="160000"/>
              </a:schemeClr>
            </a:gs>
            <a:gs pos="0">
              <a:schemeClr val="accent1">
                <a:tint val="44500"/>
                <a:satMod val="160000"/>
              </a:schemeClr>
            </a:gs>
            <a:gs pos="13000">
              <a:schemeClr val="accent1">
                <a:tint val="23500"/>
                <a:satMod val="160000"/>
                <a:lumMod val="10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0B5777-8B54-4DC8-BBED-6C4AD2913B4D}" type="datetimeFigureOut">
              <a:rPr lang="cs-CZ" smtClean="0"/>
              <a:t>22.6.2013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351E5EA-6913-4124-9FD6-25FC5FF01FB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3782904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476673"/>
            <a:ext cx="7772400" cy="1008111"/>
          </a:xfrm>
        </p:spPr>
        <p:txBody>
          <a:bodyPr>
            <a:normAutofit/>
          </a:bodyPr>
          <a:lstStyle/>
          <a:p>
            <a:r>
              <a:rPr lang="cs-CZ" smtClean="0">
                <a:solidFill>
                  <a:srgbClr val="002060"/>
                </a:solidFill>
              </a:rPr>
              <a:t>Násobení do milionu zpaměti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899592" y="2132856"/>
            <a:ext cx="7416824" cy="3960440"/>
          </a:xfrm>
        </p:spPr>
        <p:txBody>
          <a:bodyPr>
            <a:normAutofit/>
          </a:bodyPr>
          <a:lstStyle/>
          <a:p>
            <a:pPr algn="l"/>
            <a:r>
              <a:rPr lang="cs-CZ" sz="2000" smtClean="0"/>
              <a:t>Název školy: Základní škola Karla Klíče Hostinné</a:t>
            </a:r>
          </a:p>
          <a:p>
            <a:pPr algn="l"/>
            <a:r>
              <a:rPr lang="cs-CZ" sz="2000" smtClean="0"/>
              <a:t>Autor: Mgr. Iva Zákoucká</a:t>
            </a:r>
          </a:p>
          <a:p>
            <a:pPr algn="l"/>
            <a:r>
              <a:rPr lang="cs-CZ" sz="2000" smtClean="0"/>
              <a:t>Název: VY_32_INOVACE_07_C_05_Násobení do milionu zpaměti</a:t>
            </a:r>
          </a:p>
          <a:p>
            <a:pPr algn="l"/>
            <a:r>
              <a:rPr lang="cs-CZ" sz="2000" smtClean="0"/>
              <a:t>Téma: </a:t>
            </a:r>
            <a:r>
              <a:rPr lang="cs-CZ" sz="2000"/>
              <a:t>Početní výkony do milionu</a:t>
            </a:r>
          </a:p>
          <a:p>
            <a:pPr algn="l"/>
            <a:r>
              <a:rPr lang="cs-CZ" sz="2000" smtClean="0"/>
              <a:t>Číslo projektu: CZ.1.07/1.4.00/21.2131</a:t>
            </a:r>
          </a:p>
          <a:p>
            <a:pPr algn="l"/>
            <a:endParaRPr lang="cs-CZ" sz="2000" smtClean="0"/>
          </a:p>
          <a:p>
            <a:pPr algn="l"/>
            <a:endParaRPr lang="cs-CZ" sz="200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63583" y="4833284"/>
            <a:ext cx="5761037" cy="1122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1783297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642935251"/>
              </p:ext>
            </p:extLst>
          </p:nvPr>
        </p:nvGraphicFramePr>
        <p:xfrm>
          <a:off x="1146182" y="980728"/>
          <a:ext cx="6851636" cy="343504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232000"/>
                <a:gridCol w="2071702"/>
                <a:gridCol w="1071570"/>
                <a:gridCol w="1476364"/>
              </a:tblGrid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Autor</a:t>
                      </a:r>
                      <a:endParaRPr lang="cs-CZ" dirty="0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Mgr</a:t>
                      </a:r>
                      <a:r>
                        <a:rPr lang="cs-CZ" smtClean="0"/>
                        <a:t>. Iva</a:t>
                      </a:r>
                      <a:r>
                        <a:rPr lang="cs-CZ" baseline="0" smtClean="0"/>
                        <a:t> Zákoucká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Vytvořeno dne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smtClean="0">
                          <a:solidFill>
                            <a:srgbClr val="FF0000"/>
                          </a:solidFill>
                        </a:rPr>
                        <a:t>3.</a:t>
                      </a:r>
                      <a:r>
                        <a:rPr lang="cs-CZ" baseline="0" smtClean="0">
                          <a:solidFill>
                            <a:srgbClr val="FF0000"/>
                          </a:solidFill>
                        </a:rPr>
                        <a:t> 3. 2013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Odpilotováno dne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mtClean="0">
                          <a:solidFill>
                            <a:srgbClr val="FF0000"/>
                          </a:solidFill>
                        </a:rPr>
                        <a:t>12. 4. 2013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ve třídě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mtClean="0">
                          <a:solidFill>
                            <a:srgbClr val="FF0000"/>
                          </a:solidFill>
                        </a:rPr>
                        <a:t>4. B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 oblast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smtClean="0"/>
                        <a:t>Matematika a její aplikace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 obor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mtClean="0"/>
                        <a:t>Matematika a její aplikace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Tematický okruh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baseline="0" smtClean="0">
                          <a:solidFill>
                            <a:srgbClr val="FF0000"/>
                          </a:solidFill>
                        </a:rPr>
                        <a:t>Násobení do milionu zpaměti</a:t>
                      </a:r>
                      <a:endParaRPr lang="cs-CZ" smtClean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Téma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mtClean="0">
                          <a:solidFill>
                            <a:srgbClr val="FF0000"/>
                          </a:solidFill>
                        </a:rPr>
                        <a:t>Početní</a:t>
                      </a:r>
                      <a:r>
                        <a:rPr lang="cs-CZ" baseline="0" smtClean="0">
                          <a:solidFill>
                            <a:srgbClr val="FF0000"/>
                          </a:solidFill>
                        </a:rPr>
                        <a:t> výkony do milionu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Klíčová slova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smtClean="0">
                          <a:solidFill>
                            <a:srgbClr val="FF0000"/>
                          </a:solidFill>
                        </a:rPr>
                        <a:t>činitel, součin, násobení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4986503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u="sng" smtClean="0"/>
              <a:t>Násobení do milionu zpaměti</a:t>
            </a:r>
            <a:endParaRPr lang="cs-CZ" u="sng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 marL="0" indent="0">
              <a:buNone/>
              <a:tabLst>
                <a:tab pos="4306888" algn="r"/>
                <a:tab pos="5559425" algn="r"/>
              </a:tabLst>
            </a:pPr>
            <a:r>
              <a:rPr lang="cs-CZ" smtClean="0"/>
              <a:t>	21 · 2 =	42</a:t>
            </a:r>
          </a:p>
          <a:p>
            <a:pPr marL="0" indent="0">
              <a:buNone/>
              <a:tabLst>
                <a:tab pos="4306888" algn="r"/>
                <a:tab pos="5559425" algn="r"/>
              </a:tabLst>
            </a:pPr>
            <a:r>
              <a:rPr lang="cs-CZ"/>
              <a:t>	</a:t>
            </a:r>
            <a:r>
              <a:rPr lang="cs-CZ" smtClean="0"/>
              <a:t>21 · 20 =	420</a:t>
            </a:r>
          </a:p>
          <a:p>
            <a:pPr marL="0" indent="0">
              <a:buNone/>
              <a:tabLst>
                <a:tab pos="4306888" algn="r"/>
                <a:tab pos="5559425" algn="r"/>
              </a:tabLst>
            </a:pPr>
            <a:r>
              <a:rPr lang="cs-CZ"/>
              <a:t>	</a:t>
            </a:r>
            <a:r>
              <a:rPr lang="cs-CZ" smtClean="0"/>
              <a:t>21 · 200 =	4200</a:t>
            </a:r>
          </a:p>
          <a:p>
            <a:pPr marL="0" indent="0">
              <a:buNone/>
              <a:tabLst>
                <a:tab pos="4306888" algn="r"/>
                <a:tab pos="5559425" algn="r"/>
              </a:tabLst>
            </a:pPr>
            <a:r>
              <a:rPr lang="cs-CZ"/>
              <a:t>	</a:t>
            </a:r>
            <a:r>
              <a:rPr lang="cs-CZ" smtClean="0"/>
              <a:t>21 · 2 000 =	42 000</a:t>
            </a:r>
          </a:p>
          <a:p>
            <a:pPr marL="0" indent="0">
              <a:buNone/>
              <a:tabLst>
                <a:tab pos="4306888" algn="r"/>
                <a:tab pos="5559425" algn="r"/>
              </a:tabLst>
            </a:pPr>
            <a:r>
              <a:rPr lang="cs-CZ" u="sng" smtClean="0"/>
              <a:t>Pozor!</a:t>
            </a:r>
          </a:p>
          <a:p>
            <a:pPr marL="0" indent="0">
              <a:buNone/>
              <a:tabLst>
                <a:tab pos="4306888" algn="r"/>
                <a:tab pos="5559425" algn="r"/>
              </a:tabLst>
            </a:pPr>
            <a:r>
              <a:rPr lang="cs-CZ" smtClean="0"/>
              <a:t>Pokud se zvětší jeden činitel 10krát, zvětší se i součin 10krát.</a:t>
            </a:r>
          </a:p>
          <a:p>
            <a:pPr marL="0" indent="0">
              <a:buNone/>
              <a:tabLst>
                <a:tab pos="4306888" algn="r"/>
                <a:tab pos="5559425" algn="r"/>
              </a:tabLst>
            </a:pPr>
            <a:r>
              <a:rPr lang="cs-CZ" smtClean="0"/>
              <a:t>Zvětší - li se jeden činitel 100krát, zvětší se i součin 100krát.</a:t>
            </a:r>
          </a:p>
          <a:p>
            <a:pPr marL="0" indent="0">
              <a:buNone/>
              <a:tabLst>
                <a:tab pos="4306888" algn="r"/>
                <a:tab pos="5559425" algn="r"/>
              </a:tabLst>
            </a:pPr>
            <a:r>
              <a:rPr lang="cs-CZ" smtClean="0"/>
              <a:t>Zvětší - li se jeden činitel 1000krát, zvětší se i součin 1000krát.</a:t>
            </a:r>
          </a:p>
          <a:p>
            <a:pPr marL="0" indent="0">
              <a:buNone/>
              <a:tabLst>
                <a:tab pos="4306888" algn="r"/>
                <a:tab pos="5559425" algn="r"/>
              </a:tabLst>
            </a:pPr>
            <a:endParaRPr lang="cs-CZ" smtClean="0"/>
          </a:p>
          <a:p>
            <a:pPr marL="0" indent="0">
              <a:buNone/>
              <a:tabLst>
                <a:tab pos="4306888" algn="r"/>
                <a:tab pos="5559425" algn="r"/>
              </a:tabLst>
            </a:pP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531135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0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1" fill="hold">
                            <p:stCondLst>
                              <p:cond delay="1000"/>
                            </p:stCondLst>
                            <p:childTnLst>
                              <p:par>
                                <p:cTn id="42" presetID="16" presetClass="emph" presetSubtype="0" fill="hold" nodeType="afterEffect">
                                  <p:stCondLst>
                                    <p:cond delay="100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45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4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4000" u="sng" smtClean="0">
                <a:latin typeface="+mn-lt"/>
              </a:rPr>
              <a:t>Vypočítej.</a:t>
            </a:r>
            <a:endParaRPr lang="cs-CZ" sz="4000" u="sng">
              <a:latin typeface="+mn-lt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  <a:tabLst>
                <a:tab pos="4306888" algn="l"/>
              </a:tabLst>
            </a:pPr>
            <a:r>
              <a:rPr lang="cs-CZ" smtClean="0"/>
              <a:t>2 000 · 2 = ______	20 000 · 3 = ________</a:t>
            </a:r>
          </a:p>
          <a:p>
            <a:pPr marL="0" indent="0">
              <a:buNone/>
              <a:tabLst>
                <a:tab pos="4306888" algn="l"/>
              </a:tabLst>
            </a:pPr>
            <a:endParaRPr lang="cs-CZ" sz="1400" smtClean="0"/>
          </a:p>
          <a:p>
            <a:pPr marL="0" indent="0">
              <a:buNone/>
              <a:tabLst>
                <a:tab pos="4306888" algn="l"/>
              </a:tabLst>
            </a:pPr>
            <a:r>
              <a:rPr lang="cs-CZ" smtClean="0"/>
              <a:t>6 000 · 5 = ______	40 000 · 5 = ________</a:t>
            </a:r>
          </a:p>
          <a:p>
            <a:pPr marL="0" indent="0">
              <a:buNone/>
              <a:tabLst>
                <a:tab pos="4306888" algn="l"/>
              </a:tabLst>
            </a:pPr>
            <a:endParaRPr lang="cs-CZ" sz="1400" smtClean="0"/>
          </a:p>
          <a:p>
            <a:pPr marL="0" indent="0">
              <a:buNone/>
              <a:tabLst>
                <a:tab pos="4306888" algn="l"/>
              </a:tabLst>
            </a:pPr>
            <a:r>
              <a:rPr lang="cs-CZ" smtClean="0"/>
              <a:t>9 000 · 4 = ______	70 000 · 7 = ________</a:t>
            </a:r>
          </a:p>
          <a:p>
            <a:pPr marL="0" indent="0">
              <a:buNone/>
              <a:tabLst>
                <a:tab pos="4306888" algn="l"/>
              </a:tabLst>
            </a:pPr>
            <a:endParaRPr lang="cs-CZ" sz="1400" smtClean="0"/>
          </a:p>
          <a:p>
            <a:pPr marL="0" indent="0">
              <a:buNone/>
              <a:tabLst>
                <a:tab pos="4306888" algn="l"/>
              </a:tabLst>
            </a:pPr>
            <a:r>
              <a:rPr lang="cs-CZ" smtClean="0"/>
              <a:t>8 000 · 9 = ______	20 000 · 1 = ________</a:t>
            </a:r>
          </a:p>
          <a:p>
            <a:pPr marL="0" indent="0">
              <a:buNone/>
              <a:tabLst>
                <a:tab pos="4306888" algn="l"/>
              </a:tabLst>
            </a:pPr>
            <a:endParaRPr lang="cs-CZ" sz="1400" smtClean="0"/>
          </a:p>
          <a:p>
            <a:pPr marL="0" indent="0">
              <a:buNone/>
              <a:tabLst>
                <a:tab pos="4306888" algn="l"/>
              </a:tabLst>
            </a:pPr>
            <a:r>
              <a:rPr lang="cs-CZ" smtClean="0"/>
              <a:t>3 000 · 3 = ______	10 000 · 9 = ________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9725705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  <a:tabLst>
                <a:tab pos="4306888" algn="l"/>
              </a:tabLst>
            </a:pPr>
            <a:r>
              <a:rPr lang="cs-CZ" smtClean="0"/>
              <a:t>140 · 30 = _______	130 · 50 = _______</a:t>
            </a:r>
          </a:p>
          <a:p>
            <a:pPr marL="0" indent="0">
              <a:buNone/>
              <a:tabLst>
                <a:tab pos="4306888" algn="l"/>
              </a:tabLst>
            </a:pPr>
            <a:endParaRPr lang="cs-CZ" sz="1400" smtClean="0"/>
          </a:p>
          <a:p>
            <a:pPr marL="0" indent="0">
              <a:buNone/>
              <a:tabLst>
                <a:tab pos="4306888" algn="l"/>
              </a:tabLst>
            </a:pPr>
            <a:r>
              <a:rPr lang="cs-CZ" smtClean="0"/>
              <a:t>250 · 20 = _______	  90 · 40 = _______</a:t>
            </a:r>
          </a:p>
          <a:p>
            <a:pPr marL="0" indent="0">
              <a:buNone/>
              <a:tabLst>
                <a:tab pos="4306888" algn="l"/>
              </a:tabLst>
            </a:pPr>
            <a:endParaRPr lang="cs-CZ" sz="1400" smtClean="0"/>
          </a:p>
          <a:p>
            <a:pPr marL="0" indent="0">
              <a:buNone/>
              <a:tabLst>
                <a:tab pos="4306888" algn="l"/>
              </a:tabLst>
            </a:pPr>
            <a:r>
              <a:rPr lang="cs-CZ" smtClean="0"/>
              <a:t>110 · 30 = _______	270 · 30 = _______</a:t>
            </a:r>
          </a:p>
          <a:p>
            <a:pPr marL="0" indent="0">
              <a:buNone/>
              <a:tabLst>
                <a:tab pos="4306888" algn="l"/>
              </a:tabLst>
            </a:pPr>
            <a:endParaRPr lang="cs-CZ" sz="1400" smtClean="0"/>
          </a:p>
          <a:p>
            <a:pPr marL="0" indent="0">
              <a:buNone/>
              <a:tabLst>
                <a:tab pos="4306888" algn="l"/>
              </a:tabLst>
            </a:pPr>
            <a:r>
              <a:rPr lang="cs-CZ"/>
              <a:t> </a:t>
            </a:r>
            <a:r>
              <a:rPr lang="cs-CZ" smtClean="0"/>
              <a:t> 70 · 20 = _______	330 · 20 = _______</a:t>
            </a:r>
          </a:p>
          <a:p>
            <a:pPr marL="0" indent="0">
              <a:buNone/>
              <a:tabLst>
                <a:tab pos="4306888" algn="l"/>
              </a:tabLst>
            </a:pPr>
            <a:endParaRPr lang="cs-CZ" sz="1400" smtClean="0"/>
          </a:p>
          <a:p>
            <a:pPr marL="0" indent="0">
              <a:buNone/>
              <a:tabLst>
                <a:tab pos="4306888" algn="l"/>
              </a:tabLst>
            </a:pPr>
            <a:r>
              <a:rPr lang="cs-CZ"/>
              <a:t> </a:t>
            </a:r>
            <a:r>
              <a:rPr lang="cs-CZ" smtClean="0"/>
              <a:t> 80 · 80 = _______	  40 · 50 = _______</a:t>
            </a:r>
          </a:p>
          <a:p>
            <a:pPr marL="0" indent="0">
              <a:buNone/>
              <a:tabLst>
                <a:tab pos="4306888" algn="l"/>
              </a:tabLst>
            </a:pP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838197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548680"/>
            <a:ext cx="8229600" cy="5577483"/>
          </a:xfrm>
        </p:spPr>
        <p:txBody>
          <a:bodyPr/>
          <a:lstStyle/>
          <a:p>
            <a:pPr marL="0" indent="0">
              <a:buNone/>
            </a:pPr>
            <a:r>
              <a:rPr lang="cs-CZ" smtClean="0"/>
              <a:t>Maminka má plat 12 000 Kč. Tatínek vydělává 3krát více. Jaký plat má tatínek?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897076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l"/>
            <a:r>
              <a:rPr lang="cs-CZ" sz="2800" smtClean="0"/>
              <a:t>Mgr. Iva Zákoucká</a:t>
            </a:r>
            <a:br>
              <a:rPr lang="cs-CZ" sz="2800" smtClean="0"/>
            </a:br>
            <a:r>
              <a:rPr lang="cs-CZ" sz="2800" smtClean="0"/>
              <a:t>3. března 2013</a:t>
            </a:r>
            <a:br>
              <a:rPr lang="cs-CZ" sz="2800" smtClean="0"/>
            </a:br>
            <a:r>
              <a:rPr lang="cs-CZ" sz="2800" smtClean="0"/>
              <a:t>Určeno pro 4. ročník</a:t>
            </a:r>
            <a:endParaRPr lang="cs-CZ" sz="280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b="1" i="1" u="sng" smtClean="0"/>
              <a:t>Anotace</a:t>
            </a:r>
            <a:endParaRPr lang="cs-CZ" sz="2800" b="1" i="1" u="sng"/>
          </a:p>
          <a:p>
            <a:pPr marL="0" indent="0">
              <a:buNone/>
            </a:pPr>
            <a:r>
              <a:rPr lang="cs-CZ" sz="2000" u="sng" smtClean="0"/>
              <a:t>Výklad</a:t>
            </a:r>
          </a:p>
          <a:p>
            <a:pPr marL="0" indent="0">
              <a:buNone/>
            </a:pPr>
            <a:r>
              <a:rPr lang="cs-CZ" sz="2000" smtClean="0"/>
              <a:t>Násobení do milionu zpaměti</a:t>
            </a:r>
          </a:p>
          <a:p>
            <a:pPr marL="0" indent="0">
              <a:buNone/>
            </a:pPr>
            <a:r>
              <a:rPr lang="cs-CZ" sz="2000" u="sng" smtClean="0"/>
              <a:t>Praktické činnosti</a:t>
            </a:r>
          </a:p>
          <a:p>
            <a:pPr marL="0" indent="0">
              <a:buNone/>
            </a:pPr>
            <a:r>
              <a:rPr lang="cs-CZ" sz="2000" smtClean="0"/>
              <a:t>Násobení zpaměti</a:t>
            </a:r>
          </a:p>
          <a:p>
            <a:pPr marL="0" indent="0">
              <a:buNone/>
            </a:pPr>
            <a:r>
              <a:rPr lang="cs-CZ" sz="2000" u="sng" smtClean="0"/>
              <a:t>Procvičování</a:t>
            </a:r>
          </a:p>
          <a:p>
            <a:pPr marL="0" indent="0">
              <a:buNone/>
            </a:pPr>
            <a:r>
              <a:rPr lang="cs-CZ" sz="2000" smtClean="0"/>
              <a:t>Interaktivní tabule</a:t>
            </a:r>
          </a:p>
          <a:p>
            <a:pPr marL="0" indent="0">
              <a:buNone/>
            </a:pPr>
            <a:endParaRPr lang="cs-CZ" sz="2000"/>
          </a:p>
          <a:p>
            <a:pPr marL="0" indent="0">
              <a:buNone/>
            </a:pPr>
            <a:r>
              <a:rPr lang="cs-CZ" sz="2800" b="1" i="1" u="sng" smtClean="0"/>
              <a:t>Použité zdroje</a:t>
            </a:r>
            <a:endParaRPr lang="cs-CZ" sz="2800" b="1" i="1" u="sng"/>
          </a:p>
          <a:p>
            <a:pPr marL="0" indent="0">
              <a:buNone/>
            </a:pPr>
            <a:r>
              <a:rPr lang="cs-CZ" sz="2000" smtClean="0"/>
              <a:t>Pouze vlastní zdroje</a:t>
            </a:r>
            <a:endParaRPr lang="cs-CZ" sz="2000"/>
          </a:p>
        </p:txBody>
      </p:sp>
    </p:spTree>
    <p:extLst>
      <p:ext uri="{BB962C8B-B14F-4D97-AF65-F5344CB8AC3E}">
        <p14:creationId xmlns:p14="http://schemas.microsoft.com/office/powerpoint/2010/main" val="4387784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65</TotalTime>
  <Words>144</Words>
  <Application>Microsoft Office PowerPoint</Application>
  <PresentationFormat>Předvádění na obrazovce (4:3)</PresentationFormat>
  <Paragraphs>64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Násobení do milionu zpaměti</vt:lpstr>
      <vt:lpstr>Prezentace aplikace PowerPoint</vt:lpstr>
      <vt:lpstr>Násobení do milionu zpaměti</vt:lpstr>
      <vt:lpstr>Vypočítej.</vt:lpstr>
      <vt:lpstr>Prezentace aplikace PowerPoint</vt:lpstr>
      <vt:lpstr>Prezentace aplikace PowerPoint</vt:lpstr>
      <vt:lpstr>Mgr. Iva Zákoucká 3. března 2013 Určeno pro 4. ročník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Iva</dc:creator>
  <cp:lastModifiedBy>Iva</cp:lastModifiedBy>
  <cp:revision>12</cp:revision>
  <dcterms:created xsi:type="dcterms:W3CDTF">2013-03-31T06:30:04Z</dcterms:created>
  <dcterms:modified xsi:type="dcterms:W3CDTF">2013-06-22T08:39:36Z</dcterms:modified>
</cp:coreProperties>
</file>