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3" r:id="rId3"/>
    <p:sldId id="256" r:id="rId4"/>
    <p:sldId id="257" r:id="rId5"/>
    <p:sldId id="258" r:id="rId6"/>
    <p:sldId id="259" r:id="rId7"/>
    <p:sldId id="260" r:id="rId8"/>
    <p:sldId id="261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3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2900D-B62C-4712-BF02-98D274ECE8DC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DE2670-5DF1-4E72-9966-BC2F89CB1C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79838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2900D-B62C-4712-BF02-98D274ECE8DC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DE2670-5DF1-4E72-9966-BC2F89CB1C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03807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2900D-B62C-4712-BF02-98D274ECE8DC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DE2670-5DF1-4E72-9966-BC2F89CB1C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49586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2900D-B62C-4712-BF02-98D274ECE8DC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DE2670-5DF1-4E72-9966-BC2F89CB1C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71149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2900D-B62C-4712-BF02-98D274ECE8DC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DE2670-5DF1-4E72-9966-BC2F89CB1C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82557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2900D-B62C-4712-BF02-98D274ECE8DC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DE2670-5DF1-4E72-9966-BC2F89CB1C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55977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2900D-B62C-4712-BF02-98D274ECE8DC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DE2670-5DF1-4E72-9966-BC2F89CB1C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95194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2900D-B62C-4712-BF02-98D274ECE8DC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DE2670-5DF1-4E72-9966-BC2F89CB1C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03153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2900D-B62C-4712-BF02-98D274ECE8DC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DE2670-5DF1-4E72-9966-BC2F89CB1C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00202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2900D-B62C-4712-BF02-98D274ECE8DC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DE2670-5DF1-4E72-9966-BC2F89CB1C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30206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2900D-B62C-4712-BF02-98D274ECE8DC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DE2670-5DF1-4E72-9966-BC2F89CB1C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33624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50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02900D-B62C-4712-BF02-98D274ECE8DC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DE2670-5DF1-4E72-9966-BC2F89CB1C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74803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76673"/>
            <a:ext cx="7772400" cy="1008111"/>
          </a:xfrm>
        </p:spPr>
        <p:txBody>
          <a:bodyPr>
            <a:normAutofit/>
          </a:bodyPr>
          <a:lstStyle/>
          <a:p>
            <a:r>
              <a:rPr lang="cs-CZ" smtClean="0">
                <a:solidFill>
                  <a:srgbClr val="002060"/>
                </a:solidFill>
              </a:rPr>
              <a:t>Písemné dělení se zbytkem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99592" y="2132856"/>
            <a:ext cx="7416824" cy="3960440"/>
          </a:xfrm>
        </p:spPr>
        <p:txBody>
          <a:bodyPr>
            <a:normAutofit/>
          </a:bodyPr>
          <a:lstStyle/>
          <a:p>
            <a:pPr algn="l"/>
            <a:r>
              <a:rPr lang="cs-CZ" sz="2000" smtClean="0"/>
              <a:t>Název školy: Základní škola Karla Klíče Hostinné</a:t>
            </a:r>
          </a:p>
          <a:p>
            <a:pPr algn="l"/>
            <a:r>
              <a:rPr lang="cs-CZ" sz="2000" smtClean="0"/>
              <a:t>Autor: Mgr. Iva Zákoucká</a:t>
            </a:r>
          </a:p>
          <a:p>
            <a:pPr algn="l"/>
            <a:r>
              <a:rPr lang="cs-CZ" sz="2000" smtClean="0"/>
              <a:t>Název: VY_32_INOVACE_07_C_11_Písemné </a:t>
            </a:r>
            <a:r>
              <a:rPr lang="cs-CZ" sz="2000"/>
              <a:t>dělení se zbytkem</a:t>
            </a:r>
            <a:endParaRPr lang="cs-CZ" sz="2000" smtClean="0"/>
          </a:p>
          <a:p>
            <a:pPr algn="l"/>
            <a:r>
              <a:rPr lang="cs-CZ" sz="2000" smtClean="0"/>
              <a:t>Téma: </a:t>
            </a:r>
            <a:r>
              <a:rPr lang="cs-CZ" sz="2000"/>
              <a:t>Početní výkony do milionu</a:t>
            </a:r>
          </a:p>
          <a:p>
            <a:pPr algn="l"/>
            <a:r>
              <a:rPr lang="cs-CZ" sz="2000" smtClean="0"/>
              <a:t>Číslo projektu</a:t>
            </a:r>
            <a:r>
              <a:rPr lang="cs-CZ" sz="2000"/>
              <a:t>: CZ.1.07/1.4.00/21.2131</a:t>
            </a:r>
          </a:p>
          <a:p>
            <a:pPr algn="l"/>
            <a:endParaRPr lang="cs-CZ" sz="2000" smtClean="0"/>
          </a:p>
          <a:p>
            <a:pPr algn="l"/>
            <a:endParaRPr lang="cs-CZ" sz="200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3583" y="4833284"/>
            <a:ext cx="5761037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783297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22921896"/>
              </p:ext>
            </p:extLst>
          </p:nvPr>
        </p:nvGraphicFramePr>
        <p:xfrm>
          <a:off x="1146182" y="980728"/>
          <a:ext cx="6851636" cy="3435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32000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</a:t>
                      </a:r>
                      <a:r>
                        <a:rPr lang="cs-CZ" smtClean="0"/>
                        <a:t>. Iva</a:t>
                      </a:r>
                      <a:r>
                        <a:rPr lang="cs-CZ" baseline="0" smtClean="0"/>
                        <a:t> Zákoucká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5.</a:t>
                      </a:r>
                      <a:r>
                        <a:rPr lang="cs-CZ" baseline="0" smtClean="0">
                          <a:solidFill>
                            <a:srgbClr val="FF0000"/>
                          </a:solidFill>
                        </a:rPr>
                        <a:t> 3. 2013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14.</a:t>
                      </a:r>
                      <a:r>
                        <a:rPr lang="cs-CZ" baseline="0" smtClean="0">
                          <a:solidFill>
                            <a:srgbClr val="FF0000"/>
                          </a:solidFill>
                        </a:rPr>
                        <a:t> 5. 2013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4. B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/>
                        <a:t>Matematika a její aplikace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/>
                        <a:t>Matematika a její aplikace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aseline="0" smtClean="0">
                          <a:solidFill>
                            <a:srgbClr val="FF0000"/>
                          </a:solidFill>
                        </a:rPr>
                        <a:t>Písemné dělení se zbytkem</a:t>
                      </a:r>
                      <a:endParaRPr lang="cs-CZ" smtClean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Početní výkony do milionu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písemné dělení, zbytek, kontrola správnosti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986503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Písemné dělení se zbytkem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smtClean="0"/>
              <a:t>587 : 6 = 97 (zb. 5)</a:t>
            </a:r>
          </a:p>
          <a:p>
            <a:pPr marL="0" indent="0">
              <a:buNone/>
            </a:pPr>
            <a:r>
              <a:rPr lang="cs-CZ" sz="3600"/>
              <a:t> </a:t>
            </a:r>
            <a:r>
              <a:rPr lang="cs-CZ" sz="3600" smtClean="0"/>
              <a:t> 47</a:t>
            </a:r>
          </a:p>
          <a:p>
            <a:pPr marL="0" indent="0">
              <a:buNone/>
            </a:pPr>
            <a:r>
              <a:rPr lang="cs-CZ" sz="3600"/>
              <a:t> </a:t>
            </a:r>
            <a:r>
              <a:rPr lang="cs-CZ" sz="3600" smtClean="0"/>
              <a:t>   5</a:t>
            </a:r>
            <a:endParaRPr lang="cs-CZ" sz="360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mtClean="0"/>
              <a:t>Kontrolu provádíme násobením a přičteme zbytek.</a:t>
            </a:r>
          </a:p>
          <a:p>
            <a:pPr marL="0" indent="0">
              <a:buNone/>
            </a:pPr>
            <a:endParaRPr lang="cs-CZ"/>
          </a:p>
          <a:p>
            <a:pPr marL="0" indent="0">
              <a:buNone/>
              <a:tabLst>
                <a:tab pos="722313" algn="r"/>
                <a:tab pos="1430338" algn="r"/>
              </a:tabLst>
            </a:pPr>
            <a:r>
              <a:rPr lang="cs-CZ" smtClean="0"/>
              <a:t>		97</a:t>
            </a:r>
          </a:p>
          <a:p>
            <a:pPr marL="0" indent="0">
              <a:buNone/>
              <a:tabLst>
                <a:tab pos="722313" algn="r"/>
                <a:tab pos="1430338" algn="r"/>
              </a:tabLst>
            </a:pPr>
            <a:r>
              <a:rPr lang="cs-CZ"/>
              <a:t>	</a:t>
            </a:r>
            <a:r>
              <a:rPr lang="cs-CZ" u="sng" smtClean="0"/>
              <a:t>	·6</a:t>
            </a:r>
            <a:endParaRPr lang="cs-CZ" smtClean="0"/>
          </a:p>
          <a:p>
            <a:pPr marL="0" indent="0">
              <a:buNone/>
              <a:tabLst>
                <a:tab pos="722313" algn="r"/>
                <a:tab pos="1430338" algn="r"/>
                <a:tab pos="1798638" algn="l"/>
              </a:tabLst>
            </a:pPr>
            <a:r>
              <a:rPr lang="cs-CZ" smtClean="0"/>
              <a:t>		582	582 + 5 = 587</a:t>
            </a:r>
          </a:p>
        </p:txBody>
      </p:sp>
      <p:grpSp>
        <p:nvGrpSpPr>
          <p:cNvPr id="5" name="Skupina 4"/>
          <p:cNvGrpSpPr/>
          <p:nvPr/>
        </p:nvGrpSpPr>
        <p:grpSpPr>
          <a:xfrm rot="10800000">
            <a:off x="774923" y="1989684"/>
            <a:ext cx="222312" cy="216022"/>
            <a:chOff x="5580112" y="3356992"/>
            <a:chExt cx="457200" cy="457200"/>
          </a:xfrm>
        </p:grpSpPr>
        <p:cxnSp>
          <p:nvCxnSpPr>
            <p:cNvPr id="6" name="Přímá spojnice 5"/>
            <p:cNvCxnSpPr/>
            <p:nvPr/>
          </p:nvCxnSpPr>
          <p:spPr>
            <a:xfrm>
              <a:off x="5580112" y="3356992"/>
              <a:ext cx="457200" cy="0"/>
            </a:xfrm>
            <a:prstGeom prst="line">
              <a:avLst/>
            </a:prstGeom>
            <a:ln w="381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>
              <a:off x="5580112" y="3356992"/>
              <a:ext cx="0" cy="457200"/>
            </a:xfrm>
            <a:prstGeom prst="line">
              <a:avLst/>
            </a:prstGeom>
            <a:ln w="381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6166106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mph" presetSubtype="0" fill="hold" grpId="1" nodeType="afterEffect">
                                  <p:stCondLst>
                                    <p:cond delay="50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1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4000" u="sng" smtClean="0">
                <a:latin typeface="+mn-lt"/>
              </a:rPr>
              <a:t>1. Vyděl písemně se zbytkem a proveď kontrolu.</a:t>
            </a:r>
            <a:endParaRPr lang="cs-CZ" sz="4000" u="sng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  <a:tabLst>
                <a:tab pos="3406775" algn="l"/>
              </a:tabLst>
            </a:pPr>
            <a:r>
              <a:rPr lang="cs-CZ" smtClean="0"/>
              <a:t>256 : 7 = 	_______</a:t>
            </a:r>
          </a:p>
          <a:p>
            <a:pPr marL="0" indent="0">
              <a:buNone/>
              <a:tabLst>
                <a:tab pos="3406775" algn="l"/>
              </a:tabLst>
            </a:pPr>
            <a:r>
              <a:rPr lang="cs-CZ"/>
              <a:t>	</a:t>
            </a:r>
            <a:r>
              <a:rPr lang="cs-CZ" smtClean="0"/>
              <a:t>_______</a:t>
            </a:r>
          </a:p>
          <a:p>
            <a:pPr marL="0" indent="0">
              <a:buNone/>
              <a:tabLst>
                <a:tab pos="3406775" algn="l"/>
                <a:tab pos="5294313" algn="l"/>
              </a:tabLst>
            </a:pPr>
            <a:r>
              <a:rPr lang="cs-CZ"/>
              <a:t>	</a:t>
            </a:r>
            <a:r>
              <a:rPr lang="cs-CZ" smtClean="0"/>
              <a:t>_______	_____________</a:t>
            </a:r>
          </a:p>
          <a:p>
            <a:pPr marL="0" indent="0">
              <a:buNone/>
              <a:tabLst>
                <a:tab pos="3406775" algn="l"/>
                <a:tab pos="5294313" algn="l"/>
              </a:tabLst>
            </a:pPr>
            <a:endParaRPr lang="cs-CZ"/>
          </a:p>
          <a:p>
            <a:pPr marL="0" indent="0">
              <a:buNone/>
              <a:tabLst>
                <a:tab pos="3406775" algn="l"/>
              </a:tabLst>
            </a:pPr>
            <a:r>
              <a:rPr lang="cs-CZ" smtClean="0"/>
              <a:t>623 : 5 = 	_______</a:t>
            </a:r>
          </a:p>
          <a:p>
            <a:pPr marL="0" indent="0">
              <a:buNone/>
              <a:tabLst>
                <a:tab pos="3406775" algn="l"/>
              </a:tabLst>
            </a:pPr>
            <a:r>
              <a:rPr lang="cs-CZ" smtClean="0"/>
              <a:t>	_______</a:t>
            </a:r>
          </a:p>
          <a:p>
            <a:pPr marL="0" indent="0">
              <a:buNone/>
              <a:tabLst>
                <a:tab pos="3406775" algn="l"/>
                <a:tab pos="5294313" algn="l"/>
              </a:tabLst>
            </a:pPr>
            <a:r>
              <a:rPr lang="cs-CZ" smtClean="0"/>
              <a:t>	_______	_____________</a:t>
            </a:r>
          </a:p>
          <a:p>
            <a:pPr marL="0" indent="0">
              <a:buNone/>
              <a:tabLst>
                <a:tab pos="3406775" algn="l"/>
                <a:tab pos="5294313" algn="l"/>
              </a:tabLst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19086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525963"/>
          </a:xfrm>
        </p:spPr>
        <p:txBody>
          <a:bodyPr/>
          <a:lstStyle/>
          <a:p>
            <a:pPr marL="0" indent="0">
              <a:buNone/>
              <a:tabLst>
                <a:tab pos="3406775" algn="l"/>
              </a:tabLst>
            </a:pPr>
            <a:r>
              <a:rPr lang="cs-CZ" smtClean="0"/>
              <a:t>2 832 : 9 = 	_______</a:t>
            </a:r>
          </a:p>
          <a:p>
            <a:pPr marL="0" indent="0">
              <a:buNone/>
              <a:tabLst>
                <a:tab pos="3406775" algn="l"/>
              </a:tabLst>
            </a:pPr>
            <a:r>
              <a:rPr lang="cs-CZ" smtClean="0"/>
              <a:t>	_______</a:t>
            </a:r>
          </a:p>
          <a:p>
            <a:pPr marL="0" indent="0">
              <a:buNone/>
              <a:tabLst>
                <a:tab pos="3406775" algn="l"/>
                <a:tab pos="5294313" algn="l"/>
              </a:tabLst>
            </a:pPr>
            <a:r>
              <a:rPr lang="cs-CZ" smtClean="0"/>
              <a:t>	_______	_____________</a:t>
            </a:r>
          </a:p>
          <a:p>
            <a:pPr marL="0" indent="0">
              <a:buNone/>
              <a:tabLst>
                <a:tab pos="3406775" algn="l"/>
                <a:tab pos="5294313" algn="l"/>
              </a:tabLst>
            </a:pPr>
            <a:endParaRPr lang="cs-CZ" smtClean="0"/>
          </a:p>
          <a:p>
            <a:pPr marL="0" indent="0">
              <a:buNone/>
              <a:tabLst>
                <a:tab pos="3406775" algn="l"/>
              </a:tabLst>
            </a:pPr>
            <a:r>
              <a:rPr lang="cs-CZ" smtClean="0"/>
              <a:t>5 093 : 6 = 	_______</a:t>
            </a:r>
          </a:p>
          <a:p>
            <a:pPr marL="0" indent="0">
              <a:buNone/>
              <a:tabLst>
                <a:tab pos="3406775" algn="l"/>
              </a:tabLst>
            </a:pPr>
            <a:r>
              <a:rPr lang="cs-CZ" smtClean="0"/>
              <a:t>	_______</a:t>
            </a:r>
          </a:p>
          <a:p>
            <a:pPr marL="0" indent="0">
              <a:buNone/>
              <a:tabLst>
                <a:tab pos="3406775" algn="l"/>
                <a:tab pos="5294313" algn="l"/>
              </a:tabLst>
            </a:pPr>
            <a:r>
              <a:rPr lang="cs-CZ" smtClean="0"/>
              <a:t>	_______	_____________</a:t>
            </a:r>
          </a:p>
          <a:p>
            <a:pPr marL="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69907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525963"/>
          </a:xfrm>
        </p:spPr>
        <p:txBody>
          <a:bodyPr/>
          <a:lstStyle/>
          <a:p>
            <a:pPr marL="0" indent="0">
              <a:buNone/>
              <a:tabLst>
                <a:tab pos="3406775" algn="l"/>
              </a:tabLst>
            </a:pPr>
            <a:r>
              <a:rPr lang="cs-CZ" smtClean="0"/>
              <a:t>53 921 : 8 = 	_______</a:t>
            </a:r>
          </a:p>
          <a:p>
            <a:pPr marL="0" indent="0">
              <a:buNone/>
              <a:tabLst>
                <a:tab pos="3406775" algn="l"/>
              </a:tabLst>
            </a:pPr>
            <a:r>
              <a:rPr lang="cs-CZ" smtClean="0"/>
              <a:t>	_______</a:t>
            </a:r>
          </a:p>
          <a:p>
            <a:pPr marL="0" indent="0">
              <a:buNone/>
              <a:tabLst>
                <a:tab pos="3406775" algn="l"/>
                <a:tab pos="5294313" algn="l"/>
              </a:tabLst>
            </a:pPr>
            <a:r>
              <a:rPr lang="cs-CZ" smtClean="0"/>
              <a:t>	_______	_____________</a:t>
            </a:r>
          </a:p>
          <a:p>
            <a:pPr marL="0" indent="0">
              <a:buNone/>
              <a:tabLst>
                <a:tab pos="3406775" algn="l"/>
                <a:tab pos="5294313" algn="l"/>
              </a:tabLst>
            </a:pPr>
            <a:endParaRPr lang="cs-CZ" smtClean="0"/>
          </a:p>
          <a:p>
            <a:pPr marL="0" indent="0">
              <a:buNone/>
              <a:tabLst>
                <a:tab pos="3406775" algn="l"/>
              </a:tabLst>
            </a:pPr>
            <a:r>
              <a:rPr lang="cs-CZ" smtClean="0"/>
              <a:t>62 953 : 4 = 	_______</a:t>
            </a:r>
          </a:p>
          <a:p>
            <a:pPr marL="0" indent="0">
              <a:buNone/>
              <a:tabLst>
                <a:tab pos="3406775" algn="l"/>
              </a:tabLst>
            </a:pPr>
            <a:r>
              <a:rPr lang="cs-CZ" smtClean="0"/>
              <a:t>	_______</a:t>
            </a:r>
          </a:p>
          <a:p>
            <a:pPr marL="0" indent="0">
              <a:buNone/>
              <a:tabLst>
                <a:tab pos="3406775" algn="l"/>
                <a:tab pos="5294313" algn="l"/>
              </a:tabLst>
            </a:pPr>
            <a:r>
              <a:rPr lang="cs-CZ" smtClean="0"/>
              <a:t>	_______	_____________</a:t>
            </a:r>
          </a:p>
          <a:p>
            <a:pPr marL="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00133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525963"/>
          </a:xfrm>
        </p:spPr>
        <p:txBody>
          <a:bodyPr/>
          <a:lstStyle/>
          <a:p>
            <a:pPr marL="0" indent="0">
              <a:buNone/>
              <a:tabLst>
                <a:tab pos="3406775" algn="l"/>
              </a:tabLst>
            </a:pPr>
            <a:r>
              <a:rPr lang="cs-CZ" smtClean="0"/>
              <a:t>892 054 : 3 = 	_______</a:t>
            </a:r>
          </a:p>
          <a:p>
            <a:pPr marL="0" indent="0">
              <a:buNone/>
              <a:tabLst>
                <a:tab pos="3406775" algn="l"/>
              </a:tabLst>
            </a:pPr>
            <a:r>
              <a:rPr lang="cs-CZ" smtClean="0"/>
              <a:t>	_______</a:t>
            </a:r>
          </a:p>
          <a:p>
            <a:pPr marL="0" indent="0">
              <a:buNone/>
              <a:tabLst>
                <a:tab pos="3406775" algn="l"/>
                <a:tab pos="5294313" algn="l"/>
              </a:tabLst>
            </a:pPr>
            <a:r>
              <a:rPr lang="cs-CZ" smtClean="0"/>
              <a:t>	_______	_____________</a:t>
            </a:r>
          </a:p>
          <a:p>
            <a:pPr marL="0" indent="0">
              <a:buNone/>
              <a:tabLst>
                <a:tab pos="3406775" algn="l"/>
                <a:tab pos="5294313" algn="l"/>
              </a:tabLst>
            </a:pPr>
            <a:endParaRPr lang="cs-CZ" smtClean="0"/>
          </a:p>
          <a:p>
            <a:pPr marL="0" indent="0">
              <a:buNone/>
              <a:tabLst>
                <a:tab pos="3406775" algn="l"/>
              </a:tabLst>
            </a:pPr>
            <a:r>
              <a:rPr lang="cs-CZ" smtClean="0"/>
              <a:t>621 035 : 8 = 	_______</a:t>
            </a:r>
          </a:p>
          <a:p>
            <a:pPr marL="0" indent="0">
              <a:buNone/>
              <a:tabLst>
                <a:tab pos="3406775" algn="l"/>
              </a:tabLst>
            </a:pPr>
            <a:r>
              <a:rPr lang="cs-CZ" smtClean="0"/>
              <a:t>	_______</a:t>
            </a:r>
          </a:p>
          <a:p>
            <a:pPr marL="0" indent="0">
              <a:buNone/>
              <a:tabLst>
                <a:tab pos="3406775" algn="l"/>
                <a:tab pos="5294313" algn="l"/>
              </a:tabLst>
            </a:pPr>
            <a:r>
              <a:rPr lang="cs-CZ" smtClean="0"/>
              <a:t>	_______	_____________</a:t>
            </a:r>
          </a:p>
          <a:p>
            <a:pPr marL="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89962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3900" u="sng" smtClean="0">
                <a:latin typeface="+mn-lt"/>
              </a:rPr>
              <a:t>2. Zopakuj pravidla pro násobení deseti a stem a vypočítej.</a:t>
            </a:r>
            <a:endParaRPr lang="cs-CZ" sz="3900" u="sng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39552" y="1700808"/>
            <a:ext cx="4038600" cy="452596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600" smtClean="0"/>
              <a:t>    8 · 10 =</a:t>
            </a:r>
          </a:p>
          <a:p>
            <a:pPr marL="0" indent="0">
              <a:buNone/>
            </a:pPr>
            <a:r>
              <a:rPr lang="cs-CZ" sz="3600" smtClean="0"/>
              <a:t>    0 · 10 =</a:t>
            </a:r>
          </a:p>
          <a:p>
            <a:pPr marL="0" indent="0">
              <a:buNone/>
            </a:pPr>
            <a:r>
              <a:rPr lang="cs-CZ" sz="3600"/>
              <a:t> </a:t>
            </a:r>
            <a:r>
              <a:rPr lang="cs-CZ" sz="3600" smtClean="0"/>
              <a:t> 11 · 10 =</a:t>
            </a:r>
          </a:p>
          <a:p>
            <a:pPr marL="0" indent="0">
              <a:buNone/>
            </a:pPr>
            <a:r>
              <a:rPr lang="cs-CZ" sz="3600"/>
              <a:t> </a:t>
            </a:r>
            <a:r>
              <a:rPr lang="cs-CZ" sz="3600" smtClean="0"/>
              <a:t> 25 · 10 =</a:t>
            </a:r>
          </a:p>
          <a:p>
            <a:pPr marL="0" indent="0">
              <a:buNone/>
            </a:pPr>
            <a:r>
              <a:rPr lang="cs-CZ" sz="3600" smtClean="0"/>
              <a:t>149 · 10 =</a:t>
            </a:r>
          </a:p>
          <a:p>
            <a:pPr marL="0" indent="0">
              <a:buNone/>
            </a:pPr>
            <a:r>
              <a:rPr lang="cs-CZ" sz="3600" smtClean="0"/>
              <a:t>628 · 10 =</a:t>
            </a:r>
          </a:p>
          <a:p>
            <a:pPr marL="0" indent="0">
              <a:buNone/>
            </a:pPr>
            <a:r>
              <a:rPr lang="cs-CZ" sz="3600" smtClean="0"/>
              <a:t>995 · 10 =</a:t>
            </a:r>
            <a:endParaRPr lang="cs-CZ" sz="360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16016" y="1700808"/>
            <a:ext cx="4038600" cy="452596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600" smtClean="0"/>
              <a:t>    4 · 100 =</a:t>
            </a:r>
          </a:p>
          <a:p>
            <a:pPr marL="0" indent="0">
              <a:buNone/>
            </a:pPr>
            <a:r>
              <a:rPr lang="cs-CZ" sz="3600"/>
              <a:t> </a:t>
            </a:r>
            <a:r>
              <a:rPr lang="cs-CZ" sz="3600" smtClean="0"/>
              <a:t> 10 · 100 =</a:t>
            </a:r>
          </a:p>
          <a:p>
            <a:pPr marL="0" indent="0">
              <a:buNone/>
            </a:pPr>
            <a:r>
              <a:rPr lang="cs-CZ" sz="3600"/>
              <a:t> </a:t>
            </a:r>
            <a:r>
              <a:rPr lang="cs-CZ" sz="3600" smtClean="0"/>
              <a:t> 17 · 100 =</a:t>
            </a:r>
          </a:p>
          <a:p>
            <a:pPr marL="0" indent="0">
              <a:buNone/>
            </a:pPr>
            <a:r>
              <a:rPr lang="cs-CZ" sz="3600"/>
              <a:t> </a:t>
            </a:r>
            <a:r>
              <a:rPr lang="cs-CZ" sz="3600" smtClean="0"/>
              <a:t> 39 · 100 =</a:t>
            </a:r>
          </a:p>
          <a:p>
            <a:pPr marL="0" indent="0">
              <a:buNone/>
            </a:pPr>
            <a:r>
              <a:rPr lang="cs-CZ" sz="3600"/>
              <a:t> </a:t>
            </a:r>
            <a:r>
              <a:rPr lang="cs-CZ" sz="3600" smtClean="0"/>
              <a:t> 20 · 100 =</a:t>
            </a:r>
          </a:p>
          <a:p>
            <a:pPr marL="0" indent="0">
              <a:buNone/>
            </a:pPr>
            <a:r>
              <a:rPr lang="cs-CZ" sz="3600"/>
              <a:t> </a:t>
            </a:r>
            <a:r>
              <a:rPr lang="cs-CZ" sz="3600" smtClean="0"/>
              <a:t> 83 · 100 =</a:t>
            </a:r>
          </a:p>
          <a:p>
            <a:pPr marL="0" indent="0">
              <a:buNone/>
            </a:pPr>
            <a:r>
              <a:rPr lang="cs-CZ" sz="3600"/>
              <a:t> </a:t>
            </a:r>
            <a:r>
              <a:rPr lang="cs-CZ" sz="3600" smtClean="0"/>
              <a:t> 64 · 100 =</a:t>
            </a:r>
            <a:endParaRPr lang="cs-CZ" sz="3600"/>
          </a:p>
        </p:txBody>
      </p:sp>
    </p:spTree>
    <p:extLst>
      <p:ext uri="{BB962C8B-B14F-4D97-AF65-F5344CB8AC3E}">
        <p14:creationId xmlns:p14="http://schemas.microsoft.com/office/powerpoint/2010/main" val="37114134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2800" smtClean="0"/>
              <a:t>Mgr. Iva Zákoucká</a:t>
            </a:r>
            <a:br>
              <a:rPr lang="cs-CZ" sz="2800" smtClean="0"/>
            </a:br>
            <a:r>
              <a:rPr lang="cs-CZ" sz="2800" smtClean="0"/>
              <a:t>5. března 2013</a:t>
            </a:r>
            <a:br>
              <a:rPr lang="cs-CZ" sz="2800" smtClean="0"/>
            </a:br>
            <a:r>
              <a:rPr lang="cs-CZ" sz="2800" smtClean="0"/>
              <a:t>Určeno pro 4. ročník</a:t>
            </a:r>
            <a:endParaRPr lang="cs-CZ" sz="280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b="1" i="1" u="sng" smtClean="0"/>
              <a:t>Anotace</a:t>
            </a:r>
            <a:endParaRPr lang="cs-CZ" sz="2800" b="1" i="1" u="sng"/>
          </a:p>
          <a:p>
            <a:pPr marL="0" indent="0">
              <a:buNone/>
            </a:pPr>
            <a:r>
              <a:rPr lang="cs-CZ" sz="2000" u="sng" smtClean="0"/>
              <a:t>Výklad</a:t>
            </a:r>
          </a:p>
          <a:p>
            <a:pPr marL="0" indent="0">
              <a:buNone/>
            </a:pPr>
            <a:r>
              <a:rPr lang="cs-CZ" sz="2000" smtClean="0"/>
              <a:t>Písemné dělení se zbytkem</a:t>
            </a:r>
          </a:p>
          <a:p>
            <a:pPr marL="0" indent="0">
              <a:buNone/>
            </a:pPr>
            <a:r>
              <a:rPr lang="cs-CZ" sz="2000" u="sng" smtClean="0"/>
              <a:t>Praktické činnosti</a:t>
            </a:r>
          </a:p>
          <a:p>
            <a:pPr marL="0" indent="0">
              <a:buNone/>
            </a:pPr>
            <a:r>
              <a:rPr lang="cs-CZ" sz="2000" smtClean="0"/>
              <a:t>Písemné dělení se zbytkem</a:t>
            </a:r>
          </a:p>
          <a:p>
            <a:pPr marL="0" indent="0">
              <a:buNone/>
            </a:pPr>
            <a:r>
              <a:rPr lang="cs-CZ" sz="2000" smtClean="0"/>
              <a:t>Kontrola správnosti dělení</a:t>
            </a:r>
          </a:p>
          <a:p>
            <a:pPr marL="0" indent="0">
              <a:buNone/>
            </a:pPr>
            <a:r>
              <a:rPr lang="cs-CZ" sz="2000" smtClean="0"/>
              <a:t>Opakování násobení deseti a stem</a:t>
            </a:r>
            <a:br>
              <a:rPr lang="cs-CZ" sz="2000" smtClean="0"/>
            </a:br>
            <a:r>
              <a:rPr lang="cs-CZ" sz="2000" u="sng" smtClean="0"/>
              <a:t>Procvičování</a:t>
            </a:r>
          </a:p>
          <a:p>
            <a:pPr marL="0" indent="0">
              <a:buNone/>
            </a:pPr>
            <a:r>
              <a:rPr lang="cs-CZ" sz="2000" smtClean="0"/>
              <a:t>Interaktivní tabule</a:t>
            </a:r>
          </a:p>
          <a:p>
            <a:pPr marL="0" indent="0">
              <a:buNone/>
            </a:pPr>
            <a:endParaRPr lang="cs-CZ" sz="2000"/>
          </a:p>
          <a:p>
            <a:pPr marL="0" indent="0">
              <a:buNone/>
            </a:pPr>
            <a:r>
              <a:rPr lang="cs-CZ" sz="2800" b="1" i="1" u="sng" smtClean="0"/>
              <a:t>Použité zdroje</a:t>
            </a:r>
            <a:endParaRPr lang="cs-CZ" sz="2800" b="1" i="1" u="sng"/>
          </a:p>
          <a:p>
            <a:pPr marL="0" indent="0">
              <a:buNone/>
            </a:pPr>
            <a:r>
              <a:rPr lang="cs-CZ" sz="2000" smtClean="0"/>
              <a:t>Pouze vlastní zdroje</a:t>
            </a:r>
            <a:endParaRPr lang="cs-CZ" sz="2000"/>
          </a:p>
        </p:txBody>
      </p:sp>
    </p:spTree>
    <p:extLst>
      <p:ext uri="{BB962C8B-B14F-4D97-AF65-F5344CB8AC3E}">
        <p14:creationId xmlns:p14="http://schemas.microsoft.com/office/powerpoint/2010/main" val="4387784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72</TotalTime>
  <Words>247</Words>
  <Application>Microsoft Office PowerPoint</Application>
  <PresentationFormat>Předvádění na obrazovce (4:3)</PresentationFormat>
  <Paragraphs>89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Písemné dělení se zbytkem</vt:lpstr>
      <vt:lpstr>Prezentace aplikace PowerPoint</vt:lpstr>
      <vt:lpstr>Písemné dělení se zbytkem</vt:lpstr>
      <vt:lpstr>1. Vyděl písemně se zbytkem a proveď kontrolu.</vt:lpstr>
      <vt:lpstr>Prezentace aplikace PowerPoint</vt:lpstr>
      <vt:lpstr>Prezentace aplikace PowerPoint</vt:lpstr>
      <vt:lpstr>Prezentace aplikace PowerPoint</vt:lpstr>
      <vt:lpstr>2. Zopakuj pravidla pro násobení deseti a stem a vypočítej.</vt:lpstr>
      <vt:lpstr>Mgr. Iva Zákoucká 5. března 2013 Určeno pro 4. ročník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Písemné dělení se zbytkem</dc:title>
  <dc:creator>Iva</dc:creator>
  <cp:lastModifiedBy>Iva</cp:lastModifiedBy>
  <cp:revision>13</cp:revision>
  <dcterms:created xsi:type="dcterms:W3CDTF">2013-04-01T08:10:01Z</dcterms:created>
  <dcterms:modified xsi:type="dcterms:W3CDTF">2013-06-22T08:43:53Z</dcterms:modified>
</cp:coreProperties>
</file>