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64" r:id="rId4"/>
    <p:sldId id="265" r:id="rId5"/>
    <p:sldId id="259" r:id="rId6"/>
    <p:sldId id="260" r:id="rId7"/>
    <p:sldId id="261" r:id="rId8"/>
    <p:sldId id="262" r:id="rId9"/>
    <p:sldId id="263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5906-4D77-4C2D-AEC9-9B1183C73C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3167E-33DC-4247-B50C-E23AE2F7B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513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5906-4D77-4C2D-AEC9-9B1183C73C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3167E-33DC-4247-B50C-E23AE2F7B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79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5906-4D77-4C2D-AEC9-9B1183C73C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3167E-33DC-4247-B50C-E23AE2F7B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766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5906-4D77-4C2D-AEC9-9B1183C73C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3167E-33DC-4247-B50C-E23AE2F7B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056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5906-4D77-4C2D-AEC9-9B1183C73C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3167E-33DC-4247-B50C-E23AE2F7B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628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5906-4D77-4C2D-AEC9-9B1183C73C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3167E-33DC-4247-B50C-E23AE2F7B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831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5906-4D77-4C2D-AEC9-9B1183C73C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3167E-33DC-4247-B50C-E23AE2F7B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438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5906-4D77-4C2D-AEC9-9B1183C73C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3167E-33DC-4247-B50C-E23AE2F7B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252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5906-4D77-4C2D-AEC9-9B1183C73C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3167E-33DC-4247-B50C-E23AE2F7B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500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5906-4D77-4C2D-AEC9-9B1183C73C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3167E-33DC-4247-B50C-E23AE2F7B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472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5906-4D77-4C2D-AEC9-9B1183C73C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3167E-33DC-4247-B50C-E23AE2F7B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436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85906-4D77-4C2D-AEC9-9B1183C73C86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3167E-33DC-4247-B50C-E23AE2F7B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475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002060"/>
                </a:solidFill>
              </a:rPr>
              <a:t>Sčítání a odčítání zpaměti do milionu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920880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VY_32_INOVACE_07_C_12_Sčítání </a:t>
            </a:r>
            <a:r>
              <a:rPr lang="cs-CZ" sz="2000"/>
              <a:t>a odčítání zpaměti do  milionu</a:t>
            </a:r>
            <a:endParaRPr lang="cs-CZ" sz="2000" smtClean="0"/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0732204"/>
              </p:ext>
            </p:extLst>
          </p:nvPr>
        </p:nvGraphicFramePr>
        <p:xfrm>
          <a:off x="1146182" y="980728"/>
          <a:ext cx="6851636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5.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15. 5. 2013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Sčítání a odčítání zpaměti do milionu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 výkony do milionu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sčítání, odčítání, rozklad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Sčítání a odčítání zpaměti do milionu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962672" cy="4525963"/>
          </a:xfrm>
        </p:spPr>
        <p:txBody>
          <a:bodyPr>
            <a:normAutofit/>
          </a:bodyPr>
          <a:lstStyle/>
          <a:p>
            <a:pPr marL="0" indent="0">
              <a:buNone/>
              <a:tabLst>
                <a:tab pos="2506663" algn="l"/>
              </a:tabLst>
            </a:pPr>
            <a:r>
              <a:rPr lang="cs-CZ" smtClean="0"/>
              <a:t> </a:t>
            </a:r>
            <a:r>
              <a:rPr lang="cs-CZ" sz="3200" smtClean="0"/>
              <a:t>8 000 + 4 000	= </a:t>
            </a:r>
          </a:p>
          <a:p>
            <a:pPr marL="0" indent="0">
              <a:buNone/>
              <a:tabLst>
                <a:tab pos="2506663" algn="l"/>
              </a:tabLst>
            </a:pPr>
            <a:r>
              <a:rPr lang="cs-CZ" sz="3200" smtClean="0"/>
              <a:t>13 000 - 5 000	= </a:t>
            </a:r>
          </a:p>
          <a:p>
            <a:pPr marL="0" indent="0">
              <a:buNone/>
              <a:tabLst>
                <a:tab pos="2506663" algn="l"/>
              </a:tabLst>
            </a:pPr>
            <a:r>
              <a:rPr lang="cs-CZ" sz="3200" smtClean="0"/>
              <a:t>  2 400 +    500	= </a:t>
            </a:r>
          </a:p>
          <a:p>
            <a:pPr marL="0" indent="0">
              <a:buNone/>
              <a:tabLst>
                <a:tab pos="2506663" algn="l"/>
              </a:tabLst>
            </a:pPr>
            <a:endParaRPr lang="cs-CZ" sz="1400" smtClean="0"/>
          </a:p>
          <a:p>
            <a:pPr marL="0" indent="0">
              <a:buNone/>
              <a:tabLst>
                <a:tab pos="2506663" algn="l"/>
              </a:tabLst>
            </a:pPr>
            <a:r>
              <a:rPr lang="cs-CZ" sz="3200" smtClean="0"/>
              <a:t>2 000    400</a:t>
            </a:r>
          </a:p>
          <a:p>
            <a:pPr marL="0" indent="0">
              <a:buNone/>
              <a:tabLst>
                <a:tab pos="2506663" algn="l"/>
              </a:tabLst>
            </a:pPr>
            <a:r>
              <a:rPr lang="cs-CZ" sz="3200" smtClean="0"/>
              <a:t>  7 900 - 600	= </a:t>
            </a:r>
          </a:p>
          <a:p>
            <a:pPr marL="0" indent="0">
              <a:buNone/>
              <a:tabLst>
                <a:tab pos="2506663" algn="l"/>
              </a:tabLst>
            </a:pPr>
            <a:endParaRPr lang="cs-CZ" sz="1400" smtClean="0"/>
          </a:p>
          <a:p>
            <a:pPr marL="0" indent="0">
              <a:buNone/>
              <a:tabLst>
                <a:tab pos="2506663" algn="l"/>
              </a:tabLst>
            </a:pPr>
            <a:r>
              <a:rPr lang="cs-CZ" sz="3200" smtClean="0"/>
              <a:t>7 000    900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19872" y="162880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  <a:tabLst>
                <a:tab pos="1076325" algn="r"/>
              </a:tabLst>
            </a:pPr>
            <a:r>
              <a:rPr lang="cs-CZ" sz="3200" smtClean="0"/>
              <a:t>	12 000</a:t>
            </a:r>
          </a:p>
          <a:p>
            <a:pPr marL="0" indent="0">
              <a:buNone/>
              <a:tabLst>
                <a:tab pos="1076325" algn="r"/>
              </a:tabLst>
            </a:pPr>
            <a:r>
              <a:rPr lang="cs-CZ" sz="3200"/>
              <a:t>	</a:t>
            </a:r>
            <a:r>
              <a:rPr lang="cs-CZ" sz="3200" smtClean="0"/>
              <a:t>8 000</a:t>
            </a:r>
          </a:p>
          <a:p>
            <a:pPr marL="0" indent="0">
              <a:buNone/>
              <a:tabLst>
                <a:tab pos="1076325" algn="r"/>
                <a:tab pos="1165225" algn="l"/>
              </a:tabLst>
            </a:pPr>
            <a:r>
              <a:rPr lang="cs-CZ" sz="3200"/>
              <a:t>	</a:t>
            </a:r>
            <a:r>
              <a:rPr lang="cs-CZ" sz="3200" smtClean="0"/>
              <a:t>2 000	+ 900 = 2 900</a:t>
            </a:r>
          </a:p>
          <a:p>
            <a:pPr marL="0" indent="0">
              <a:buNone/>
              <a:tabLst>
                <a:tab pos="1076325" algn="r"/>
                <a:tab pos="1165225" algn="l"/>
              </a:tabLst>
            </a:pPr>
            <a:endParaRPr lang="cs-CZ" sz="1400"/>
          </a:p>
          <a:p>
            <a:pPr marL="0" indent="0">
              <a:buNone/>
              <a:tabLst>
                <a:tab pos="1076325" algn="r"/>
                <a:tab pos="1165225" algn="l"/>
              </a:tabLst>
            </a:pPr>
            <a:endParaRPr lang="cs-CZ" sz="3200" smtClean="0"/>
          </a:p>
          <a:p>
            <a:pPr marL="0" indent="0">
              <a:buNone/>
              <a:tabLst>
                <a:tab pos="1076325" algn="r"/>
                <a:tab pos="1165225" algn="l"/>
              </a:tabLst>
            </a:pPr>
            <a:r>
              <a:rPr lang="cs-CZ" sz="3200" smtClean="0"/>
              <a:t>	7 000	+ 300 = 7 300</a:t>
            </a:r>
            <a:endParaRPr lang="cs-CZ" sz="3200"/>
          </a:p>
        </p:txBody>
      </p:sp>
      <p:grpSp>
        <p:nvGrpSpPr>
          <p:cNvPr id="5" name="Skupina 4"/>
          <p:cNvGrpSpPr/>
          <p:nvPr/>
        </p:nvGrpSpPr>
        <p:grpSpPr>
          <a:xfrm>
            <a:off x="720833" y="3304067"/>
            <a:ext cx="1152128" cy="360040"/>
            <a:chOff x="2987824" y="4662722"/>
            <a:chExt cx="1584176" cy="494470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3732140" y="4662722"/>
              <a:ext cx="839860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H="1">
              <a:off x="2987824" y="4662722"/>
              <a:ext cx="744316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788368" y="4797152"/>
            <a:ext cx="1152128" cy="360040"/>
            <a:chOff x="2987824" y="4662722"/>
            <a:chExt cx="1584176" cy="494470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3732140" y="4662722"/>
              <a:ext cx="839860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H="1">
              <a:off x="2987824" y="4662722"/>
              <a:ext cx="744316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319497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962672" cy="4525963"/>
          </a:xfrm>
        </p:spPr>
        <p:txBody>
          <a:bodyPr/>
          <a:lstStyle/>
          <a:p>
            <a:pPr marL="0" indent="0">
              <a:buNone/>
              <a:tabLst>
                <a:tab pos="2506663" algn="l"/>
              </a:tabLst>
            </a:pPr>
            <a:r>
              <a:rPr lang="cs-CZ" smtClean="0"/>
              <a:t> </a:t>
            </a:r>
            <a:r>
              <a:rPr lang="cs-CZ" sz="3200" smtClean="0"/>
              <a:t>3 500 + 600	=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z="3200" smtClean="0"/>
              <a:t>3 000    500</a:t>
            </a:r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  <a:tabLst>
                <a:tab pos="633413" algn="l"/>
                <a:tab pos="2506663" algn="l"/>
              </a:tabLst>
            </a:pPr>
            <a:r>
              <a:rPr lang="cs-CZ" sz="3200" smtClean="0"/>
              <a:t>     6 300 - 600	=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z="3200" smtClean="0"/>
              <a:t>5 000    1 300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19872" y="1600200"/>
            <a:ext cx="526692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3 000 + 1 100 = 4 100</a:t>
            </a:r>
          </a:p>
          <a:p>
            <a:pPr marL="0" indent="0">
              <a:buNone/>
            </a:pPr>
            <a:endParaRPr lang="cs-CZ" sz="3200"/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endParaRPr lang="cs-CZ" sz="1400"/>
          </a:p>
          <a:p>
            <a:pPr marL="0" indent="0">
              <a:buNone/>
              <a:tabLst>
                <a:tab pos="2241550" algn="r"/>
                <a:tab pos="2330450" algn="l"/>
              </a:tabLst>
            </a:pPr>
            <a:r>
              <a:rPr lang="cs-CZ" sz="3200" smtClean="0"/>
              <a:t>5 000 +	700	= 5 700</a:t>
            </a:r>
            <a:endParaRPr lang="cs-CZ" sz="3200"/>
          </a:p>
        </p:txBody>
      </p:sp>
      <p:grpSp>
        <p:nvGrpSpPr>
          <p:cNvPr id="5" name="Skupina 4"/>
          <p:cNvGrpSpPr/>
          <p:nvPr/>
        </p:nvGrpSpPr>
        <p:grpSpPr>
          <a:xfrm>
            <a:off x="919180" y="2168730"/>
            <a:ext cx="1152128" cy="360040"/>
            <a:chOff x="2987824" y="4662722"/>
            <a:chExt cx="1584176" cy="494470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3732140" y="4662722"/>
              <a:ext cx="839860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H="1">
              <a:off x="2987824" y="4662722"/>
              <a:ext cx="744316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919180" y="4114919"/>
            <a:ext cx="1152128" cy="360040"/>
            <a:chOff x="2987824" y="4662722"/>
            <a:chExt cx="1584176" cy="494470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3732140" y="4662722"/>
              <a:ext cx="839860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H="1">
              <a:off x="2987824" y="4662722"/>
              <a:ext cx="744316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0624404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Vypočítej. Využij rozklad.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    3 300 + 500 =</a:t>
            </a:r>
          </a:p>
          <a:p>
            <a:pPr marL="0" indent="0">
              <a:buNone/>
            </a:pPr>
            <a:endParaRPr lang="cs-CZ" sz="1400"/>
          </a:p>
          <a:p>
            <a:pPr marL="0" indent="0">
              <a:buNone/>
            </a:pPr>
            <a:r>
              <a:rPr lang="cs-CZ" smtClean="0"/>
              <a:t> 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mtClean="0"/>
              <a:t>   5 700 - 400 =</a:t>
            </a:r>
          </a:p>
          <a:p>
            <a:pPr marL="0" indent="0">
              <a:buNone/>
            </a:pPr>
            <a:endParaRPr lang="cs-CZ" sz="1400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mtClean="0"/>
              <a:t>    2 400 - 300 = 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924660" y="1888571"/>
            <a:ext cx="1152128" cy="360040"/>
            <a:chOff x="2987824" y="4662722"/>
            <a:chExt cx="1584176" cy="494470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3732140" y="4662722"/>
              <a:ext cx="839860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 flipH="1">
              <a:off x="2987824" y="4662722"/>
              <a:ext cx="744316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Skupina 6"/>
          <p:cNvGrpSpPr/>
          <p:nvPr/>
        </p:nvGrpSpPr>
        <p:grpSpPr>
          <a:xfrm>
            <a:off x="905310" y="3648502"/>
            <a:ext cx="1152128" cy="360040"/>
            <a:chOff x="2987824" y="4662722"/>
            <a:chExt cx="1584176" cy="494470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3732140" y="4662722"/>
              <a:ext cx="839860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H="1">
              <a:off x="2987824" y="4662722"/>
              <a:ext cx="744316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Skupina 9"/>
          <p:cNvGrpSpPr/>
          <p:nvPr/>
        </p:nvGrpSpPr>
        <p:grpSpPr>
          <a:xfrm>
            <a:off x="940053" y="5301208"/>
            <a:ext cx="1152128" cy="360040"/>
            <a:chOff x="2987824" y="4662722"/>
            <a:chExt cx="1584176" cy="494470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3732140" y="4662722"/>
              <a:ext cx="839860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H="1">
              <a:off x="2987824" y="4662722"/>
              <a:ext cx="744316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595014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    2 500 - 1 200 =</a:t>
            </a:r>
          </a:p>
          <a:p>
            <a:pPr marL="0" indent="0">
              <a:buNone/>
            </a:pPr>
            <a:endParaRPr lang="cs-CZ" sz="1400"/>
          </a:p>
          <a:p>
            <a:pPr marL="0" indent="0">
              <a:buNone/>
            </a:pPr>
            <a:r>
              <a:rPr lang="cs-CZ" smtClean="0"/>
              <a:t> 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mtClean="0"/>
              <a:t>   5 500 + 3 300 =</a:t>
            </a:r>
          </a:p>
          <a:p>
            <a:pPr marL="0" indent="0">
              <a:buNone/>
            </a:pPr>
            <a:endParaRPr lang="cs-CZ" sz="1400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mtClean="0"/>
              <a:t>    8 600 - 700 = 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924660" y="1888571"/>
            <a:ext cx="1152128" cy="360040"/>
            <a:chOff x="2987824" y="4662722"/>
            <a:chExt cx="1584176" cy="494470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3732140" y="4662722"/>
              <a:ext cx="839860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 flipH="1">
              <a:off x="2987824" y="4662722"/>
              <a:ext cx="744316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Skupina 6"/>
          <p:cNvGrpSpPr/>
          <p:nvPr/>
        </p:nvGrpSpPr>
        <p:grpSpPr>
          <a:xfrm>
            <a:off x="905310" y="3648502"/>
            <a:ext cx="1152128" cy="360040"/>
            <a:chOff x="2987824" y="4662722"/>
            <a:chExt cx="1584176" cy="494470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3732140" y="4662722"/>
              <a:ext cx="839860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H="1">
              <a:off x="2987824" y="4662722"/>
              <a:ext cx="744316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Skupina 9"/>
          <p:cNvGrpSpPr/>
          <p:nvPr/>
        </p:nvGrpSpPr>
        <p:grpSpPr>
          <a:xfrm>
            <a:off x="940053" y="5301208"/>
            <a:ext cx="1152128" cy="360040"/>
            <a:chOff x="2987824" y="4662722"/>
            <a:chExt cx="1584176" cy="494470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3732140" y="4662722"/>
              <a:ext cx="839860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H="1">
              <a:off x="2987824" y="4662722"/>
              <a:ext cx="744316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240940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    8 600 - 4 200 =</a:t>
            </a:r>
          </a:p>
          <a:p>
            <a:pPr marL="0" indent="0">
              <a:buNone/>
            </a:pPr>
            <a:endParaRPr lang="cs-CZ" sz="1400"/>
          </a:p>
          <a:p>
            <a:pPr marL="0" indent="0">
              <a:buNone/>
            </a:pPr>
            <a:r>
              <a:rPr lang="cs-CZ" smtClean="0"/>
              <a:t> 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mtClean="0"/>
              <a:t>   5 900 - 3 300 =</a:t>
            </a:r>
          </a:p>
          <a:p>
            <a:pPr marL="0" indent="0">
              <a:buNone/>
            </a:pPr>
            <a:endParaRPr lang="cs-CZ" sz="1400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mtClean="0"/>
              <a:t>    7 700 - 2 500 = 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924660" y="1888571"/>
            <a:ext cx="1152128" cy="360040"/>
            <a:chOff x="2987824" y="4662722"/>
            <a:chExt cx="1584176" cy="494470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3732140" y="4662722"/>
              <a:ext cx="839860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 flipH="1">
              <a:off x="2987824" y="4662722"/>
              <a:ext cx="744316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Skupina 6"/>
          <p:cNvGrpSpPr/>
          <p:nvPr/>
        </p:nvGrpSpPr>
        <p:grpSpPr>
          <a:xfrm>
            <a:off x="905310" y="3648502"/>
            <a:ext cx="1152128" cy="360040"/>
            <a:chOff x="2987824" y="4662722"/>
            <a:chExt cx="1584176" cy="494470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3732140" y="4662722"/>
              <a:ext cx="839860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H="1">
              <a:off x="2987824" y="4662722"/>
              <a:ext cx="744316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Skupina 9"/>
          <p:cNvGrpSpPr/>
          <p:nvPr/>
        </p:nvGrpSpPr>
        <p:grpSpPr>
          <a:xfrm>
            <a:off x="940053" y="5301208"/>
            <a:ext cx="1152128" cy="360040"/>
            <a:chOff x="2987824" y="4662722"/>
            <a:chExt cx="1584176" cy="494470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3732140" y="4662722"/>
              <a:ext cx="839860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H="1">
              <a:off x="2987824" y="4662722"/>
              <a:ext cx="744316" cy="49447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283171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Vypočítej zpaměti.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  <a:tabLst>
                <a:tab pos="3052763" algn="r"/>
                <a:tab pos="3141663" algn="l"/>
              </a:tabLst>
            </a:pPr>
            <a:r>
              <a:rPr lang="cs-CZ" smtClean="0"/>
              <a:t>600 000 +	120 000	=</a:t>
            </a:r>
          </a:p>
          <a:p>
            <a:pPr marL="0" indent="0">
              <a:buNone/>
              <a:tabLst>
                <a:tab pos="3052763" algn="r"/>
                <a:tab pos="3141663" algn="l"/>
              </a:tabLst>
            </a:pPr>
            <a:endParaRPr lang="cs-CZ" sz="400" smtClean="0"/>
          </a:p>
          <a:p>
            <a:pPr marL="0" indent="0">
              <a:buNone/>
              <a:tabLst>
                <a:tab pos="3052763" algn="r"/>
                <a:tab pos="3141663" algn="l"/>
              </a:tabLst>
            </a:pPr>
            <a:r>
              <a:rPr lang="cs-CZ" smtClean="0"/>
              <a:t>100 000 +	830 000	=</a:t>
            </a:r>
          </a:p>
          <a:p>
            <a:pPr marL="0" indent="0">
              <a:buNone/>
              <a:tabLst>
                <a:tab pos="3052763" algn="r"/>
                <a:tab pos="3141663" algn="l"/>
              </a:tabLst>
            </a:pPr>
            <a:endParaRPr lang="cs-CZ" sz="400" smtClean="0"/>
          </a:p>
          <a:p>
            <a:pPr marL="0" indent="0">
              <a:buNone/>
              <a:tabLst>
                <a:tab pos="3052763" algn="r"/>
                <a:tab pos="3141663" algn="l"/>
              </a:tabLst>
            </a:pPr>
            <a:r>
              <a:rPr lang="cs-CZ" smtClean="0"/>
              <a:t>270 000 +	50 000	=</a:t>
            </a:r>
          </a:p>
          <a:p>
            <a:pPr marL="0" indent="0">
              <a:buNone/>
              <a:tabLst>
                <a:tab pos="3052763" algn="r"/>
                <a:tab pos="3141663" algn="l"/>
              </a:tabLst>
            </a:pPr>
            <a:endParaRPr lang="cs-CZ" sz="400" smtClean="0"/>
          </a:p>
          <a:p>
            <a:pPr marL="0" indent="0">
              <a:buNone/>
              <a:tabLst>
                <a:tab pos="3052763" algn="r"/>
                <a:tab pos="3141663" algn="l"/>
              </a:tabLst>
            </a:pPr>
            <a:r>
              <a:rPr lang="cs-CZ" smtClean="0"/>
              <a:t>590 000 +	80 000	=</a:t>
            </a:r>
          </a:p>
          <a:p>
            <a:pPr marL="0" indent="0">
              <a:buNone/>
              <a:tabLst>
                <a:tab pos="3052763" algn="r"/>
                <a:tab pos="3141663" algn="l"/>
              </a:tabLst>
            </a:pPr>
            <a:endParaRPr lang="cs-CZ" sz="400" smtClean="0"/>
          </a:p>
          <a:p>
            <a:pPr marL="0" indent="0">
              <a:buNone/>
              <a:tabLst>
                <a:tab pos="3052763" algn="r"/>
                <a:tab pos="3141663" algn="l"/>
              </a:tabLst>
            </a:pPr>
            <a:r>
              <a:rPr lang="cs-CZ" smtClean="0"/>
              <a:t>300 000 -	150 000	=</a:t>
            </a:r>
          </a:p>
          <a:p>
            <a:pPr marL="0" indent="0">
              <a:buNone/>
              <a:tabLst>
                <a:tab pos="3052763" algn="r"/>
                <a:tab pos="3141663" algn="l"/>
              </a:tabLst>
            </a:pPr>
            <a:endParaRPr lang="cs-CZ" sz="400" smtClean="0"/>
          </a:p>
          <a:p>
            <a:pPr marL="0" indent="0">
              <a:buNone/>
              <a:tabLst>
                <a:tab pos="3052763" algn="r"/>
                <a:tab pos="3141663" algn="l"/>
              </a:tabLst>
            </a:pPr>
            <a:r>
              <a:rPr lang="cs-CZ" smtClean="0"/>
              <a:t>600 000 -	230 000	=</a:t>
            </a:r>
          </a:p>
          <a:p>
            <a:pPr marL="0" indent="0">
              <a:buNone/>
              <a:tabLst>
                <a:tab pos="3052763" algn="r"/>
                <a:tab pos="3141663" algn="l"/>
              </a:tabLst>
            </a:pPr>
            <a:endParaRPr lang="cs-CZ" sz="400" smtClean="0"/>
          </a:p>
          <a:p>
            <a:pPr marL="0" indent="0">
              <a:buNone/>
              <a:tabLst>
                <a:tab pos="3052763" algn="r"/>
                <a:tab pos="3141663" algn="l"/>
              </a:tabLst>
            </a:pPr>
            <a:r>
              <a:rPr lang="cs-CZ" smtClean="0"/>
              <a:t>185 000 -	3 000	=</a:t>
            </a:r>
          </a:p>
        </p:txBody>
      </p:sp>
    </p:spTree>
    <p:extLst>
      <p:ext uri="{BB962C8B-B14F-4D97-AF65-F5344CB8AC3E}">
        <p14:creationId xmlns:p14="http://schemas.microsoft.com/office/powerpoint/2010/main" val="31547917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mph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Dokážeš vyřešit tyto úlohy?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mtClean="0"/>
              <a:t>Myslím si číslo. Je 100krát větší než 1.</a:t>
            </a:r>
            <a:br>
              <a:rPr lang="cs-CZ" smtClean="0"/>
            </a:br>
            <a:r>
              <a:rPr lang="cs-CZ" smtClean="0"/>
              <a:t>Jaké je to číslo?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/>
              <a:t>Když číslo, které si myslím, vydělím čtyřmi, vyjde mi 25. Které číslo si myslím?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/>
              <a:t>Součet čtyř po sobě jdoucích sudých čísel je dvacet. Která to jsou čísla?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/>
              <a:t>Myslím si číslo. Když jej vynásobím pěti, dostanu 55.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8337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5. března 2013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Sčítání a odčítání zpaměti do milionu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Sčítání a odčítání zpaměti s využitím rozkladu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231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Sčítání a odčítání zpaměti do milionu</vt:lpstr>
      <vt:lpstr>Prezentace aplikace PowerPoint</vt:lpstr>
      <vt:lpstr>Sčítání a odčítání zpaměti do milionu</vt:lpstr>
      <vt:lpstr>Prezentace aplikace PowerPoint</vt:lpstr>
      <vt:lpstr>Vypočítej. Využij rozklad.</vt:lpstr>
      <vt:lpstr>Prezentace aplikace PowerPoint</vt:lpstr>
      <vt:lpstr>Prezentace aplikace PowerPoint</vt:lpstr>
      <vt:lpstr>Vypočítej zpaměti.</vt:lpstr>
      <vt:lpstr>Dokážeš vyřešit tyto úlohy?</vt:lpstr>
      <vt:lpstr>Mgr. Iva Zákoucká 5. března 2013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zpaměti do milionu</dc:title>
  <dc:creator>Iva</dc:creator>
  <cp:lastModifiedBy>Iva</cp:lastModifiedBy>
  <cp:revision>14</cp:revision>
  <dcterms:created xsi:type="dcterms:W3CDTF">2013-04-01T11:54:39Z</dcterms:created>
  <dcterms:modified xsi:type="dcterms:W3CDTF">2013-06-22T08:44:10Z</dcterms:modified>
</cp:coreProperties>
</file>