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88442-EAD1-4316-BB34-644F5DCAAC00}" type="datetimeFigureOut">
              <a:rPr lang="cs-CZ" smtClean="0"/>
              <a:t>28.2.2011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A5417-CD25-43B3-8E39-D8F8EF0AD959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88442-EAD1-4316-BB34-644F5DCAAC00}" type="datetimeFigureOut">
              <a:rPr lang="cs-CZ" smtClean="0"/>
              <a:t>28.2.2011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A5417-CD25-43B3-8E39-D8F8EF0AD9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88442-EAD1-4316-BB34-644F5DCAAC00}" type="datetimeFigureOut">
              <a:rPr lang="cs-CZ" smtClean="0"/>
              <a:t>28.2.2011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A5417-CD25-43B3-8E39-D8F8EF0AD95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88442-EAD1-4316-BB34-644F5DCAAC00}" type="datetimeFigureOut">
              <a:rPr lang="cs-CZ" smtClean="0"/>
              <a:t>28.2.2011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A5417-CD25-43B3-8E39-D8F8EF0AD9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88442-EAD1-4316-BB34-644F5DCAAC00}" type="datetimeFigureOut">
              <a:rPr lang="cs-CZ" smtClean="0"/>
              <a:t>28.2.2011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A5417-CD25-43B3-8E39-D8F8EF0AD9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88442-EAD1-4316-BB34-644F5DCAAC00}" type="datetimeFigureOut">
              <a:rPr lang="cs-CZ" smtClean="0"/>
              <a:t>28.2.2011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A5417-CD25-43B3-8E39-D8F8EF0AD9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88442-EAD1-4316-BB34-644F5DCAAC00}" type="datetimeFigureOut">
              <a:rPr lang="cs-CZ" smtClean="0"/>
              <a:t>28.2.2011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A5417-CD25-43B3-8E39-D8F8EF0AD9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88442-EAD1-4316-BB34-644F5DCAAC00}" type="datetimeFigureOut">
              <a:rPr lang="cs-CZ" smtClean="0"/>
              <a:t>28.2.2011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A5417-CD25-43B3-8E39-D8F8EF0AD959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88442-EAD1-4316-BB34-644F5DCAAC00}" type="datetimeFigureOut">
              <a:rPr lang="cs-CZ" smtClean="0"/>
              <a:t>28.2.2011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A5417-CD25-43B3-8E39-D8F8EF0AD959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88442-EAD1-4316-BB34-644F5DCAAC00}" type="datetimeFigureOut">
              <a:rPr lang="cs-CZ" smtClean="0"/>
              <a:t>28.2.2011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A5417-CD25-43B3-8E39-D8F8EF0AD9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88442-EAD1-4316-BB34-644F5DCAAC00}" type="datetimeFigureOut">
              <a:rPr lang="cs-CZ" smtClean="0"/>
              <a:t>28.2.2011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A5417-CD25-43B3-8E39-D8F8EF0AD9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61588442-EAD1-4316-BB34-644F5DCAAC00}" type="datetimeFigureOut">
              <a:rPr lang="cs-CZ" smtClean="0"/>
              <a:t>28.2.2011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9BCA5417-CD25-43B3-8E39-D8F8EF0AD95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39752" y="1196752"/>
            <a:ext cx="4419600" cy="1584175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/>
              <a:t>Šablona 32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3645024"/>
            <a:ext cx="7056784" cy="1066800"/>
          </a:xfrm>
        </p:spPr>
        <p:txBody>
          <a:bodyPr>
            <a:noAutofit/>
          </a:bodyPr>
          <a:lstStyle/>
          <a:p>
            <a:r>
              <a:rPr lang="cs-CZ" sz="3600" b="1"/>
              <a:t>VY_32_INOVACE_17_12_Asertivita</a:t>
            </a:r>
            <a:endParaRPr lang="cs-CZ" sz="3600" b="1" dirty="0"/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130800"/>
            <a:ext cx="9296400" cy="172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19544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492896"/>
            <a:ext cx="8229600" cy="1143000"/>
          </a:xfrm>
        </p:spPr>
        <p:txBody>
          <a:bodyPr>
            <a:noAutofit/>
          </a:bodyPr>
          <a:lstStyle/>
          <a:p>
            <a:pPr algn="ctr"/>
            <a:r>
              <a:rPr lang="cs-CZ" sz="9600" dirty="0" smtClean="0"/>
              <a:t>ASERTIVITA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936753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4752528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Způsob komunikace, který zvýrazňuje vztahy mezi lidmi</a:t>
            </a:r>
            <a:br>
              <a:rPr lang="cs-CZ" sz="5400" dirty="0" smtClean="0"/>
            </a:br>
            <a:r>
              <a:rPr lang="cs-CZ" sz="5400" dirty="0" smtClean="0"/>
              <a:t>Ovlivňuje psychickou pohodu v rodinném soužití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3066531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dirty="0" smtClean="0"/>
              <a:t>Pasivní člověk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/>
              <a:t>Ustupuje ostatním, je nejistý, stále se omlouvá, vyhýbá se výměně názorů – vybije si vztek na někom slabším, chybí mu sebejistota v projevu, nedokáže se prosadit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773728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/>
              <a:t>Agresivní člověk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>
            <a:normAutofit/>
          </a:bodyPr>
          <a:lstStyle/>
          <a:p>
            <a:pPr algn="ctr"/>
            <a:r>
              <a:rPr lang="cs-CZ" sz="4800" dirty="0" smtClean="0"/>
              <a:t>Je stále připraven k útoku, zraňuje a ponižuje druhé, všechno ví nejlíp, neumí přiznat vlastní chyby, prosazuje se na úkor ostatních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954461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/>
              <a:t>Manipulativní člověk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Snaží se dosáhnout toho, co chce, oklikou, odvolává se na názory druhých, snaží se přimět jiné, aby se chovali tak, jak chce on. K manipulaci používá pláč, křik, výčitky, sliby, lichotky apod.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280893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/>
              <a:t>Asertivní člověk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400" dirty="0" smtClean="0"/>
              <a:t>Přebírá plnou odpovědnost za své chování. Ví, co chce dělat a jak to bude dělat. Je aktivní, vyhýbá se agresi i manipulaci. Přímo říká, co cítí, umí naslouchat, přiznat chybu, přistoupit na dohodu, spolupracovat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145033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Asertivní chování nás učí: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solidFill>
                  <a:srgbClr val="FFC000"/>
                </a:solidFill>
              </a:rPr>
              <a:t>Snášet bez stresu složité situace</a:t>
            </a:r>
          </a:p>
          <a:p>
            <a:pPr algn="ctr"/>
            <a:r>
              <a:rPr lang="cs-CZ" sz="2800" dirty="0" smtClean="0">
                <a:solidFill>
                  <a:srgbClr val="FFC000"/>
                </a:solidFill>
              </a:rPr>
              <a:t>Jasně a přiměřeně vyjadřovat své pocity</a:t>
            </a:r>
          </a:p>
          <a:p>
            <a:pPr algn="ctr"/>
            <a:r>
              <a:rPr lang="cs-CZ" sz="2800" dirty="0" smtClean="0">
                <a:solidFill>
                  <a:srgbClr val="FFC000"/>
                </a:solidFill>
              </a:rPr>
              <a:t>Podělit se o radost</a:t>
            </a:r>
          </a:p>
          <a:p>
            <a:pPr algn="ctr"/>
            <a:r>
              <a:rPr lang="cs-CZ" sz="2800" dirty="0" smtClean="0">
                <a:solidFill>
                  <a:srgbClr val="FFC000"/>
                </a:solidFill>
              </a:rPr>
              <a:t>Přijmout odmítnutí bez pocitu urážky</a:t>
            </a:r>
          </a:p>
          <a:p>
            <a:pPr algn="ctr"/>
            <a:r>
              <a:rPr lang="cs-CZ" sz="2800" dirty="0" smtClean="0">
                <a:solidFill>
                  <a:srgbClr val="FFC000"/>
                </a:solidFill>
              </a:rPr>
              <a:t>Přijmout kritiku bez pocitu vzdoru</a:t>
            </a:r>
          </a:p>
          <a:p>
            <a:pPr algn="ctr"/>
            <a:r>
              <a:rPr lang="cs-CZ" sz="2800" dirty="0" smtClean="0">
                <a:solidFill>
                  <a:srgbClr val="FFC000"/>
                </a:solidFill>
              </a:rPr>
              <a:t>Umět situaci zhodnotit i přijmout pochvalu</a:t>
            </a:r>
          </a:p>
          <a:p>
            <a:pPr algn="ctr"/>
            <a:r>
              <a:rPr lang="cs-CZ" sz="2800" dirty="0" smtClean="0">
                <a:solidFill>
                  <a:srgbClr val="FFC000"/>
                </a:solidFill>
              </a:rPr>
              <a:t>Prosadit své požadavky</a:t>
            </a:r>
          </a:p>
          <a:p>
            <a:pPr algn="ctr"/>
            <a:r>
              <a:rPr lang="cs-CZ" sz="2800" dirty="0" smtClean="0">
                <a:solidFill>
                  <a:srgbClr val="FFC000"/>
                </a:solidFill>
              </a:rPr>
              <a:t>Citlivě naslouchat druhému</a:t>
            </a:r>
          </a:p>
          <a:p>
            <a:pPr algn="ctr"/>
            <a:r>
              <a:rPr lang="cs-CZ" sz="2800" dirty="0" smtClean="0">
                <a:solidFill>
                  <a:srgbClr val="FFC000"/>
                </a:solidFill>
              </a:rPr>
              <a:t>Uzavírat rozumné dohody</a:t>
            </a:r>
          </a:p>
          <a:p>
            <a:pPr algn="ctr"/>
            <a:r>
              <a:rPr lang="cs-CZ" sz="2800" dirty="0" smtClean="0">
                <a:solidFill>
                  <a:srgbClr val="FFC000"/>
                </a:solidFill>
              </a:rPr>
              <a:t>Spolupracovat s ostatními</a:t>
            </a:r>
            <a:endParaRPr lang="cs-CZ" sz="28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9898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098578"/>
          </a:xfrm>
        </p:spPr>
        <p:txBody>
          <a:bodyPr>
            <a:noAutofit/>
          </a:bodyPr>
          <a:lstStyle/>
          <a:p>
            <a:pPr algn="ctr"/>
            <a:r>
              <a:rPr lang="cs-CZ" sz="6600" dirty="0" smtClean="0"/>
              <a:t>Být asertivní znamená – prosadit se a zároveň brát ohled na potřeby druhých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3404436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/>
              <a:t>Zdroje: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3561259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Rodinná výchova – Zdravý životní styl 2 (PaedDr. Eva </a:t>
            </a:r>
            <a:r>
              <a:rPr lang="cs-CZ" sz="3200" dirty="0" err="1" smtClean="0"/>
              <a:t>Marádová</a:t>
            </a:r>
            <a:r>
              <a:rPr lang="cs-CZ" sz="3200" dirty="0" smtClean="0"/>
              <a:t>, </a:t>
            </a:r>
            <a:r>
              <a:rPr lang="cs-CZ" sz="3200" smtClean="0"/>
              <a:t>CSc.)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13169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99</TotalTime>
  <Words>242</Words>
  <Application>Microsoft Office PowerPoint</Application>
  <PresentationFormat>Předvádění na obrazovce (4:3)</PresentationFormat>
  <Paragraphs>26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Došky</vt:lpstr>
      <vt:lpstr>Šablona 32</vt:lpstr>
      <vt:lpstr>ASERTIVITA</vt:lpstr>
      <vt:lpstr>Způsob komunikace, který zvýrazňuje vztahy mezi lidmi Ovlivňuje psychickou pohodu v rodinném soužití</vt:lpstr>
      <vt:lpstr>Pasivní člověk</vt:lpstr>
      <vt:lpstr>Agresivní člověk</vt:lpstr>
      <vt:lpstr>Manipulativní člověk</vt:lpstr>
      <vt:lpstr>Asertivní člověk</vt:lpstr>
      <vt:lpstr>Asertivní chování nás učí:</vt:lpstr>
      <vt:lpstr>Být asertivní znamená – prosadit se a zároveň brát ohled na potřeby druhých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32</dc:title>
  <dc:creator>Admin</dc:creator>
  <cp:lastModifiedBy>MAD</cp:lastModifiedBy>
  <cp:revision>18</cp:revision>
  <dcterms:created xsi:type="dcterms:W3CDTF">2011-02-24T08:09:18Z</dcterms:created>
  <dcterms:modified xsi:type="dcterms:W3CDTF">2011-02-28T09:43:16Z</dcterms:modified>
</cp:coreProperties>
</file>