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246886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76758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64123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41541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817926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937180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278995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40825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98466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85247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879408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 u="sng" baseline="0"/>
            </a:lvl1pPr>
          </a:lstStyle>
          <a:p>
            <a:r>
              <a:rPr lang="cs-CZ" sz="4000" smtClean="0">
                <a:latin typeface="+mn-lt"/>
              </a:rPr>
              <a:t>2. Převeď na dané jednotky</a:t>
            </a:r>
            <a:r>
              <a:rPr lang="cs-CZ" smtClean="0"/>
              <a:t>.</a:t>
            </a:r>
            <a:endParaRPr lang="cs-CZ"/>
          </a:p>
        </p:txBody>
      </p:sp>
      <p:sp>
        <p:nvSpPr>
          <p:cNvPr id="11" name="Zástupný symbol pro tabulku 10"/>
          <p:cNvSpPr>
            <a:spLocks noGrp="1"/>
          </p:cNvSpPr>
          <p:nvPr>
            <p:ph type="tbl" sz="quarter" idx="10"/>
          </p:nvPr>
        </p:nvSpPr>
        <p:spPr>
          <a:xfrm>
            <a:off x="539750" y="1916113"/>
            <a:ext cx="2087563" cy="3097212"/>
          </a:xfrm>
        </p:spPr>
        <p:txBody>
          <a:bodyPr/>
          <a:lstStyle/>
          <a:p>
            <a:endParaRPr lang="cs-CZ"/>
          </a:p>
        </p:txBody>
      </p:sp>
      <p:sp>
        <p:nvSpPr>
          <p:cNvPr id="13" name="Zástupný symbol pro tabulku 12"/>
          <p:cNvSpPr>
            <a:spLocks noGrp="1"/>
          </p:cNvSpPr>
          <p:nvPr>
            <p:ph type="tbl" sz="quarter" idx="11"/>
          </p:nvPr>
        </p:nvSpPr>
        <p:spPr>
          <a:xfrm>
            <a:off x="3276600" y="1916113"/>
            <a:ext cx="2232025" cy="316865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Zástupný symbol pro tabulku 14"/>
          <p:cNvSpPr>
            <a:spLocks noGrp="1"/>
          </p:cNvSpPr>
          <p:nvPr>
            <p:ph type="tbl" sz="quarter" idx="12"/>
          </p:nvPr>
        </p:nvSpPr>
        <p:spPr>
          <a:xfrm>
            <a:off x="6011863" y="1916113"/>
            <a:ext cx="2663825" cy="316865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532794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10"/>
          </p:nvPr>
        </p:nvSpPr>
        <p:spPr>
          <a:xfrm>
            <a:off x="611561" y="1628800"/>
            <a:ext cx="2520280" cy="432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1"/>
          </p:nvPr>
        </p:nvSpPr>
        <p:spPr>
          <a:xfrm>
            <a:off x="3635896" y="1772816"/>
            <a:ext cx="2448272" cy="41044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2"/>
          </p:nvPr>
        </p:nvSpPr>
        <p:spPr>
          <a:xfrm>
            <a:off x="6228184" y="1772816"/>
            <a:ext cx="2448272" cy="40324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299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10"/>
          </p:nvPr>
        </p:nvSpPr>
        <p:spPr>
          <a:xfrm>
            <a:off x="611561" y="1628800"/>
            <a:ext cx="2520280" cy="432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1"/>
          </p:nvPr>
        </p:nvSpPr>
        <p:spPr>
          <a:xfrm>
            <a:off x="3635896" y="1772816"/>
            <a:ext cx="2448272" cy="41044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2"/>
          </p:nvPr>
        </p:nvSpPr>
        <p:spPr>
          <a:xfrm>
            <a:off x="6228184" y="1772816"/>
            <a:ext cx="2448272" cy="40324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064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55665-EB2F-4862-A878-F82ADD9E864A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43E39-689E-4362-AB25-3F704AE9E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53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>
            <a:normAutofit/>
          </a:bodyPr>
          <a:lstStyle/>
          <a:p>
            <a:r>
              <a:rPr lang="cs-CZ" smtClean="0">
                <a:solidFill>
                  <a:srgbClr val="002060"/>
                </a:solidFill>
              </a:rPr>
              <a:t>Jednotky objemu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132856"/>
            <a:ext cx="7416824" cy="3960440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Název školy: Základní škola Karla Klíče Hostinné</a:t>
            </a:r>
          </a:p>
          <a:p>
            <a:pPr algn="l"/>
            <a:r>
              <a:rPr lang="cs-CZ" sz="2000" smtClean="0"/>
              <a:t>Autor: Mgr. Iva Zákoucká</a:t>
            </a:r>
          </a:p>
          <a:p>
            <a:pPr algn="l"/>
            <a:r>
              <a:rPr lang="cs-CZ" sz="2000" smtClean="0"/>
              <a:t>Název: VY_32_INOVACE_07_C_15_Jednotky </a:t>
            </a:r>
            <a:r>
              <a:rPr lang="cs-CZ" sz="2000"/>
              <a:t>objemu</a:t>
            </a:r>
            <a:endParaRPr lang="cs-CZ" sz="2000" smtClean="0"/>
          </a:p>
          <a:p>
            <a:pPr algn="l"/>
            <a:r>
              <a:rPr lang="cs-CZ" sz="2000" smtClean="0"/>
              <a:t>Téma: </a:t>
            </a:r>
            <a:r>
              <a:rPr lang="cs-CZ" sz="2000"/>
              <a:t>Početní výkony do milionu</a:t>
            </a:r>
          </a:p>
          <a:p>
            <a:pPr algn="l"/>
            <a:r>
              <a:rPr lang="cs-CZ" sz="2000" smtClean="0"/>
              <a:t>Číslo projektu</a:t>
            </a:r>
            <a:r>
              <a:rPr lang="cs-CZ" sz="2000"/>
              <a:t>: CZ.1.07/1.4.00/21.2131</a:t>
            </a:r>
          </a:p>
          <a:p>
            <a:pPr algn="l"/>
            <a:endParaRPr lang="cs-CZ" sz="2000" smtClean="0"/>
          </a:p>
          <a:p>
            <a:pPr algn="l"/>
            <a:endParaRPr lang="cs-CZ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3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889751"/>
              </p:ext>
            </p:extLst>
          </p:nvPr>
        </p:nvGraphicFramePr>
        <p:xfrm>
          <a:off x="1146182" y="980728"/>
          <a:ext cx="6851636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6.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3. 2013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22. 5. 2013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Jednotky objemu</a:t>
                      </a:r>
                      <a:endParaRPr lang="cs-CZ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Početní výkony do milionu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jednotky objemu, litr, decilitr, mililitr, hektolitr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86503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Jednotky objemu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u="sng" smtClean="0"/>
              <a:t>Zopakuj si!</a:t>
            </a:r>
          </a:p>
          <a:p>
            <a:pPr marL="0" indent="0">
              <a:buNone/>
              <a:tabLst>
                <a:tab pos="900113" algn="l"/>
                <a:tab pos="2152650" algn="l"/>
              </a:tabLst>
            </a:pPr>
            <a:r>
              <a:rPr lang="cs-CZ" smtClean="0"/>
              <a:t>1 dl	= 100 ml</a:t>
            </a:r>
          </a:p>
          <a:p>
            <a:pPr marL="0" indent="0">
              <a:buNone/>
              <a:tabLst>
                <a:tab pos="900113" algn="l"/>
                <a:tab pos="2152650" algn="l"/>
              </a:tabLst>
            </a:pPr>
            <a:endParaRPr lang="cs-CZ" sz="1400" smtClean="0"/>
          </a:p>
          <a:p>
            <a:pPr marL="0" indent="0">
              <a:buNone/>
              <a:tabLst>
                <a:tab pos="900113" algn="l"/>
                <a:tab pos="2152650" algn="l"/>
              </a:tabLst>
            </a:pPr>
            <a:r>
              <a:rPr lang="cs-CZ" smtClean="0"/>
              <a:t>1 l	= 10 dl	= 1 000 ml</a:t>
            </a:r>
          </a:p>
          <a:p>
            <a:pPr marL="0" indent="0">
              <a:buNone/>
              <a:tabLst>
                <a:tab pos="900113" algn="l"/>
                <a:tab pos="2152650" algn="l"/>
              </a:tabLst>
            </a:pPr>
            <a:endParaRPr lang="cs-CZ" sz="1400" smtClean="0"/>
          </a:p>
          <a:p>
            <a:pPr marL="0" indent="0">
              <a:buNone/>
              <a:tabLst>
                <a:tab pos="900113" algn="l"/>
                <a:tab pos="2152650" algn="l"/>
              </a:tabLst>
            </a:pPr>
            <a:r>
              <a:rPr lang="cs-CZ" smtClean="0"/>
              <a:t>1 hl	= 100 l	= 1 000 dl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0850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mph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1. Převeď!</a:t>
            </a:r>
            <a:endParaRPr lang="cs-CZ"/>
          </a:p>
        </p:txBody>
      </p:sp>
      <p:graphicFrame>
        <p:nvGraphicFramePr>
          <p:cNvPr id="6" name="Zástupný symbol pro tabulku 5"/>
          <p:cNvGraphicFramePr>
            <a:graphicFrameLocks noGrp="1"/>
          </p:cNvGraphicFramePr>
          <p:nvPr>
            <p:ph type="tbl" sz="quarter" idx="10"/>
            <p:extLst>
              <p:ext uri="{D42A27DB-BD31-4B8C-83A1-F6EECF244321}">
                <p14:modId xmlns:p14="http://schemas.microsoft.com/office/powerpoint/2010/main" val="2585323031"/>
              </p:ext>
            </p:extLst>
          </p:nvPr>
        </p:nvGraphicFramePr>
        <p:xfrm>
          <a:off x="539552" y="1556792"/>
          <a:ext cx="3240000" cy="231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</a:tblGrid>
              <a:tr h="524934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l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hl</a:t>
                      </a:r>
                      <a:endParaRPr lang="cs-CZ" sz="3200"/>
                    </a:p>
                  </a:txBody>
                  <a:tcPr anchor="ctr"/>
                </a:tc>
              </a:tr>
              <a:tr h="524934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300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/>
                </a:tc>
              </a:tr>
              <a:tr h="524934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6 700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/>
                </a:tc>
              </a:tr>
              <a:tr h="524934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12 200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7" name="Zástupný symbol pro tabulku 6"/>
          <p:cNvGraphicFramePr>
            <a:graphicFrameLocks noGrp="1"/>
          </p:cNvGraphicFramePr>
          <p:nvPr>
            <p:ph type="tbl" sz="quarter" idx="11"/>
            <p:extLst>
              <p:ext uri="{D42A27DB-BD31-4B8C-83A1-F6EECF244321}">
                <p14:modId xmlns:p14="http://schemas.microsoft.com/office/powerpoint/2010/main" val="3677179864"/>
              </p:ext>
            </p:extLst>
          </p:nvPr>
        </p:nvGraphicFramePr>
        <p:xfrm>
          <a:off x="2843808" y="4149080"/>
          <a:ext cx="3420000" cy="24489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000"/>
                <a:gridCol w="1710000"/>
              </a:tblGrid>
              <a:tr h="612248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l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dl</a:t>
                      </a:r>
                      <a:endParaRPr lang="cs-CZ" sz="3200"/>
                    </a:p>
                  </a:txBody>
                  <a:tcPr anchor="ctr"/>
                </a:tc>
              </a:tr>
              <a:tr h="612248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9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/>
                </a:tc>
              </a:tr>
              <a:tr h="612248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12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2800"/>
                    </a:p>
                  </a:txBody>
                  <a:tcPr anchor="ctr"/>
                </a:tc>
              </a:tr>
              <a:tr h="612248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215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280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8" name="Zástupný symbol pro tabulku 7"/>
          <p:cNvGraphicFramePr>
            <a:graphicFrameLocks noGrp="1"/>
          </p:cNvGraphicFramePr>
          <p:nvPr>
            <p:ph type="tbl" sz="quarter" idx="12"/>
            <p:extLst>
              <p:ext uri="{D42A27DB-BD31-4B8C-83A1-F6EECF244321}">
                <p14:modId xmlns:p14="http://schemas.microsoft.com/office/powerpoint/2010/main" val="2775116094"/>
              </p:ext>
            </p:extLst>
          </p:nvPr>
        </p:nvGraphicFramePr>
        <p:xfrm>
          <a:off x="5436096" y="1556792"/>
          <a:ext cx="3240000" cy="231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000"/>
                <a:gridCol w="1620000"/>
              </a:tblGrid>
              <a:tr h="450050"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hl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smtClean="0"/>
                        <a:t>l</a:t>
                      </a:r>
                      <a:endParaRPr lang="cs-CZ" sz="3200"/>
                    </a:p>
                  </a:txBody>
                  <a:tcPr anchor="ctr"/>
                </a:tc>
              </a:tr>
              <a:tr h="450050">
                <a:tc>
                  <a:txBody>
                    <a:bodyPr/>
                    <a:lstStyle/>
                    <a:p>
                      <a:r>
                        <a:rPr lang="cs-CZ" sz="3200" smtClean="0"/>
                        <a:t>8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/>
                </a:tc>
              </a:tr>
              <a:tr h="450050">
                <a:tc>
                  <a:txBody>
                    <a:bodyPr/>
                    <a:lstStyle/>
                    <a:p>
                      <a:r>
                        <a:rPr lang="cs-CZ" sz="3200" smtClean="0"/>
                        <a:t>46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/>
                </a:tc>
              </a:tr>
              <a:tr h="450050">
                <a:tc>
                  <a:txBody>
                    <a:bodyPr/>
                    <a:lstStyle/>
                    <a:p>
                      <a:r>
                        <a:rPr lang="cs-CZ" sz="3200" smtClean="0"/>
                        <a:t>500</a:t>
                      </a:r>
                      <a:endParaRPr lang="cs-CZ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84989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u="sng" smtClean="0">
                <a:latin typeface="+mn-lt"/>
              </a:rPr>
              <a:t>2. Doplň jednotky objemu.</a:t>
            </a:r>
            <a:endParaRPr lang="cs-CZ" sz="4000" u="sng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205038"/>
            <a:ext cx="3754760" cy="2548880"/>
          </a:xfrm>
        </p:spPr>
        <p:txBody>
          <a:bodyPr/>
          <a:lstStyle/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400 l	= 4 ___</a:t>
            </a:r>
          </a:p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5 hl	= 500 ___</a:t>
            </a:r>
          </a:p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30 dl	= 3 ___</a:t>
            </a:r>
          </a:p>
          <a:p>
            <a:pPr marL="0" indent="0">
              <a:buNone/>
            </a:pP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32039" y="2205038"/>
            <a:ext cx="3888433" cy="2404864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10 l	= 100 ___</a:t>
            </a:r>
          </a:p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8 l	= 8 000 ___</a:t>
            </a:r>
          </a:p>
          <a:p>
            <a:pPr marL="0" indent="0">
              <a:buNone/>
              <a:tabLst>
                <a:tab pos="1076325" algn="l"/>
              </a:tabLst>
            </a:pPr>
            <a:r>
              <a:rPr lang="cs-CZ" sz="3200" smtClean="0"/>
              <a:t>73 hl	= 7 300___</a:t>
            </a:r>
            <a:endParaRPr lang="cs-CZ" sz="3200"/>
          </a:p>
        </p:txBody>
      </p:sp>
    </p:spTree>
    <p:extLst>
      <p:ext uri="{BB962C8B-B14F-4D97-AF65-F5344CB8AC3E}">
        <p14:creationId xmlns:p14="http://schemas.microsoft.com/office/powerpoint/2010/main" val="2334021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l">
              <a:tabLst>
                <a:tab pos="2506663" algn="l"/>
              </a:tabLst>
            </a:pPr>
            <a:r>
              <a:rPr lang="cs-CZ" sz="4000" u="sng" smtClean="0">
                <a:latin typeface="+mn-lt"/>
              </a:rPr>
              <a:t>3. Převáděj.</a:t>
            </a:r>
            <a:endParaRPr lang="cs-CZ" sz="4000" u="sng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  <a:tabLst>
                <a:tab pos="3230563" algn="r"/>
                <a:tab pos="3317875" algn="l"/>
              </a:tabLst>
            </a:pPr>
            <a:r>
              <a:rPr lang="cs-CZ"/>
              <a:t>	</a:t>
            </a:r>
            <a:r>
              <a:rPr lang="cs-CZ" smtClean="0"/>
              <a:t>42 dl	= ___  l  ___ dl</a:t>
            </a:r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endParaRPr lang="cs-CZ" sz="1400" smtClean="0"/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r>
              <a:rPr lang="cs-CZ" smtClean="0"/>
              <a:t>	376 l	= ___  hl  ___ l</a:t>
            </a:r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endParaRPr lang="cs-CZ" sz="1400" smtClean="0"/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r>
              <a:rPr lang="cs-CZ"/>
              <a:t>	</a:t>
            </a:r>
            <a:r>
              <a:rPr lang="cs-CZ" smtClean="0"/>
              <a:t>128 dl	= ___  l  ___ dl</a:t>
            </a:r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endParaRPr lang="cs-CZ" sz="1400" smtClean="0"/>
          </a:p>
          <a:p>
            <a:pPr marL="0" indent="0">
              <a:buNone/>
              <a:tabLst>
                <a:tab pos="3230563" algn="r"/>
                <a:tab pos="3317875" algn="l"/>
              </a:tabLst>
            </a:pPr>
            <a:r>
              <a:rPr lang="cs-CZ"/>
              <a:t>	</a:t>
            </a:r>
            <a:r>
              <a:rPr lang="cs-CZ" smtClean="0"/>
              <a:t>65 l	= ___  hl  ___ 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6307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4000" u="sng" smtClean="0">
                <a:latin typeface="+mn-lt"/>
              </a:rPr>
              <a:t>4. Doplň tabulku.</a:t>
            </a:r>
            <a:endParaRPr lang="cs-CZ" sz="4000" u="sng"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03414128"/>
              </p:ext>
            </p:extLst>
          </p:nvPr>
        </p:nvGraphicFramePr>
        <p:xfrm>
          <a:off x="457200" y="1844823"/>
          <a:ext cx="8147247" cy="30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5749"/>
                <a:gridCol w="2715749"/>
                <a:gridCol w="2715749"/>
              </a:tblGrid>
              <a:tr h="900000">
                <a:tc>
                  <a:txBody>
                    <a:bodyPr/>
                    <a:lstStyle/>
                    <a:p>
                      <a:pPr algn="ctr"/>
                      <a:r>
                        <a:rPr lang="cs-CZ" sz="3600" b="0" smtClean="0"/>
                        <a:t>dl</a:t>
                      </a:r>
                      <a:endParaRPr lang="cs-CZ" sz="3600" b="0"/>
                    </a:p>
                  </a:txBody>
                  <a:tcPr anchor="ctr">
                    <a:lnL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0" smtClean="0"/>
                        <a:t>l</a:t>
                      </a:r>
                      <a:endParaRPr lang="cs-CZ" sz="3600" b="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0" smtClean="0"/>
                        <a:t>hl</a:t>
                      </a:r>
                      <a:endParaRPr lang="cs-CZ" sz="3600" b="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smtClean="0"/>
                        <a:t>2</a:t>
                      </a:r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smtClean="0"/>
                        <a:t>500</a:t>
                      </a:r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r>
                        <a:rPr lang="cs-CZ" sz="3200" smtClean="0"/>
                        <a:t>9 000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5094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smtClean="0"/>
              <a:t>Mgr. Iva Zákoucká</a:t>
            </a:r>
            <a:br>
              <a:rPr lang="cs-CZ" sz="2800" smtClean="0"/>
            </a:br>
            <a:r>
              <a:rPr lang="cs-CZ" sz="2800" smtClean="0"/>
              <a:t>6. března 2013</a:t>
            </a:r>
            <a:br>
              <a:rPr lang="cs-CZ" sz="2800" smtClean="0"/>
            </a:br>
            <a:r>
              <a:rPr lang="cs-CZ" sz="2800" smtClean="0"/>
              <a:t>Určeno pro 4. a 5. ročník</a:t>
            </a:r>
            <a:endParaRPr lang="cs-CZ" sz="280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i="1" u="sng" smtClean="0"/>
              <a:t>Anotace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u="sng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Jednotky objemu</a:t>
            </a:r>
          </a:p>
          <a:p>
            <a:pPr marL="0" indent="0">
              <a:buNone/>
            </a:pPr>
            <a:r>
              <a:rPr lang="cs-CZ" sz="2000" u="sng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Převádění jednotek objemu</a:t>
            </a:r>
            <a:br>
              <a:rPr lang="cs-CZ" sz="2000" smtClean="0"/>
            </a:br>
            <a:r>
              <a:rPr lang="cs-CZ" sz="2000" u="sng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 smtClean="0"/>
              <a:t>Použité zdroje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4387784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154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Jednotky objemu</vt:lpstr>
      <vt:lpstr>Prezentace aplikace PowerPoint</vt:lpstr>
      <vt:lpstr>Jednotky objemu</vt:lpstr>
      <vt:lpstr>1. Převeď!</vt:lpstr>
      <vt:lpstr>2. Doplň jednotky objemu.</vt:lpstr>
      <vt:lpstr>3. Převáděj.</vt:lpstr>
      <vt:lpstr>4. Doplň tabulku.</vt:lpstr>
      <vt:lpstr>Mgr. Iva Zákoucká 6. března 2013 Určeno pro 4. a 5.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objemu</dc:title>
  <dc:creator>Iva</dc:creator>
  <cp:lastModifiedBy>Iva</cp:lastModifiedBy>
  <cp:revision>10</cp:revision>
  <dcterms:created xsi:type="dcterms:W3CDTF">2013-04-06T12:22:13Z</dcterms:created>
  <dcterms:modified xsi:type="dcterms:W3CDTF">2013-06-22T08:45:57Z</dcterms:modified>
</cp:coreProperties>
</file>