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619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93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871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3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62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18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84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67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659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11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425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sz="quarter" idx="10"/>
          </p:nvPr>
        </p:nvSpPr>
        <p:spPr>
          <a:xfrm>
            <a:off x="611561" y="1628800"/>
            <a:ext cx="2520280" cy="432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1"/>
          </p:nvPr>
        </p:nvSpPr>
        <p:spPr>
          <a:xfrm>
            <a:off x="3635896" y="1772816"/>
            <a:ext cx="2448272" cy="41044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2"/>
          </p:nvPr>
        </p:nvSpPr>
        <p:spPr>
          <a:xfrm>
            <a:off x="6228184" y="1772816"/>
            <a:ext cx="2448272" cy="40324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4" name="Nadpis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487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sz="quarter" idx="10"/>
          </p:nvPr>
        </p:nvSpPr>
        <p:spPr>
          <a:xfrm>
            <a:off x="611561" y="1628800"/>
            <a:ext cx="2520280" cy="43204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1"/>
          </p:nvPr>
        </p:nvSpPr>
        <p:spPr>
          <a:xfrm>
            <a:off x="3635896" y="1772816"/>
            <a:ext cx="2448272" cy="41044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2"/>
          </p:nvPr>
        </p:nvSpPr>
        <p:spPr>
          <a:xfrm>
            <a:off x="6228184" y="1772816"/>
            <a:ext cx="2448272" cy="403244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14" name="Nadpis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583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8000">
              <a:srgbClr val="85C2FF"/>
            </a:gs>
            <a:gs pos="13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60DA3-4143-490A-B7BC-86255476E319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561D5-847C-4086-9C26-1E956FF90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5152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008111"/>
          </a:xfrm>
        </p:spPr>
        <p:txBody>
          <a:bodyPr>
            <a:normAutofit/>
          </a:bodyPr>
          <a:lstStyle/>
          <a:p>
            <a:r>
              <a:rPr lang="cs-CZ" smtClean="0">
                <a:solidFill>
                  <a:srgbClr val="002060"/>
                </a:solidFill>
              </a:rPr>
              <a:t>Jednotky času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132856"/>
            <a:ext cx="7416824" cy="3960440"/>
          </a:xfrm>
        </p:spPr>
        <p:txBody>
          <a:bodyPr>
            <a:normAutofit/>
          </a:bodyPr>
          <a:lstStyle/>
          <a:p>
            <a:pPr algn="l"/>
            <a:r>
              <a:rPr lang="cs-CZ" sz="2000" smtClean="0"/>
              <a:t>Název školy: Základní škola Karla Klíče Hostinné</a:t>
            </a:r>
          </a:p>
          <a:p>
            <a:pPr algn="l"/>
            <a:r>
              <a:rPr lang="cs-CZ" sz="2000" smtClean="0"/>
              <a:t>Autor: Mgr. Iva Zákoucká</a:t>
            </a:r>
          </a:p>
          <a:p>
            <a:pPr algn="l"/>
            <a:r>
              <a:rPr lang="cs-CZ" sz="2000" smtClean="0"/>
              <a:t>Název: </a:t>
            </a:r>
            <a:r>
              <a:rPr lang="cs-CZ" sz="2000"/>
              <a:t>VY_32_INOVACE_07_C_16_Jednotky </a:t>
            </a:r>
            <a:r>
              <a:rPr lang="cs-CZ" sz="2000" smtClean="0"/>
              <a:t>času</a:t>
            </a:r>
          </a:p>
          <a:p>
            <a:pPr algn="l"/>
            <a:r>
              <a:rPr lang="cs-CZ" sz="2000" smtClean="0"/>
              <a:t>Téma: </a:t>
            </a:r>
            <a:r>
              <a:rPr lang="cs-CZ" sz="2000"/>
              <a:t>Početní výkony do milionu</a:t>
            </a:r>
          </a:p>
          <a:p>
            <a:pPr algn="l"/>
            <a:r>
              <a:rPr lang="cs-CZ" sz="2000" smtClean="0"/>
              <a:t>Číslo projektu</a:t>
            </a:r>
            <a:r>
              <a:rPr lang="cs-CZ" sz="2000"/>
              <a:t>: CZ.1.07/1.4.00/21.2131</a:t>
            </a:r>
          </a:p>
          <a:p>
            <a:pPr algn="l"/>
            <a:endParaRPr lang="cs-CZ" sz="2000" smtClean="0"/>
          </a:p>
          <a:p>
            <a:pPr algn="l"/>
            <a:endParaRPr lang="cs-CZ" sz="200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583" y="4833284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832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474941"/>
              </p:ext>
            </p:extLst>
          </p:nvPr>
        </p:nvGraphicFramePr>
        <p:xfrm>
          <a:off x="1146182" y="980728"/>
          <a:ext cx="6851636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2000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</a:t>
                      </a:r>
                      <a:r>
                        <a:rPr lang="cs-CZ" smtClean="0"/>
                        <a:t>. Iva</a:t>
                      </a:r>
                      <a:r>
                        <a:rPr lang="cs-CZ" baseline="0" smtClean="0"/>
                        <a:t> Zákoucká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7.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3. 2013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23. 5. 2013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4. B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Jednotky času</a:t>
                      </a:r>
                      <a:endParaRPr lang="cs-CZ" smtClean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Početní výkony do milionu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rgbClr val="FF0000"/>
                          </a:solidFill>
                        </a:rPr>
                        <a:t>jednotky času, sekunda,</a:t>
                      </a:r>
                      <a:r>
                        <a:rPr lang="cs-CZ" baseline="0" smtClean="0">
                          <a:solidFill>
                            <a:srgbClr val="FF0000"/>
                          </a:solidFill>
                        </a:rPr>
                        <a:t> minuta, hodina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865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Jednotky času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Zopakuj si!</a:t>
            </a:r>
          </a:p>
          <a:p>
            <a:pPr marL="0" indent="0">
              <a:buNone/>
              <a:tabLst>
                <a:tab pos="2152650" algn="l"/>
                <a:tab pos="3230563" algn="l"/>
              </a:tabLst>
            </a:pPr>
            <a:r>
              <a:rPr lang="cs-CZ"/>
              <a:t>	</a:t>
            </a:r>
            <a:r>
              <a:rPr lang="cs-CZ" smtClean="0"/>
              <a:t>1 min	= 60 s</a:t>
            </a:r>
          </a:p>
          <a:p>
            <a:pPr marL="0" indent="0">
              <a:buNone/>
              <a:tabLst>
                <a:tab pos="2152650" algn="l"/>
                <a:tab pos="3230563" algn="l"/>
              </a:tabLst>
            </a:pPr>
            <a:r>
              <a:rPr lang="cs-CZ"/>
              <a:t>	</a:t>
            </a:r>
            <a:r>
              <a:rPr lang="cs-CZ" smtClean="0"/>
              <a:t>1 h	= 60 min = 3 600 s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436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4000" u="sng" smtClean="0">
                <a:latin typeface="+mn-lt"/>
              </a:rPr>
              <a:t>1. Převeď na dané jednotky.</a:t>
            </a:r>
            <a:endParaRPr lang="cs-CZ" sz="4000" u="sng">
              <a:latin typeface="+mn-lt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61306196"/>
              </p:ext>
            </p:extLst>
          </p:nvPr>
        </p:nvGraphicFramePr>
        <p:xfrm>
          <a:off x="251520" y="1916832"/>
          <a:ext cx="8472460" cy="3600400"/>
        </p:xfrm>
        <a:graphic>
          <a:graphicData uri="http://schemas.openxmlformats.org/drawingml/2006/table">
            <a:tbl>
              <a:tblPr bandRow="1">
                <a:tableStyleId>{2D5ABB26-0587-4C30-8999-92F81FD0307C}</a:tableStyleId>
              </a:tblPr>
              <a:tblGrid>
                <a:gridCol w="1656000"/>
                <a:gridCol w="1028700"/>
                <a:gridCol w="208280"/>
                <a:gridCol w="1029600"/>
                <a:gridCol w="1656000"/>
                <a:gridCol w="208280"/>
                <a:gridCol w="1029600"/>
                <a:gridCol w="1656000"/>
              </a:tblGrid>
              <a:tr h="90010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6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min</a:t>
                      </a:r>
                      <a:endParaRPr lang="cs-CZ" sz="3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6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3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cs-CZ" sz="3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6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cs-CZ" sz="3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s-CZ" sz="360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min</a:t>
                      </a:r>
                      <a:endParaRPr lang="cs-CZ" sz="36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40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smtClean="0"/>
                        <a:t>min</a:t>
                      </a:r>
                      <a:endParaRPr lang="cs-CZ" sz="40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smtClean="0"/>
                        <a:t>s</a:t>
                      </a:r>
                      <a:endParaRPr lang="cs-CZ" sz="40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120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7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  5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7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  7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360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7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  7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7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30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100"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540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7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10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27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3200" smtClean="0"/>
                        <a:t>50</a:t>
                      </a:r>
                      <a:endParaRPr lang="cs-CZ" sz="3200"/>
                    </a:p>
                  </a:txBody>
                  <a:tcPr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cs-CZ" sz="3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80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u="sng" smtClean="0"/>
              <a:t>2. Odpověz.</a:t>
            </a:r>
            <a:endParaRPr lang="cs-CZ" sz="4000" u="sng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marL="0" indent="0">
              <a:buNone/>
            </a:pPr>
            <a:r>
              <a:rPr lang="cs-CZ" smtClean="0"/>
              <a:t>Kolik hodin má jeden den, jeden týden?</a:t>
            </a:r>
          </a:p>
          <a:p>
            <a:pPr marL="0" indent="0">
              <a:buNone/>
            </a:pPr>
            <a:endParaRPr lang="cs-CZ" sz="1400" smtClean="0"/>
          </a:p>
          <a:p>
            <a:pPr marL="0" indent="0">
              <a:buNone/>
            </a:pPr>
            <a:r>
              <a:rPr lang="cs-CZ" smtClean="0"/>
              <a:t>Kolik minut má jeden den?</a:t>
            </a:r>
          </a:p>
          <a:p>
            <a:pPr marL="0" indent="0">
              <a:buNone/>
            </a:pPr>
            <a:endParaRPr lang="cs-CZ" sz="1400" smtClean="0"/>
          </a:p>
          <a:p>
            <a:pPr marL="0" indent="0">
              <a:buNone/>
            </a:pPr>
            <a:r>
              <a:rPr lang="cs-CZ" smtClean="0"/>
              <a:t>Kolik minut je půl hodiny, čtvrt hodiny, tři čtvrtě hodiny?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365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300" u="sng" smtClean="0"/>
              <a:t>3. Porovnej časové údaje pomocí znaků &lt;, &gt;, =.</a:t>
            </a:r>
            <a:endParaRPr lang="cs-CZ" sz="3300" u="sng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2204864"/>
            <a:ext cx="5266928" cy="4021907"/>
          </a:xfrm>
        </p:spPr>
        <p:txBody>
          <a:bodyPr/>
          <a:lstStyle/>
          <a:p>
            <a:pPr marL="0" indent="0">
              <a:buNone/>
              <a:tabLst>
                <a:tab pos="2506663" algn="r"/>
                <a:tab pos="2684463" algn="l"/>
              </a:tabLst>
            </a:pPr>
            <a:r>
              <a:rPr lang="cs-CZ" smtClean="0"/>
              <a:t>	60 min	___  2 h</a:t>
            </a:r>
          </a:p>
          <a:p>
            <a:pPr marL="0" indent="0">
              <a:buNone/>
              <a:tabLst>
                <a:tab pos="2506663" algn="r"/>
                <a:tab pos="2684463" algn="l"/>
              </a:tabLst>
            </a:pPr>
            <a:endParaRPr lang="cs-CZ" sz="1400" smtClean="0"/>
          </a:p>
          <a:p>
            <a:pPr marL="0" indent="0">
              <a:buNone/>
              <a:tabLst>
                <a:tab pos="2506663" algn="r"/>
                <a:tab pos="2684463" algn="l"/>
              </a:tabLst>
            </a:pPr>
            <a:r>
              <a:rPr lang="cs-CZ"/>
              <a:t>	</a:t>
            </a:r>
            <a:r>
              <a:rPr lang="cs-CZ" smtClean="0"/>
              <a:t>4 h 5 min	___  250 min</a:t>
            </a:r>
          </a:p>
          <a:p>
            <a:pPr marL="0" indent="0">
              <a:buNone/>
              <a:tabLst>
                <a:tab pos="2506663" algn="r"/>
                <a:tab pos="2684463" algn="l"/>
              </a:tabLst>
            </a:pPr>
            <a:endParaRPr lang="cs-CZ" sz="1400" smtClean="0"/>
          </a:p>
          <a:p>
            <a:pPr marL="0" indent="0">
              <a:buNone/>
              <a:tabLst>
                <a:tab pos="2506663" algn="r"/>
                <a:tab pos="2684463" algn="l"/>
              </a:tabLst>
            </a:pPr>
            <a:r>
              <a:rPr lang="cs-CZ"/>
              <a:t>	</a:t>
            </a:r>
            <a:r>
              <a:rPr lang="cs-CZ" smtClean="0"/>
              <a:t>6 h 35 min	___  360 min</a:t>
            </a:r>
          </a:p>
          <a:p>
            <a:pPr marL="0" indent="0">
              <a:buNone/>
              <a:tabLst>
                <a:tab pos="2506663" algn="r"/>
                <a:tab pos="2684463" algn="l"/>
              </a:tabLst>
            </a:pPr>
            <a:endParaRPr lang="cs-CZ" sz="1400" smtClean="0"/>
          </a:p>
          <a:p>
            <a:pPr marL="0" indent="0">
              <a:buNone/>
              <a:tabLst>
                <a:tab pos="2506663" algn="r"/>
                <a:tab pos="2684463" algn="l"/>
              </a:tabLst>
            </a:pPr>
            <a:r>
              <a:rPr lang="cs-CZ"/>
              <a:t>	</a:t>
            </a:r>
            <a:r>
              <a:rPr lang="cs-CZ" smtClean="0"/>
              <a:t>240 min	___  4 h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23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algn="l">
              <a:tabLst>
                <a:tab pos="2506663" algn="l"/>
              </a:tabLst>
            </a:pPr>
            <a:r>
              <a:rPr lang="cs-CZ" sz="4000" u="sng" smtClean="0">
                <a:latin typeface="+mn-lt"/>
              </a:rPr>
              <a:t>4. Převáděj.</a:t>
            </a:r>
            <a:endParaRPr lang="cs-CZ" sz="4000" u="sng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  <a:tabLst>
                <a:tab pos="1798638" algn="r"/>
                <a:tab pos="1887538" algn="l"/>
              </a:tabLst>
            </a:pPr>
            <a:r>
              <a:rPr lang="cs-CZ"/>
              <a:t>	</a:t>
            </a:r>
            <a:r>
              <a:rPr lang="cs-CZ" smtClean="0"/>
              <a:t>3 h	= _____ min</a:t>
            </a:r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endParaRPr lang="cs-CZ" sz="1400" smtClean="0"/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r>
              <a:rPr lang="cs-CZ"/>
              <a:t>	</a:t>
            </a:r>
            <a:r>
              <a:rPr lang="cs-CZ" smtClean="0"/>
              <a:t>120 s	= _____ min</a:t>
            </a:r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endParaRPr lang="cs-CZ" sz="1400" smtClean="0"/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r>
              <a:rPr lang="cs-CZ"/>
              <a:t>	</a:t>
            </a:r>
            <a:r>
              <a:rPr lang="cs-CZ" smtClean="0"/>
              <a:t>6 min	= _____ s</a:t>
            </a:r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r>
              <a:rPr lang="cs-CZ" smtClean="0"/>
              <a:t>	3 600 s	= _____ h</a:t>
            </a:r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endParaRPr lang="cs-CZ" sz="1400" smtClean="0"/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r>
              <a:rPr lang="cs-CZ"/>
              <a:t>	</a:t>
            </a:r>
            <a:r>
              <a:rPr lang="cs-CZ" smtClean="0"/>
              <a:t>50 h	= _____ min</a:t>
            </a:r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endParaRPr lang="cs-CZ" sz="1400" smtClean="0"/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r>
              <a:rPr lang="cs-CZ"/>
              <a:t>	</a:t>
            </a:r>
            <a:r>
              <a:rPr lang="cs-CZ" smtClean="0"/>
              <a:t>180 s	= _____ min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42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4000" u="sng" smtClean="0">
                <a:latin typeface="+mn-lt"/>
              </a:rPr>
              <a:t>5. Doplň jednotky času.</a:t>
            </a:r>
            <a:endParaRPr lang="cs-CZ" sz="4000" u="sng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205038"/>
            <a:ext cx="3754760" cy="3888258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1430338" algn="l"/>
              </a:tabLst>
            </a:pPr>
            <a:r>
              <a:rPr lang="cs-CZ" sz="3200" smtClean="0"/>
              <a:t>1 den	= 24 _____</a:t>
            </a:r>
          </a:p>
          <a:p>
            <a:pPr marL="0" indent="0">
              <a:buNone/>
              <a:tabLst>
                <a:tab pos="1430338" algn="l"/>
              </a:tabLst>
            </a:pPr>
            <a:endParaRPr lang="cs-CZ" sz="1500" smtClean="0"/>
          </a:p>
          <a:p>
            <a:pPr marL="0" indent="0">
              <a:buNone/>
              <a:tabLst>
                <a:tab pos="1430338" algn="l"/>
              </a:tabLst>
            </a:pPr>
            <a:r>
              <a:rPr lang="cs-CZ" sz="3200" smtClean="0"/>
              <a:t>5 týdnů	= 35 _____</a:t>
            </a:r>
          </a:p>
          <a:p>
            <a:pPr marL="0" indent="0">
              <a:buNone/>
              <a:tabLst>
                <a:tab pos="1430338" algn="l"/>
              </a:tabLst>
            </a:pPr>
            <a:endParaRPr lang="cs-CZ" sz="1500" smtClean="0"/>
          </a:p>
          <a:p>
            <a:pPr marL="0" indent="0">
              <a:buNone/>
              <a:tabLst>
                <a:tab pos="1430338" algn="l"/>
              </a:tabLst>
            </a:pPr>
            <a:r>
              <a:rPr lang="cs-CZ" sz="3200" smtClean="0"/>
              <a:t>6 h	= 360 ____</a:t>
            </a:r>
          </a:p>
          <a:p>
            <a:pPr marL="0" indent="0">
              <a:buNone/>
              <a:tabLst>
                <a:tab pos="1430338" algn="l"/>
              </a:tabLst>
            </a:pPr>
            <a:endParaRPr lang="cs-CZ" sz="1600" smtClean="0"/>
          </a:p>
          <a:p>
            <a:pPr marL="0" indent="0">
              <a:buNone/>
              <a:tabLst>
                <a:tab pos="1430338" algn="l"/>
              </a:tabLst>
            </a:pPr>
            <a:r>
              <a:rPr lang="cs-CZ" sz="3200" smtClean="0"/>
              <a:t>3 dny	= 72 _____</a:t>
            </a:r>
          </a:p>
          <a:p>
            <a:pPr marL="0" indent="0">
              <a:buNone/>
            </a:pP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32039" y="2205038"/>
            <a:ext cx="3888433" cy="3528218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1341438" algn="l"/>
              </a:tabLst>
            </a:pPr>
            <a:r>
              <a:rPr lang="cs-CZ" sz="3200" smtClean="0"/>
              <a:t>12 h	= 720 _____</a:t>
            </a:r>
          </a:p>
          <a:p>
            <a:pPr marL="0" indent="0">
              <a:buNone/>
              <a:tabLst>
                <a:tab pos="1341438" algn="l"/>
              </a:tabLst>
            </a:pPr>
            <a:endParaRPr lang="cs-CZ" sz="1400" smtClean="0"/>
          </a:p>
          <a:p>
            <a:pPr marL="0" indent="0">
              <a:buNone/>
              <a:tabLst>
                <a:tab pos="1341438" algn="l"/>
              </a:tabLst>
            </a:pPr>
            <a:r>
              <a:rPr lang="cs-CZ" sz="3200" smtClean="0"/>
              <a:t>48 h	= 2 _____</a:t>
            </a:r>
          </a:p>
          <a:p>
            <a:pPr marL="0" indent="0">
              <a:buNone/>
              <a:tabLst>
                <a:tab pos="1341438" algn="l"/>
              </a:tabLst>
            </a:pPr>
            <a:endParaRPr lang="cs-CZ" sz="1400" smtClean="0"/>
          </a:p>
          <a:p>
            <a:pPr marL="0" indent="0">
              <a:buNone/>
              <a:tabLst>
                <a:tab pos="1341438" algn="l"/>
              </a:tabLst>
            </a:pPr>
            <a:r>
              <a:rPr lang="cs-CZ" sz="3200" smtClean="0"/>
              <a:t>90 h	= 5 400_____</a:t>
            </a:r>
          </a:p>
          <a:p>
            <a:pPr marL="0" indent="0">
              <a:buNone/>
              <a:tabLst>
                <a:tab pos="1341438" algn="l"/>
              </a:tabLst>
            </a:pPr>
            <a:endParaRPr lang="cs-CZ" sz="1400" smtClean="0"/>
          </a:p>
          <a:p>
            <a:pPr marL="0" indent="0">
              <a:buNone/>
              <a:tabLst>
                <a:tab pos="1341438" algn="l"/>
              </a:tabLst>
            </a:pPr>
            <a:r>
              <a:rPr lang="cs-CZ" sz="3200" smtClean="0"/>
              <a:t>1 týden	= 168 _____</a:t>
            </a:r>
            <a:endParaRPr lang="cs-CZ" sz="3200"/>
          </a:p>
        </p:txBody>
      </p:sp>
    </p:spTree>
    <p:extLst>
      <p:ext uri="{BB962C8B-B14F-4D97-AF65-F5344CB8AC3E}">
        <p14:creationId xmlns:p14="http://schemas.microsoft.com/office/powerpoint/2010/main" val="270301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algn="l">
              <a:tabLst>
                <a:tab pos="2506663" algn="l"/>
              </a:tabLst>
            </a:pPr>
            <a:r>
              <a:rPr lang="cs-CZ" sz="4000" u="sng" smtClean="0">
                <a:latin typeface="+mn-lt"/>
              </a:rPr>
              <a:t>6. Převeď na dané jednotky času.</a:t>
            </a:r>
            <a:endParaRPr lang="cs-CZ" sz="4000" u="sng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412776"/>
            <a:ext cx="8229600" cy="5112568"/>
          </a:xfrm>
          <a:gradFill>
            <a:gsLst>
              <a:gs pos="0">
                <a:srgbClr val="5E9EFF">
                  <a:alpha val="50000"/>
                </a:srgbClr>
              </a:gs>
              <a:gs pos="8000">
                <a:srgbClr val="85C2FF"/>
              </a:gs>
              <a:gs pos="13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  <a:tabLst>
                <a:tab pos="1798638" algn="r"/>
                <a:tab pos="1887538" algn="l"/>
              </a:tabLst>
            </a:pPr>
            <a:r>
              <a:rPr lang="cs-CZ"/>
              <a:t>	</a:t>
            </a:r>
            <a:r>
              <a:rPr lang="cs-CZ" smtClean="0"/>
              <a:t>1 rok	= _____ měsíců</a:t>
            </a:r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endParaRPr lang="cs-CZ" sz="1400" smtClean="0"/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r>
              <a:rPr lang="cs-CZ"/>
              <a:t>	</a:t>
            </a:r>
            <a:r>
              <a:rPr lang="cs-CZ" smtClean="0"/>
              <a:t>36 měsíců	= _____ roky</a:t>
            </a:r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endParaRPr lang="cs-CZ" sz="1400" smtClean="0"/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r>
              <a:rPr lang="cs-CZ"/>
              <a:t>	</a:t>
            </a:r>
            <a:r>
              <a:rPr lang="cs-CZ" smtClean="0"/>
              <a:t>10 roků	= _____ měsíců</a:t>
            </a:r>
          </a:p>
          <a:p>
            <a:pPr marL="0" indent="0">
              <a:buNone/>
              <a:tabLst>
                <a:tab pos="1798638" algn="r"/>
                <a:tab pos="1887538" algn="l"/>
              </a:tabLst>
            </a:pPr>
            <a:endParaRPr lang="cs-CZ" sz="1400" smtClean="0"/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r>
              <a:rPr lang="cs-CZ" smtClean="0"/>
              <a:t>	25 týdnů	= _____ dnů</a:t>
            </a:r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endParaRPr lang="cs-CZ" sz="1400" smtClean="0"/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r>
              <a:rPr lang="cs-CZ"/>
              <a:t>	</a:t>
            </a:r>
            <a:r>
              <a:rPr lang="cs-CZ" smtClean="0"/>
              <a:t>48 měsíců	= _____ roky</a:t>
            </a:r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endParaRPr lang="cs-CZ" sz="1400" smtClean="0"/>
          </a:p>
          <a:p>
            <a:pPr marL="0" indent="0">
              <a:buNone/>
              <a:tabLst>
                <a:tab pos="5029200" algn="r"/>
                <a:tab pos="5118100" algn="l"/>
              </a:tabLst>
            </a:pPr>
            <a:r>
              <a:rPr lang="cs-CZ"/>
              <a:t>	</a:t>
            </a:r>
            <a:r>
              <a:rPr lang="cs-CZ" smtClean="0"/>
              <a:t>21 dnů	= _____ týdny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5494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smtClean="0"/>
              <a:t>Mgr. Iva Zákoucká</a:t>
            </a:r>
            <a:br>
              <a:rPr lang="cs-CZ" sz="2800" smtClean="0"/>
            </a:br>
            <a:r>
              <a:rPr lang="cs-CZ" sz="2800" smtClean="0"/>
              <a:t>7. března 2013</a:t>
            </a:r>
            <a:br>
              <a:rPr lang="cs-CZ" sz="2800" smtClean="0"/>
            </a:br>
            <a:r>
              <a:rPr lang="cs-CZ" sz="2800" smtClean="0"/>
              <a:t>Určeno pro 4. a 5. ročník</a:t>
            </a:r>
            <a:endParaRPr lang="cs-CZ" sz="280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i="1" u="sng" smtClean="0"/>
              <a:t>Anotace</a:t>
            </a:r>
            <a:endParaRPr lang="cs-CZ" sz="2800" b="1" i="1" u="sng"/>
          </a:p>
          <a:p>
            <a:pPr marL="0" indent="0">
              <a:buNone/>
            </a:pPr>
            <a:r>
              <a:rPr lang="cs-CZ" sz="2000" u="sng" smtClean="0"/>
              <a:t>Výklad</a:t>
            </a:r>
          </a:p>
          <a:p>
            <a:pPr marL="0" indent="0">
              <a:buNone/>
            </a:pPr>
            <a:r>
              <a:rPr lang="cs-CZ" sz="2000" smtClean="0"/>
              <a:t>Jednotky času</a:t>
            </a:r>
          </a:p>
          <a:p>
            <a:pPr marL="0" indent="0">
              <a:buNone/>
            </a:pPr>
            <a:r>
              <a:rPr lang="cs-CZ" sz="2000" u="sng" smtClean="0"/>
              <a:t>Praktické činnosti</a:t>
            </a:r>
          </a:p>
          <a:p>
            <a:pPr marL="0" indent="0">
              <a:buNone/>
            </a:pPr>
            <a:r>
              <a:rPr lang="cs-CZ" sz="2000" smtClean="0"/>
              <a:t>Převádění jednotek času</a:t>
            </a:r>
            <a:br>
              <a:rPr lang="cs-CZ" sz="2000" smtClean="0"/>
            </a:br>
            <a:r>
              <a:rPr lang="cs-CZ" sz="2000" u="sng" smtClean="0"/>
              <a:t>Procvičování</a:t>
            </a:r>
          </a:p>
          <a:p>
            <a:pPr marL="0" indent="0">
              <a:buNone/>
            </a:pPr>
            <a:r>
              <a:rPr lang="cs-CZ" sz="2000" smtClean="0"/>
              <a:t>Interaktivní tabule</a:t>
            </a:r>
          </a:p>
          <a:p>
            <a:pPr marL="0" indent="0">
              <a:buNone/>
            </a:pPr>
            <a:endParaRPr lang="cs-CZ" sz="2000"/>
          </a:p>
          <a:p>
            <a:pPr marL="0" indent="0">
              <a:buNone/>
            </a:pPr>
            <a:r>
              <a:rPr lang="cs-CZ" sz="2800" b="1" i="1" u="sng" smtClean="0"/>
              <a:t>Použité zdroje</a:t>
            </a:r>
            <a:endParaRPr lang="cs-CZ" sz="2800" b="1" i="1" u="sng"/>
          </a:p>
          <a:p>
            <a:pPr marL="0" indent="0">
              <a:buNone/>
            </a:pPr>
            <a:r>
              <a:rPr lang="cs-CZ" sz="2000" smtClean="0"/>
              <a:t>Pouze vlastní zdroje</a:t>
            </a:r>
            <a:endParaRPr lang="cs-CZ" sz="2000"/>
          </a:p>
        </p:txBody>
      </p:sp>
    </p:spTree>
    <p:extLst>
      <p:ext uri="{BB962C8B-B14F-4D97-AF65-F5344CB8AC3E}">
        <p14:creationId xmlns:p14="http://schemas.microsoft.com/office/powerpoint/2010/main" val="43877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TC102455610[[fn=Podzim]]</Template>
  <TotalTime>248</TotalTime>
  <Words>192</Words>
  <Application>Microsoft Office PowerPoint</Application>
  <PresentationFormat>Předvádění na obrazovce (4:3)</PresentationFormat>
  <Paragraphs>106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Jednotky času</vt:lpstr>
      <vt:lpstr>Prezentace aplikace PowerPoint</vt:lpstr>
      <vt:lpstr>Jednotky času</vt:lpstr>
      <vt:lpstr>1. Převeď na dané jednotky.</vt:lpstr>
      <vt:lpstr>2. Odpověz.</vt:lpstr>
      <vt:lpstr>3. Porovnej časové údaje pomocí znaků &lt;, &gt;, =.</vt:lpstr>
      <vt:lpstr>4. Převáděj.</vt:lpstr>
      <vt:lpstr>5. Doplň jednotky času.</vt:lpstr>
      <vt:lpstr>6. Převeď na dané jednotky času.</vt:lpstr>
      <vt:lpstr>Mgr. Iva Zákoucká 7. března 2013 Určeno pro 4. a 5. ročník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</dc:creator>
  <cp:lastModifiedBy>Iva</cp:lastModifiedBy>
  <cp:revision>15</cp:revision>
  <dcterms:created xsi:type="dcterms:W3CDTF">2013-04-13T12:03:16Z</dcterms:created>
  <dcterms:modified xsi:type="dcterms:W3CDTF">2013-06-22T08:46:21Z</dcterms:modified>
</cp:coreProperties>
</file>