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66" r:id="rId3"/>
    <p:sldId id="257" r:id="rId4"/>
    <p:sldId id="258" r:id="rId5"/>
    <p:sldId id="264" r:id="rId6"/>
    <p:sldId id="259" r:id="rId7"/>
    <p:sldId id="260" r:id="rId8"/>
    <p:sldId id="261" r:id="rId9"/>
    <p:sldId id="262" r:id="rId10"/>
    <p:sldId id="263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34" y="-102"/>
      </p:cViewPr>
      <p:guideLst>
        <p:guide orient="horz" pos="2160"/>
        <p:guide pos="3742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4C38EF-0D1B-47B7-B040-40A9AF62E047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5FDB09-699E-4CB7-835C-002421A0CE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34060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4C38EF-0D1B-47B7-B040-40A9AF62E047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5FDB09-699E-4CB7-835C-002421A0CE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33380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4C38EF-0D1B-47B7-B040-40A9AF62E047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5FDB09-699E-4CB7-835C-002421A0CE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92607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4C38EF-0D1B-47B7-B040-40A9AF62E047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5FDB09-699E-4CB7-835C-002421A0CE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46104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4C38EF-0D1B-47B7-B040-40A9AF62E047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5FDB09-699E-4CB7-835C-002421A0CE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29986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4C38EF-0D1B-47B7-B040-40A9AF62E047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5FDB09-699E-4CB7-835C-002421A0CE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10940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4C38EF-0D1B-47B7-B040-40A9AF62E047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5FDB09-699E-4CB7-835C-002421A0CE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8730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4C38EF-0D1B-47B7-B040-40A9AF62E047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5FDB09-699E-4CB7-835C-002421A0CE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04417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4C38EF-0D1B-47B7-B040-40A9AF62E047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5FDB09-699E-4CB7-835C-002421A0CE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96572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4C38EF-0D1B-47B7-B040-40A9AF62E047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5FDB09-699E-4CB7-835C-002421A0CE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94695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4C38EF-0D1B-47B7-B040-40A9AF62E047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5FDB09-699E-4CB7-835C-002421A0CE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06876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5E9EFF">
                <a:alpha val="50000"/>
              </a:srgbClr>
            </a:gs>
            <a:gs pos="8000">
              <a:srgbClr val="85C2FF"/>
            </a:gs>
            <a:gs pos="13000">
              <a:srgbClr val="C4D6EB"/>
            </a:gs>
            <a:gs pos="100000">
              <a:srgbClr val="FFEBFA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4C38EF-0D1B-47B7-B040-40A9AF62E047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5FDB09-699E-4CB7-835C-002421A0CE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11990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476673"/>
            <a:ext cx="7772400" cy="1008111"/>
          </a:xfrm>
        </p:spPr>
        <p:txBody>
          <a:bodyPr>
            <a:normAutofit/>
          </a:bodyPr>
          <a:lstStyle/>
          <a:p>
            <a:r>
              <a:rPr lang="cs-CZ" smtClean="0">
                <a:solidFill>
                  <a:srgbClr val="002060"/>
                </a:solidFill>
              </a:rPr>
              <a:t>Pořadí výpočtů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99592" y="2132856"/>
            <a:ext cx="7416824" cy="3960440"/>
          </a:xfrm>
        </p:spPr>
        <p:txBody>
          <a:bodyPr>
            <a:normAutofit/>
          </a:bodyPr>
          <a:lstStyle/>
          <a:p>
            <a:pPr algn="l"/>
            <a:r>
              <a:rPr lang="cs-CZ" sz="2000" smtClean="0"/>
              <a:t>Název školy: Základní škola Karla Klíče Hostinné</a:t>
            </a:r>
          </a:p>
          <a:p>
            <a:pPr algn="l"/>
            <a:r>
              <a:rPr lang="cs-CZ" sz="2000" smtClean="0"/>
              <a:t>Autor: Mgr. Iva Zákoucká</a:t>
            </a:r>
          </a:p>
          <a:p>
            <a:pPr algn="l"/>
            <a:r>
              <a:rPr lang="cs-CZ" sz="2000" smtClean="0"/>
              <a:t>Název: VY_32_INOVACE_07_C_17_Pořadí </a:t>
            </a:r>
            <a:r>
              <a:rPr lang="cs-CZ" sz="2000"/>
              <a:t>výpočtů</a:t>
            </a:r>
            <a:endParaRPr lang="cs-CZ" sz="2000" smtClean="0"/>
          </a:p>
          <a:p>
            <a:pPr algn="l"/>
            <a:r>
              <a:rPr lang="cs-CZ" sz="2000" smtClean="0"/>
              <a:t>Téma: </a:t>
            </a:r>
            <a:r>
              <a:rPr lang="cs-CZ" sz="2000"/>
              <a:t>Početní výkony do milionu</a:t>
            </a:r>
          </a:p>
          <a:p>
            <a:pPr algn="l"/>
            <a:r>
              <a:rPr lang="cs-CZ" sz="2000" smtClean="0"/>
              <a:t>Číslo projektu</a:t>
            </a:r>
            <a:r>
              <a:rPr lang="cs-CZ" sz="2000"/>
              <a:t>: CZ.1.07/1.4.00/21.2131</a:t>
            </a:r>
          </a:p>
          <a:p>
            <a:pPr algn="l"/>
            <a:endParaRPr lang="cs-CZ" sz="2000" smtClean="0"/>
          </a:p>
          <a:p>
            <a:pPr algn="l"/>
            <a:endParaRPr lang="cs-CZ" sz="200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3583" y="4833284"/>
            <a:ext cx="5761037" cy="1122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783297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90904646"/>
              </p:ext>
            </p:extLst>
          </p:nvPr>
        </p:nvGraphicFramePr>
        <p:xfrm>
          <a:off x="1146182" y="980728"/>
          <a:ext cx="6851636" cy="364574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32000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</a:t>
                      </a:r>
                      <a:r>
                        <a:rPr lang="cs-CZ" smtClean="0"/>
                        <a:t>. Iva</a:t>
                      </a:r>
                      <a:r>
                        <a:rPr lang="cs-CZ" baseline="0" smtClean="0"/>
                        <a:t> Zákoucká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rgbClr val="FF0000"/>
                          </a:solidFill>
                        </a:rPr>
                        <a:t>7.</a:t>
                      </a:r>
                      <a:r>
                        <a:rPr lang="cs-CZ" baseline="0" smtClean="0">
                          <a:solidFill>
                            <a:srgbClr val="FF0000"/>
                          </a:solidFill>
                        </a:rPr>
                        <a:t> 3. 2013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rgbClr val="FF0000"/>
                          </a:solidFill>
                        </a:rPr>
                        <a:t>24. 5. 2013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rgbClr val="FF0000"/>
                          </a:solidFill>
                        </a:rPr>
                        <a:t>4. B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/>
                        <a:t>Matematika a její aplikace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/>
                        <a:t>Matematika a její aplikace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baseline="0" smtClean="0">
                          <a:solidFill>
                            <a:srgbClr val="FF0000"/>
                          </a:solidFill>
                        </a:rPr>
                        <a:t>Pořadí výpočtů</a:t>
                      </a:r>
                      <a:endParaRPr lang="cs-CZ" smtClean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mtClean="0">
                          <a:solidFill>
                            <a:srgbClr val="FF0000"/>
                          </a:solidFill>
                        </a:rPr>
                        <a:t>Početní výkony do milionu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rgbClr val="FF0000"/>
                          </a:solidFill>
                        </a:rPr>
                        <a:t>pořadí výpočtů, násobení, dělení, sčítání, odčítání, závorky, distributivní zákon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986503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Pořadí výpočtů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smtClean="0">
                <a:solidFill>
                  <a:srgbClr val="FF0000"/>
                </a:solidFill>
              </a:rPr>
              <a:t>Pamatuj si!</a:t>
            </a:r>
          </a:p>
          <a:p>
            <a:pPr marL="0" indent="0" algn="ctr">
              <a:buNone/>
            </a:pPr>
            <a:endParaRPr lang="cs-CZ" sz="140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mtClean="0">
                <a:solidFill>
                  <a:srgbClr val="0070C0"/>
                </a:solidFill>
              </a:rPr>
              <a:t>Přednost má vždy násobení a dělení před sčítáním a odčítáním.</a:t>
            </a:r>
          </a:p>
          <a:p>
            <a:pPr marL="0" indent="0">
              <a:buNone/>
            </a:pPr>
            <a:endParaRPr lang="cs-CZ" smtClean="0"/>
          </a:p>
          <a:p>
            <a:pPr marL="0" indent="0">
              <a:buNone/>
            </a:pPr>
            <a:r>
              <a:rPr lang="cs-CZ" smtClean="0">
                <a:solidFill>
                  <a:srgbClr val="0070C0"/>
                </a:solidFill>
              </a:rPr>
              <a:t>Pokud jsou v příkladu závorky, vypočteme  nejprve závorky.</a:t>
            </a:r>
            <a:endParaRPr lang="cs-CZ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72559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after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50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2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25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25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250" fill="hold">
                                          <p:stCondLst>
                                            <p:cond delay="7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4000" u="sng" smtClean="0"/>
              <a:t>1. Vypočítej.</a:t>
            </a:r>
            <a:endParaRPr lang="cs-CZ" sz="4000" u="sng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1844824"/>
            <a:ext cx="3970784" cy="4525963"/>
          </a:xfrm>
        </p:spPr>
        <p:txBody>
          <a:bodyPr/>
          <a:lstStyle/>
          <a:p>
            <a:pPr marL="0" indent="0">
              <a:buNone/>
              <a:tabLst>
                <a:tab pos="530225" algn="r"/>
                <a:tab pos="633413" algn="l"/>
              </a:tabLst>
            </a:pPr>
            <a:r>
              <a:rPr lang="cs-CZ"/>
              <a:t>	</a:t>
            </a:r>
            <a:r>
              <a:rPr lang="cs-CZ" sz="3000" smtClean="0"/>
              <a:t>96	: (32 : 8) = _____</a:t>
            </a:r>
          </a:p>
          <a:p>
            <a:pPr marL="0" indent="0">
              <a:buNone/>
              <a:tabLst>
                <a:tab pos="530225" algn="r"/>
                <a:tab pos="633413" algn="l"/>
              </a:tabLst>
            </a:pPr>
            <a:endParaRPr lang="cs-CZ" sz="3000" smtClean="0"/>
          </a:p>
          <a:p>
            <a:pPr marL="0" indent="0">
              <a:buNone/>
              <a:tabLst>
                <a:tab pos="530225" algn="r"/>
                <a:tab pos="633413" algn="l"/>
              </a:tabLst>
            </a:pPr>
            <a:r>
              <a:rPr lang="cs-CZ" sz="3000"/>
              <a:t>	</a:t>
            </a:r>
            <a:r>
              <a:rPr lang="cs-CZ" sz="3000" smtClean="0"/>
              <a:t>12	· (56 : 8) = _____</a:t>
            </a:r>
          </a:p>
          <a:p>
            <a:pPr marL="0" indent="0">
              <a:buNone/>
              <a:tabLst>
                <a:tab pos="530225" algn="r"/>
                <a:tab pos="633413" algn="l"/>
              </a:tabLst>
            </a:pPr>
            <a:endParaRPr lang="cs-CZ" sz="3000" smtClean="0"/>
          </a:p>
          <a:p>
            <a:pPr marL="0" indent="0">
              <a:buNone/>
              <a:tabLst>
                <a:tab pos="530225" algn="r"/>
                <a:tab pos="633413" algn="l"/>
                <a:tab pos="1887538" algn="l"/>
              </a:tabLst>
            </a:pPr>
            <a:r>
              <a:rPr lang="cs-CZ" sz="3000"/>
              <a:t>	</a:t>
            </a:r>
            <a:r>
              <a:rPr lang="cs-CZ" sz="3000" smtClean="0"/>
              <a:t>81	: (3 · 3)	= _____</a:t>
            </a:r>
          </a:p>
          <a:p>
            <a:pPr marL="0" indent="0">
              <a:buNone/>
              <a:tabLst>
                <a:tab pos="530225" algn="r"/>
                <a:tab pos="633413" algn="l"/>
                <a:tab pos="1887538" algn="l"/>
              </a:tabLst>
            </a:pPr>
            <a:endParaRPr lang="cs-CZ" sz="3000" smtClean="0"/>
          </a:p>
          <a:p>
            <a:pPr marL="0" indent="0">
              <a:buNone/>
              <a:tabLst>
                <a:tab pos="530225" algn="r"/>
                <a:tab pos="633413" algn="l"/>
                <a:tab pos="1887538" algn="l"/>
              </a:tabLst>
            </a:pPr>
            <a:r>
              <a:rPr lang="cs-CZ" sz="3000"/>
              <a:t>	</a:t>
            </a:r>
            <a:r>
              <a:rPr lang="cs-CZ" sz="3000" smtClean="0"/>
              <a:t>640	: (48 : 6)= _____</a:t>
            </a:r>
            <a:endParaRPr lang="cs-CZ" sz="300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860032" y="1844824"/>
            <a:ext cx="3528392" cy="4525963"/>
          </a:xfrm>
        </p:spPr>
        <p:txBody>
          <a:bodyPr>
            <a:normAutofit/>
          </a:bodyPr>
          <a:lstStyle/>
          <a:p>
            <a:pPr marL="0" indent="0">
              <a:buNone/>
              <a:tabLst>
                <a:tab pos="1165225" algn="l"/>
              </a:tabLst>
            </a:pPr>
            <a:r>
              <a:rPr lang="cs-CZ" sz="3000" smtClean="0"/>
              <a:t>(15 · 6) : 5 = _____</a:t>
            </a:r>
          </a:p>
          <a:p>
            <a:pPr marL="0" indent="0">
              <a:buNone/>
              <a:tabLst>
                <a:tab pos="1076325" algn="l"/>
              </a:tabLst>
            </a:pPr>
            <a:endParaRPr lang="cs-CZ" sz="3000" smtClean="0"/>
          </a:p>
          <a:p>
            <a:pPr marL="0" indent="0">
              <a:buNone/>
              <a:tabLst>
                <a:tab pos="1076325" algn="l"/>
              </a:tabLst>
            </a:pPr>
            <a:r>
              <a:rPr lang="cs-CZ" sz="3000" smtClean="0"/>
              <a:t>(56 : 4) · 8 = _____</a:t>
            </a:r>
          </a:p>
          <a:p>
            <a:pPr marL="0" indent="0">
              <a:buNone/>
              <a:tabLst>
                <a:tab pos="1076325" algn="l"/>
              </a:tabLst>
            </a:pPr>
            <a:endParaRPr lang="cs-CZ" sz="3000" smtClean="0"/>
          </a:p>
          <a:p>
            <a:pPr marL="0" indent="0">
              <a:buNone/>
              <a:tabLst>
                <a:tab pos="1076325" algn="l"/>
              </a:tabLst>
            </a:pPr>
            <a:r>
              <a:rPr lang="cs-CZ" sz="3000" smtClean="0"/>
              <a:t>(60 : 2) · 7 = _____</a:t>
            </a:r>
          </a:p>
          <a:p>
            <a:pPr marL="0" indent="0">
              <a:buNone/>
              <a:tabLst>
                <a:tab pos="1076325" algn="l"/>
              </a:tabLst>
            </a:pPr>
            <a:endParaRPr lang="cs-CZ" sz="3000" smtClean="0"/>
          </a:p>
          <a:p>
            <a:pPr marL="0" indent="0">
              <a:buNone/>
              <a:tabLst>
                <a:tab pos="1076325" algn="l"/>
              </a:tabLst>
            </a:pPr>
            <a:r>
              <a:rPr lang="cs-CZ" sz="3000" smtClean="0"/>
              <a:t>(21 · 4) : 2 = _____</a:t>
            </a:r>
            <a:endParaRPr lang="cs-CZ" sz="3000"/>
          </a:p>
        </p:txBody>
      </p:sp>
      <p:sp>
        <p:nvSpPr>
          <p:cNvPr id="9" name="TextovéPole 8"/>
          <p:cNvSpPr txBox="1"/>
          <p:nvPr/>
        </p:nvSpPr>
        <p:spPr>
          <a:xfrm>
            <a:off x="7092280" y="1154767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mtClean="0">
                <a:hlinkClick r:id="rId2" action="ppaction://hlinksldjump"/>
              </a:rPr>
              <a:t>Výsledky</a:t>
            </a:r>
            <a:r>
              <a:rPr lang="cs-CZ" smtClean="0"/>
              <a:t> 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44833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4000" u="sng" smtClean="0"/>
              <a:t>1. Výsledky.</a:t>
            </a:r>
            <a:endParaRPr lang="cs-CZ" sz="4000" u="sng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1844824"/>
            <a:ext cx="3970784" cy="4525963"/>
          </a:xfrm>
        </p:spPr>
        <p:txBody>
          <a:bodyPr/>
          <a:lstStyle/>
          <a:p>
            <a:pPr marL="0" indent="0">
              <a:buNone/>
              <a:tabLst>
                <a:tab pos="530225" algn="r"/>
                <a:tab pos="633413" algn="l"/>
              </a:tabLst>
            </a:pPr>
            <a:r>
              <a:rPr lang="cs-CZ"/>
              <a:t>	</a:t>
            </a:r>
            <a:r>
              <a:rPr lang="cs-CZ" sz="3000" smtClean="0"/>
              <a:t>96	: (32 : 8) = 24</a:t>
            </a:r>
          </a:p>
          <a:p>
            <a:pPr marL="0" indent="0">
              <a:buNone/>
              <a:tabLst>
                <a:tab pos="530225" algn="r"/>
                <a:tab pos="633413" algn="l"/>
              </a:tabLst>
            </a:pPr>
            <a:endParaRPr lang="cs-CZ" sz="3000" smtClean="0"/>
          </a:p>
          <a:p>
            <a:pPr marL="0" indent="0">
              <a:buNone/>
              <a:tabLst>
                <a:tab pos="530225" algn="r"/>
                <a:tab pos="633413" algn="l"/>
              </a:tabLst>
            </a:pPr>
            <a:r>
              <a:rPr lang="cs-CZ" sz="3000"/>
              <a:t>	</a:t>
            </a:r>
            <a:r>
              <a:rPr lang="cs-CZ" sz="3000" smtClean="0"/>
              <a:t>12	· (56 : 8) = 84</a:t>
            </a:r>
          </a:p>
          <a:p>
            <a:pPr marL="0" indent="0">
              <a:buNone/>
              <a:tabLst>
                <a:tab pos="530225" algn="r"/>
                <a:tab pos="633413" algn="l"/>
              </a:tabLst>
            </a:pPr>
            <a:endParaRPr lang="cs-CZ" sz="3000" smtClean="0"/>
          </a:p>
          <a:p>
            <a:pPr marL="0" indent="0">
              <a:buNone/>
              <a:tabLst>
                <a:tab pos="530225" algn="r"/>
                <a:tab pos="633413" algn="l"/>
                <a:tab pos="1887538" algn="l"/>
              </a:tabLst>
            </a:pPr>
            <a:r>
              <a:rPr lang="cs-CZ" sz="3000"/>
              <a:t>	</a:t>
            </a:r>
            <a:r>
              <a:rPr lang="cs-CZ" sz="3000" smtClean="0"/>
              <a:t>81	: (3 · 3)	=    9</a:t>
            </a:r>
          </a:p>
          <a:p>
            <a:pPr marL="0" indent="0">
              <a:buNone/>
              <a:tabLst>
                <a:tab pos="530225" algn="r"/>
                <a:tab pos="633413" algn="l"/>
                <a:tab pos="1887538" algn="l"/>
              </a:tabLst>
            </a:pPr>
            <a:endParaRPr lang="cs-CZ" sz="3000" smtClean="0"/>
          </a:p>
          <a:p>
            <a:pPr marL="0" indent="0">
              <a:buNone/>
              <a:tabLst>
                <a:tab pos="530225" algn="r"/>
                <a:tab pos="633413" algn="l"/>
                <a:tab pos="1887538" algn="l"/>
              </a:tabLst>
            </a:pPr>
            <a:r>
              <a:rPr lang="cs-CZ" sz="3000"/>
              <a:t>	</a:t>
            </a:r>
            <a:r>
              <a:rPr lang="cs-CZ" sz="3000" smtClean="0"/>
              <a:t>640	: (48 : 6)= 80</a:t>
            </a:r>
            <a:endParaRPr lang="cs-CZ" sz="300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860032" y="1844824"/>
            <a:ext cx="3528392" cy="4525963"/>
          </a:xfrm>
        </p:spPr>
        <p:txBody>
          <a:bodyPr>
            <a:normAutofit/>
          </a:bodyPr>
          <a:lstStyle/>
          <a:p>
            <a:pPr marL="0" indent="0">
              <a:buNone/>
              <a:tabLst>
                <a:tab pos="1165225" algn="l"/>
              </a:tabLst>
            </a:pPr>
            <a:r>
              <a:rPr lang="cs-CZ" sz="3000" smtClean="0"/>
              <a:t>(15 · 6) : 5 =   18</a:t>
            </a:r>
          </a:p>
          <a:p>
            <a:pPr marL="0" indent="0">
              <a:buNone/>
              <a:tabLst>
                <a:tab pos="1076325" algn="l"/>
              </a:tabLst>
            </a:pPr>
            <a:endParaRPr lang="cs-CZ" sz="3000" smtClean="0"/>
          </a:p>
          <a:p>
            <a:pPr marL="0" indent="0">
              <a:buNone/>
              <a:tabLst>
                <a:tab pos="1076325" algn="l"/>
              </a:tabLst>
            </a:pPr>
            <a:r>
              <a:rPr lang="cs-CZ" sz="3000" smtClean="0"/>
              <a:t>(56 : 4) · 8 = 112</a:t>
            </a:r>
          </a:p>
          <a:p>
            <a:pPr marL="0" indent="0">
              <a:buNone/>
              <a:tabLst>
                <a:tab pos="1076325" algn="l"/>
              </a:tabLst>
            </a:pPr>
            <a:endParaRPr lang="cs-CZ" sz="3000" smtClean="0"/>
          </a:p>
          <a:p>
            <a:pPr marL="0" indent="0">
              <a:buNone/>
              <a:tabLst>
                <a:tab pos="1076325" algn="l"/>
              </a:tabLst>
            </a:pPr>
            <a:r>
              <a:rPr lang="cs-CZ" sz="3000" smtClean="0"/>
              <a:t>(60 : 2) · 7 = 210</a:t>
            </a:r>
          </a:p>
          <a:p>
            <a:pPr marL="0" indent="0">
              <a:buNone/>
              <a:tabLst>
                <a:tab pos="1076325" algn="l"/>
              </a:tabLst>
            </a:pPr>
            <a:endParaRPr lang="cs-CZ" sz="3000" smtClean="0"/>
          </a:p>
          <a:p>
            <a:pPr marL="0" indent="0">
              <a:buNone/>
              <a:tabLst>
                <a:tab pos="1076325" algn="l"/>
              </a:tabLst>
            </a:pPr>
            <a:r>
              <a:rPr lang="cs-CZ" sz="3000" smtClean="0"/>
              <a:t>(21 · 4) : 2 =   42</a:t>
            </a:r>
            <a:endParaRPr lang="cs-CZ" sz="3000"/>
          </a:p>
        </p:txBody>
      </p:sp>
      <p:sp>
        <p:nvSpPr>
          <p:cNvPr id="5" name="TextovéPole 4"/>
          <p:cNvSpPr txBox="1"/>
          <p:nvPr/>
        </p:nvSpPr>
        <p:spPr>
          <a:xfrm>
            <a:off x="7488324" y="5848459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mtClean="0">
                <a:solidFill>
                  <a:srgbClr val="0070C0"/>
                </a:solidFill>
                <a:hlinkClick r:id="" action="ppaction://hlinkshowjump?jump=previousslide"/>
              </a:rPr>
              <a:t>Zpět</a:t>
            </a:r>
            <a:endParaRPr lang="cs-CZ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93780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4000" u="sng" smtClean="0"/>
              <a:t>2. Vypočítej s výhodou.</a:t>
            </a:r>
            <a:endParaRPr lang="cs-CZ" sz="4000" u="sng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  <a:tabLst>
                <a:tab pos="354013" algn="r"/>
                <a:tab pos="722313" algn="r"/>
                <a:tab pos="1430338" algn="r"/>
                <a:tab pos="1798638" algn="r"/>
                <a:tab pos="2330450" algn="r"/>
                <a:tab pos="2876550" algn="l"/>
              </a:tabLst>
            </a:pPr>
            <a:r>
              <a:rPr lang="cs-CZ" smtClean="0"/>
              <a:t>	4	 ·	13	 ·	5	= _______________ = _____</a:t>
            </a:r>
          </a:p>
          <a:p>
            <a:pPr marL="0" indent="0">
              <a:buNone/>
              <a:tabLst>
                <a:tab pos="354013" algn="r"/>
                <a:tab pos="722313" algn="r"/>
                <a:tab pos="1430338" algn="r"/>
                <a:tab pos="1798638" algn="r"/>
                <a:tab pos="2330450" algn="r"/>
                <a:tab pos="2876550" algn="l"/>
              </a:tabLst>
            </a:pPr>
            <a:endParaRPr lang="cs-CZ" sz="1400" smtClean="0"/>
          </a:p>
          <a:p>
            <a:pPr marL="0" indent="0">
              <a:buNone/>
              <a:tabLst>
                <a:tab pos="354013" algn="r"/>
                <a:tab pos="722313" algn="r"/>
                <a:tab pos="1430338" algn="r"/>
                <a:tab pos="1798638" algn="r"/>
                <a:tab pos="2330450" algn="r"/>
                <a:tab pos="2876550" algn="l"/>
              </a:tabLst>
            </a:pPr>
            <a:r>
              <a:rPr lang="cs-CZ"/>
              <a:t>	</a:t>
            </a:r>
            <a:r>
              <a:rPr lang="cs-CZ" smtClean="0"/>
              <a:t>25	 ·	4	 ·	85	= _______________ = _____</a:t>
            </a:r>
          </a:p>
          <a:p>
            <a:pPr marL="0" indent="0">
              <a:buNone/>
              <a:tabLst>
                <a:tab pos="354013" algn="r"/>
                <a:tab pos="722313" algn="r"/>
                <a:tab pos="1430338" algn="r"/>
                <a:tab pos="1798638" algn="r"/>
                <a:tab pos="2330450" algn="r"/>
                <a:tab pos="2876550" algn="l"/>
              </a:tabLst>
            </a:pPr>
            <a:endParaRPr lang="cs-CZ" sz="1400" smtClean="0"/>
          </a:p>
          <a:p>
            <a:pPr marL="0" indent="0">
              <a:buNone/>
              <a:tabLst>
                <a:tab pos="354013" algn="r"/>
                <a:tab pos="722313" algn="r"/>
                <a:tab pos="1430338" algn="r"/>
                <a:tab pos="1798638" algn="r"/>
                <a:tab pos="2330450" algn="r"/>
                <a:tab pos="2876550" algn="l"/>
              </a:tabLst>
            </a:pPr>
            <a:r>
              <a:rPr lang="cs-CZ"/>
              <a:t>	</a:t>
            </a:r>
            <a:r>
              <a:rPr lang="cs-CZ" smtClean="0"/>
              <a:t>6	 ·	4	 ·	13	= _______________ = _____</a:t>
            </a:r>
          </a:p>
          <a:p>
            <a:pPr marL="0" indent="0">
              <a:buNone/>
              <a:tabLst>
                <a:tab pos="354013" algn="r"/>
                <a:tab pos="722313" algn="r"/>
                <a:tab pos="1430338" algn="r"/>
                <a:tab pos="1798638" algn="r"/>
                <a:tab pos="2330450" algn="r"/>
                <a:tab pos="2876550" algn="l"/>
              </a:tabLst>
            </a:pPr>
            <a:endParaRPr lang="cs-CZ" sz="1400" smtClean="0"/>
          </a:p>
          <a:p>
            <a:pPr marL="0" indent="0">
              <a:buNone/>
              <a:tabLst>
                <a:tab pos="354013" algn="r"/>
                <a:tab pos="722313" algn="r"/>
                <a:tab pos="1430338" algn="r"/>
                <a:tab pos="1798638" algn="r"/>
                <a:tab pos="2330450" algn="r"/>
                <a:tab pos="2876550" algn="l"/>
              </a:tabLst>
            </a:pPr>
            <a:r>
              <a:rPr lang="cs-CZ"/>
              <a:t>	</a:t>
            </a:r>
            <a:r>
              <a:rPr lang="cs-CZ" smtClean="0"/>
              <a:t>84	 ·	5	 ·	20	= _______________ = _____</a:t>
            </a:r>
          </a:p>
          <a:p>
            <a:pPr marL="0" indent="0">
              <a:buNone/>
              <a:tabLst>
                <a:tab pos="354013" algn="r"/>
                <a:tab pos="722313" algn="r"/>
                <a:tab pos="1430338" algn="r"/>
                <a:tab pos="1798638" algn="r"/>
                <a:tab pos="2330450" algn="r"/>
                <a:tab pos="2876550" algn="l"/>
              </a:tabLst>
            </a:pPr>
            <a:endParaRPr lang="cs-CZ" sz="1400" smtClean="0"/>
          </a:p>
          <a:p>
            <a:pPr marL="0" indent="0">
              <a:buNone/>
              <a:tabLst>
                <a:tab pos="354013" algn="r"/>
                <a:tab pos="722313" algn="r"/>
                <a:tab pos="1430338" algn="r"/>
                <a:tab pos="1798638" algn="r"/>
                <a:tab pos="2330450" algn="r"/>
                <a:tab pos="2876550" algn="l"/>
              </a:tabLst>
            </a:pPr>
            <a:r>
              <a:rPr lang="cs-CZ"/>
              <a:t>	</a:t>
            </a:r>
            <a:r>
              <a:rPr lang="cs-CZ" smtClean="0"/>
              <a:t>29	 ·	2	 · 	50	= _______________ = _____	</a:t>
            </a:r>
          </a:p>
        </p:txBody>
      </p:sp>
    </p:spTree>
    <p:extLst>
      <p:ext uri="{BB962C8B-B14F-4D97-AF65-F5344CB8AC3E}">
        <p14:creationId xmlns:p14="http://schemas.microsoft.com/office/powerpoint/2010/main" val="15409017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sz="4000" u="sng" smtClean="0"/>
              <a:t>3. Vypočítej s využitím distributivního zákona (roznásobení sčítanců).</a:t>
            </a:r>
            <a:endParaRPr lang="cs-CZ" sz="4000" u="sng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  <a:tabLst>
                <a:tab pos="1430338" algn="r"/>
                <a:tab pos="1798638" algn="r"/>
                <a:tab pos="3317875" algn="r"/>
                <a:tab pos="3760788" algn="l"/>
              </a:tabLst>
            </a:pPr>
            <a:r>
              <a:rPr lang="cs-CZ" u="sng" smtClean="0">
                <a:solidFill>
                  <a:schemeClr val="tx2"/>
                </a:solidFill>
              </a:rPr>
              <a:t>Vzor:</a:t>
            </a:r>
            <a:r>
              <a:rPr lang="cs-CZ" smtClean="0">
                <a:solidFill>
                  <a:schemeClr val="tx2"/>
                </a:solidFill>
              </a:rPr>
              <a:t>	3	 ·	(6 + 9)	= 18 + 27 = 45</a:t>
            </a:r>
          </a:p>
          <a:p>
            <a:pPr marL="0" indent="0">
              <a:buNone/>
              <a:tabLst>
                <a:tab pos="1430338" algn="r"/>
                <a:tab pos="1798638" algn="r"/>
                <a:tab pos="3317875" algn="r"/>
                <a:tab pos="3760788" algn="l"/>
              </a:tabLst>
            </a:pPr>
            <a:endParaRPr lang="cs-CZ" sz="2400" smtClean="0"/>
          </a:p>
          <a:p>
            <a:pPr marL="0" indent="0">
              <a:buNone/>
              <a:tabLst>
                <a:tab pos="1430338" algn="r"/>
                <a:tab pos="1798638" algn="r"/>
                <a:tab pos="3317875" algn="r"/>
                <a:tab pos="3760788" algn="l"/>
              </a:tabLst>
            </a:pPr>
            <a:r>
              <a:rPr lang="cs-CZ" smtClean="0"/>
              <a:t>	10	 ·	(11 + 12)	= _______________</a:t>
            </a:r>
          </a:p>
          <a:p>
            <a:pPr marL="0" indent="0">
              <a:buNone/>
              <a:tabLst>
                <a:tab pos="1430338" algn="r"/>
                <a:tab pos="1798638" algn="r"/>
                <a:tab pos="3317875" algn="r"/>
                <a:tab pos="3760788" algn="l"/>
              </a:tabLst>
            </a:pPr>
            <a:endParaRPr lang="cs-CZ" sz="1400" smtClean="0"/>
          </a:p>
          <a:p>
            <a:pPr marL="0" indent="0">
              <a:buNone/>
              <a:tabLst>
                <a:tab pos="1430338" algn="r"/>
                <a:tab pos="1798638" algn="r"/>
                <a:tab pos="3317875" algn="r"/>
                <a:tab pos="3760788" algn="l"/>
              </a:tabLst>
            </a:pPr>
            <a:r>
              <a:rPr lang="cs-CZ"/>
              <a:t>	</a:t>
            </a:r>
            <a:r>
              <a:rPr lang="cs-CZ" smtClean="0"/>
              <a:t>8	 ·	(5 + 12)	= _______________</a:t>
            </a:r>
          </a:p>
          <a:p>
            <a:pPr marL="0" indent="0">
              <a:buNone/>
              <a:tabLst>
                <a:tab pos="1430338" algn="r"/>
                <a:tab pos="1798638" algn="r"/>
                <a:tab pos="3317875" algn="r"/>
                <a:tab pos="3760788" algn="l"/>
              </a:tabLst>
            </a:pPr>
            <a:endParaRPr lang="cs-CZ" sz="1400" smtClean="0"/>
          </a:p>
          <a:p>
            <a:pPr marL="0" indent="0">
              <a:buNone/>
              <a:tabLst>
                <a:tab pos="1430338" algn="r"/>
                <a:tab pos="1798638" algn="r"/>
                <a:tab pos="3317875" algn="r"/>
                <a:tab pos="3760788" algn="l"/>
              </a:tabLst>
            </a:pPr>
            <a:r>
              <a:rPr lang="cs-CZ"/>
              <a:t>	</a:t>
            </a:r>
            <a:r>
              <a:rPr lang="cs-CZ" smtClean="0"/>
              <a:t>4	 ·	(8 + 7)	= _______________</a:t>
            </a:r>
          </a:p>
          <a:p>
            <a:pPr marL="0" indent="0">
              <a:buNone/>
              <a:tabLst>
                <a:tab pos="1430338" algn="r"/>
                <a:tab pos="1798638" algn="r"/>
                <a:tab pos="3317875" algn="r"/>
                <a:tab pos="3760788" algn="l"/>
              </a:tabLst>
            </a:pPr>
            <a:endParaRPr lang="cs-CZ" sz="1400" smtClean="0"/>
          </a:p>
          <a:p>
            <a:pPr marL="0" indent="0">
              <a:buNone/>
              <a:tabLst>
                <a:tab pos="1430338" algn="r"/>
                <a:tab pos="1798638" algn="r"/>
                <a:tab pos="3317875" algn="r"/>
                <a:tab pos="3760788" algn="l"/>
              </a:tabLst>
            </a:pPr>
            <a:r>
              <a:rPr lang="cs-CZ"/>
              <a:t>	</a:t>
            </a:r>
            <a:r>
              <a:rPr lang="cs-CZ" smtClean="0"/>
              <a:t>6	 ·	(13 + 4)	= _______________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42516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4000" u="sng" smtClean="0"/>
              <a:t>4. Vypočítej.</a:t>
            </a:r>
            <a:endParaRPr lang="cs-CZ" sz="4000" u="sng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600200"/>
            <a:ext cx="8363272" cy="4525963"/>
          </a:xfrm>
        </p:spPr>
        <p:txBody>
          <a:bodyPr/>
          <a:lstStyle/>
          <a:p>
            <a:pPr marL="0" indent="0">
              <a:buNone/>
              <a:tabLst>
                <a:tab pos="633413" algn="r"/>
                <a:tab pos="900113" algn="r"/>
                <a:tab pos="1430338" algn="r"/>
                <a:tab pos="2065338" algn="r"/>
                <a:tab pos="2876550" algn="r"/>
                <a:tab pos="3230563" algn="r"/>
                <a:tab pos="3952875" algn="r"/>
                <a:tab pos="4395788" algn="l"/>
              </a:tabLst>
            </a:pPr>
            <a:r>
              <a:rPr lang="cs-CZ" smtClean="0"/>
              <a:t>	5	 ·	6	+	4	 ·	8	= _______________</a:t>
            </a:r>
          </a:p>
          <a:p>
            <a:pPr marL="0" indent="0">
              <a:buNone/>
              <a:tabLst>
                <a:tab pos="633413" algn="r"/>
                <a:tab pos="900113" algn="r"/>
                <a:tab pos="1430338" algn="r"/>
                <a:tab pos="2065338" algn="r"/>
                <a:tab pos="2876550" algn="r"/>
                <a:tab pos="3230563" algn="r"/>
                <a:tab pos="3952875" algn="r"/>
                <a:tab pos="4395788" algn="l"/>
              </a:tabLst>
            </a:pPr>
            <a:endParaRPr lang="cs-CZ" sz="1400" smtClean="0"/>
          </a:p>
          <a:p>
            <a:pPr marL="0" indent="0">
              <a:buNone/>
              <a:tabLst>
                <a:tab pos="633413" algn="r"/>
                <a:tab pos="900113" algn="r"/>
                <a:tab pos="1430338" algn="r"/>
                <a:tab pos="2065338" algn="r"/>
                <a:tab pos="2876550" algn="r"/>
                <a:tab pos="3230563" algn="r"/>
                <a:tab pos="3952875" algn="r"/>
                <a:tab pos="4395788" algn="l"/>
              </a:tabLst>
            </a:pPr>
            <a:r>
              <a:rPr lang="cs-CZ"/>
              <a:t>	</a:t>
            </a:r>
            <a:r>
              <a:rPr lang="cs-CZ" smtClean="0"/>
              <a:t>360	:	4	-	480	:	6	= _______________</a:t>
            </a:r>
          </a:p>
          <a:p>
            <a:pPr marL="0" indent="0">
              <a:buNone/>
              <a:tabLst>
                <a:tab pos="633413" algn="r"/>
                <a:tab pos="900113" algn="r"/>
                <a:tab pos="1430338" algn="r"/>
                <a:tab pos="2065338" algn="r"/>
                <a:tab pos="2876550" algn="r"/>
                <a:tab pos="3230563" algn="r"/>
                <a:tab pos="3952875" algn="r"/>
                <a:tab pos="4395788" algn="l"/>
              </a:tabLst>
            </a:pPr>
            <a:endParaRPr lang="cs-CZ" sz="1400" smtClean="0"/>
          </a:p>
          <a:p>
            <a:pPr marL="0" indent="0">
              <a:buNone/>
              <a:tabLst>
                <a:tab pos="633413" algn="r"/>
                <a:tab pos="900113" algn="r"/>
                <a:tab pos="1430338" algn="r"/>
                <a:tab pos="2065338" algn="r"/>
                <a:tab pos="2876550" algn="r"/>
                <a:tab pos="3230563" algn="r"/>
                <a:tab pos="3952875" algn="r"/>
                <a:tab pos="4395788" algn="l"/>
              </a:tabLst>
            </a:pPr>
            <a:r>
              <a:rPr lang="cs-CZ"/>
              <a:t>	</a:t>
            </a:r>
            <a:r>
              <a:rPr lang="cs-CZ" smtClean="0"/>
              <a:t>88	:	8	-	13	 ·	0	= _______________</a:t>
            </a:r>
          </a:p>
          <a:p>
            <a:pPr marL="0" indent="0">
              <a:buNone/>
              <a:tabLst>
                <a:tab pos="633413" algn="r"/>
                <a:tab pos="900113" algn="r"/>
                <a:tab pos="1430338" algn="r"/>
                <a:tab pos="2065338" algn="r"/>
                <a:tab pos="2876550" algn="r"/>
                <a:tab pos="3230563" algn="r"/>
                <a:tab pos="3952875" algn="r"/>
                <a:tab pos="4395788" algn="l"/>
              </a:tabLst>
            </a:pPr>
            <a:endParaRPr lang="cs-CZ" sz="1400" smtClean="0"/>
          </a:p>
          <a:p>
            <a:pPr marL="0" indent="0">
              <a:buNone/>
              <a:tabLst>
                <a:tab pos="633413" algn="r"/>
                <a:tab pos="900113" algn="r"/>
                <a:tab pos="1430338" algn="r"/>
                <a:tab pos="2065338" algn="r"/>
                <a:tab pos="2876550" algn="r"/>
                <a:tab pos="3230563" algn="r"/>
                <a:tab pos="3952875" algn="r"/>
                <a:tab pos="4395788" algn="l"/>
              </a:tabLst>
            </a:pPr>
            <a:r>
              <a:rPr lang="cs-CZ"/>
              <a:t>	</a:t>
            </a:r>
            <a:r>
              <a:rPr lang="cs-CZ" smtClean="0"/>
              <a:t>7	 ·	30	+	6	 ·	20	= _______________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07767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4000" u="sng" smtClean="0"/>
              <a:t>5. Vypočítej.</a:t>
            </a:r>
            <a:endParaRPr lang="cs-CZ" sz="4000" u="sng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600200"/>
            <a:ext cx="8363272" cy="4525963"/>
          </a:xfrm>
        </p:spPr>
        <p:txBody>
          <a:bodyPr/>
          <a:lstStyle/>
          <a:p>
            <a:pPr marL="0" indent="0">
              <a:buNone/>
              <a:tabLst>
                <a:tab pos="633413" algn="r"/>
                <a:tab pos="987425" algn="r"/>
                <a:tab pos="1695450" algn="r"/>
                <a:tab pos="2065338" algn="r"/>
                <a:tab pos="2876550" algn="r"/>
                <a:tab pos="3230563" algn="r"/>
                <a:tab pos="3952875" algn="r"/>
                <a:tab pos="4395788" algn="l"/>
              </a:tabLst>
            </a:pPr>
            <a:r>
              <a:rPr lang="cs-CZ" smtClean="0"/>
              <a:t>	55	 +	25	:	5	 -	50	= _______________</a:t>
            </a:r>
          </a:p>
          <a:p>
            <a:pPr marL="0" indent="0">
              <a:buNone/>
              <a:tabLst>
                <a:tab pos="633413" algn="r"/>
                <a:tab pos="987425" algn="r"/>
                <a:tab pos="1695450" algn="r"/>
                <a:tab pos="2065338" algn="r"/>
                <a:tab pos="2876550" algn="r"/>
                <a:tab pos="3230563" algn="r"/>
                <a:tab pos="3952875" algn="r"/>
                <a:tab pos="4395788" algn="l"/>
              </a:tabLst>
            </a:pPr>
            <a:endParaRPr lang="cs-CZ" sz="1400" smtClean="0"/>
          </a:p>
          <a:p>
            <a:pPr marL="0" indent="0">
              <a:buNone/>
              <a:tabLst>
                <a:tab pos="633413" algn="r"/>
                <a:tab pos="987425" algn="r"/>
                <a:tab pos="1695450" algn="r"/>
                <a:tab pos="2065338" algn="r"/>
                <a:tab pos="2876550" algn="r"/>
                <a:tab pos="3230563" algn="r"/>
                <a:tab pos="3952875" algn="r"/>
                <a:tab pos="4395788" algn="l"/>
              </a:tabLst>
            </a:pPr>
            <a:r>
              <a:rPr lang="cs-CZ"/>
              <a:t>	</a:t>
            </a:r>
            <a:r>
              <a:rPr lang="cs-CZ" smtClean="0"/>
              <a:t>38	+	180	:	3	-	22	= _______________</a:t>
            </a:r>
          </a:p>
          <a:p>
            <a:pPr marL="0" indent="0">
              <a:buNone/>
              <a:tabLst>
                <a:tab pos="633413" algn="r"/>
                <a:tab pos="987425" algn="r"/>
                <a:tab pos="1695450" algn="r"/>
                <a:tab pos="2065338" algn="r"/>
                <a:tab pos="2876550" algn="r"/>
                <a:tab pos="3230563" algn="r"/>
                <a:tab pos="3952875" algn="r"/>
                <a:tab pos="4395788" algn="l"/>
              </a:tabLst>
            </a:pPr>
            <a:endParaRPr lang="cs-CZ" sz="1400" smtClean="0"/>
          </a:p>
          <a:p>
            <a:pPr marL="0" indent="0">
              <a:buNone/>
              <a:tabLst>
                <a:tab pos="633413" algn="r"/>
                <a:tab pos="987425" algn="r"/>
                <a:tab pos="1695450" algn="r"/>
                <a:tab pos="2065338" algn="r"/>
                <a:tab pos="2876550" algn="r"/>
                <a:tab pos="3230563" algn="r"/>
                <a:tab pos="3952875" algn="r"/>
                <a:tab pos="4395788" algn="l"/>
              </a:tabLst>
            </a:pPr>
            <a:r>
              <a:rPr lang="cs-CZ"/>
              <a:t>	</a:t>
            </a:r>
            <a:r>
              <a:rPr lang="cs-CZ" smtClean="0"/>
              <a:t>600	-	20	 · 	8	 -	165	= _______________</a:t>
            </a:r>
          </a:p>
          <a:p>
            <a:pPr marL="0" indent="0">
              <a:buNone/>
              <a:tabLst>
                <a:tab pos="633413" algn="r"/>
                <a:tab pos="987425" algn="r"/>
                <a:tab pos="1695450" algn="r"/>
                <a:tab pos="2065338" algn="r"/>
                <a:tab pos="2876550" algn="r"/>
                <a:tab pos="3230563" algn="r"/>
                <a:tab pos="3952875" algn="r"/>
                <a:tab pos="4395788" algn="l"/>
              </a:tabLst>
            </a:pPr>
            <a:endParaRPr lang="cs-CZ" sz="1400" smtClean="0"/>
          </a:p>
          <a:p>
            <a:pPr marL="0" indent="0">
              <a:buNone/>
              <a:tabLst>
                <a:tab pos="633413" algn="r"/>
                <a:tab pos="987425" algn="r"/>
                <a:tab pos="1695450" algn="r"/>
                <a:tab pos="2065338" algn="r"/>
                <a:tab pos="2876550" algn="r"/>
                <a:tab pos="3230563" algn="r"/>
                <a:tab pos="3952875" algn="r"/>
                <a:tab pos="4395788" algn="l"/>
              </a:tabLst>
            </a:pPr>
            <a:r>
              <a:rPr lang="cs-CZ"/>
              <a:t>	</a:t>
            </a:r>
            <a:r>
              <a:rPr lang="cs-CZ" smtClean="0"/>
              <a:t>191	 +	81	:	9	 +	468	= _______________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16500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4000" u="sng" smtClean="0"/>
              <a:t>6. Vypočítej.</a:t>
            </a:r>
            <a:endParaRPr lang="cs-CZ" sz="4000" u="sng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060848"/>
            <a:ext cx="8435280" cy="4453955"/>
          </a:xfrm>
        </p:spPr>
        <p:txBody>
          <a:bodyPr/>
          <a:lstStyle/>
          <a:p>
            <a:pPr marL="0" indent="0">
              <a:buNone/>
              <a:tabLst>
                <a:tab pos="722313" algn="r"/>
                <a:tab pos="1076325" algn="ctr"/>
                <a:tab pos="1608138" algn="r"/>
                <a:tab pos="1976438" algn="r"/>
                <a:tab pos="3584575" algn="r"/>
                <a:tab pos="3952875" algn="l"/>
              </a:tabLst>
            </a:pPr>
            <a:r>
              <a:rPr lang="cs-CZ" smtClean="0"/>
              <a:t>	360	:	9	:	8	= _______________</a:t>
            </a:r>
          </a:p>
          <a:p>
            <a:pPr marL="0" indent="0">
              <a:buNone/>
              <a:tabLst>
                <a:tab pos="722313" algn="r"/>
                <a:tab pos="1076325" algn="r"/>
                <a:tab pos="1608138" algn="r"/>
                <a:tab pos="1976438" algn="r"/>
                <a:tab pos="3584575" algn="r"/>
                <a:tab pos="3952875" algn="l"/>
              </a:tabLst>
            </a:pPr>
            <a:endParaRPr lang="cs-CZ" sz="1400" smtClean="0"/>
          </a:p>
          <a:p>
            <a:pPr marL="0" indent="0">
              <a:buNone/>
              <a:tabLst>
                <a:tab pos="722313" algn="r"/>
                <a:tab pos="1076325" algn="ctr"/>
                <a:tab pos="1608138" algn="r"/>
                <a:tab pos="1976438" algn="r"/>
                <a:tab pos="3584575" algn="r"/>
                <a:tab pos="3952875" algn="l"/>
              </a:tabLst>
            </a:pPr>
            <a:r>
              <a:rPr lang="cs-CZ"/>
              <a:t>	</a:t>
            </a:r>
            <a:r>
              <a:rPr lang="cs-CZ" smtClean="0"/>
              <a:t>120	+	5	 ·	(30 - 15)	= _______________</a:t>
            </a:r>
          </a:p>
          <a:p>
            <a:pPr marL="0" indent="0">
              <a:buNone/>
              <a:tabLst>
                <a:tab pos="722313" algn="r"/>
                <a:tab pos="1076325" algn="r"/>
                <a:tab pos="1608138" algn="r"/>
                <a:tab pos="1976438" algn="r"/>
                <a:tab pos="3584575" algn="r"/>
                <a:tab pos="3952875" algn="l"/>
              </a:tabLst>
            </a:pPr>
            <a:endParaRPr lang="cs-CZ" smtClean="0"/>
          </a:p>
          <a:p>
            <a:pPr marL="0" indent="0">
              <a:buNone/>
              <a:tabLst>
                <a:tab pos="722313" algn="r"/>
                <a:tab pos="1076325" algn="r"/>
                <a:tab pos="1608138" algn="r"/>
                <a:tab pos="1976438" algn="r"/>
                <a:tab pos="3584575" algn="r"/>
                <a:tab pos="3952875" algn="l"/>
              </a:tabLst>
            </a:pPr>
            <a:endParaRPr lang="cs-CZ" sz="1400"/>
          </a:p>
          <a:p>
            <a:pPr marL="0" indent="0">
              <a:buNone/>
              <a:tabLst>
                <a:tab pos="900113" algn="r"/>
                <a:tab pos="1165225" algn="r"/>
                <a:tab pos="2506663" algn="r"/>
                <a:tab pos="2876550" algn="ctr"/>
                <a:tab pos="4129088" algn="r"/>
                <a:tab pos="4395788" algn="r"/>
                <a:tab pos="5118100" algn="r"/>
                <a:tab pos="5294313" algn="l"/>
              </a:tabLst>
            </a:pPr>
            <a:r>
              <a:rPr lang="cs-CZ" smtClean="0"/>
              <a:t>	350	:	(13 - 6)	+	150	:	10	= _____________</a:t>
            </a:r>
          </a:p>
          <a:p>
            <a:pPr marL="0" indent="0">
              <a:buNone/>
              <a:tabLst>
                <a:tab pos="900113" algn="r"/>
                <a:tab pos="1165225" algn="r"/>
                <a:tab pos="2506663" algn="r"/>
                <a:tab pos="2876550" algn="r"/>
                <a:tab pos="4129088" algn="r"/>
                <a:tab pos="4395788" algn="r"/>
                <a:tab pos="5118100" algn="r"/>
                <a:tab pos="5294313" algn="l"/>
              </a:tabLst>
            </a:pPr>
            <a:endParaRPr lang="cs-CZ" sz="1400" smtClean="0"/>
          </a:p>
          <a:p>
            <a:pPr marL="0" indent="0">
              <a:buNone/>
              <a:tabLst>
                <a:tab pos="900113" algn="r"/>
                <a:tab pos="1165225" algn="r"/>
                <a:tab pos="2506663" algn="r"/>
                <a:tab pos="2876550" algn="ctr"/>
                <a:tab pos="4129088" algn="r"/>
                <a:tab pos="4395788" algn="r"/>
                <a:tab pos="5118100" algn="r"/>
                <a:tab pos="5294313" algn="l"/>
              </a:tabLst>
            </a:pPr>
            <a:r>
              <a:rPr lang="cs-CZ"/>
              <a:t>	</a:t>
            </a:r>
            <a:r>
              <a:rPr lang="cs-CZ" smtClean="0"/>
              <a:t>1 000	-	700	:	(42 :6)	 · 	2	= _____________</a:t>
            </a:r>
          </a:p>
        </p:txBody>
      </p:sp>
    </p:spTree>
    <p:extLst>
      <p:ext uri="{BB962C8B-B14F-4D97-AF65-F5344CB8AC3E}">
        <p14:creationId xmlns:p14="http://schemas.microsoft.com/office/powerpoint/2010/main" val="22635526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sz="2800" smtClean="0"/>
              <a:t>Mgr. Iva Zákoucká</a:t>
            </a:r>
            <a:br>
              <a:rPr lang="cs-CZ" sz="2800" smtClean="0"/>
            </a:br>
            <a:r>
              <a:rPr lang="cs-CZ" sz="2800" smtClean="0"/>
              <a:t>7. března 2013</a:t>
            </a:r>
            <a:br>
              <a:rPr lang="cs-CZ" sz="2800" smtClean="0"/>
            </a:br>
            <a:r>
              <a:rPr lang="cs-CZ" sz="2800" smtClean="0"/>
              <a:t>Určeno pro 5. ročník</a:t>
            </a:r>
            <a:endParaRPr lang="cs-CZ" sz="280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800" b="1" i="1" u="sng" smtClean="0"/>
              <a:t>Anotace</a:t>
            </a:r>
            <a:endParaRPr lang="cs-CZ" sz="2800" b="1" i="1" u="sng"/>
          </a:p>
          <a:p>
            <a:pPr marL="0" indent="0">
              <a:buNone/>
            </a:pPr>
            <a:r>
              <a:rPr lang="cs-CZ" sz="2000" u="sng" smtClean="0"/>
              <a:t>Výklad</a:t>
            </a:r>
          </a:p>
          <a:p>
            <a:pPr marL="0" indent="0">
              <a:buNone/>
            </a:pPr>
            <a:r>
              <a:rPr lang="cs-CZ" sz="2000" smtClean="0"/>
              <a:t>Pořadí výpočtů</a:t>
            </a:r>
          </a:p>
          <a:p>
            <a:pPr marL="0" indent="0">
              <a:buNone/>
            </a:pPr>
            <a:r>
              <a:rPr lang="cs-CZ" sz="2000" u="sng" smtClean="0"/>
              <a:t>Praktické činnosti</a:t>
            </a:r>
          </a:p>
          <a:p>
            <a:pPr marL="0" indent="0">
              <a:buNone/>
            </a:pPr>
            <a:r>
              <a:rPr lang="cs-CZ" sz="2000" smtClean="0"/>
              <a:t>Počítání příkladů se závorkami</a:t>
            </a:r>
          </a:p>
          <a:p>
            <a:pPr marL="0" indent="0">
              <a:buNone/>
            </a:pPr>
            <a:r>
              <a:rPr lang="cs-CZ" sz="2000" smtClean="0"/>
              <a:t>Rozhodování o pořadí výpočtů</a:t>
            </a:r>
          </a:p>
          <a:p>
            <a:pPr marL="0" indent="0">
              <a:buNone/>
            </a:pPr>
            <a:r>
              <a:rPr lang="cs-CZ" sz="2000" smtClean="0"/>
              <a:t>Počítání příkladů s využitím distributivního zákona</a:t>
            </a:r>
            <a:br>
              <a:rPr lang="cs-CZ" sz="2000" smtClean="0"/>
            </a:br>
            <a:r>
              <a:rPr lang="cs-CZ" sz="2000" u="sng" smtClean="0"/>
              <a:t>Procvičování</a:t>
            </a:r>
          </a:p>
          <a:p>
            <a:pPr marL="0" indent="0">
              <a:buNone/>
            </a:pPr>
            <a:r>
              <a:rPr lang="cs-CZ" sz="2000" smtClean="0"/>
              <a:t>Interaktivní tabule</a:t>
            </a:r>
          </a:p>
          <a:p>
            <a:pPr marL="0" indent="0">
              <a:buNone/>
            </a:pPr>
            <a:endParaRPr lang="cs-CZ" sz="2000"/>
          </a:p>
          <a:p>
            <a:pPr marL="0" indent="0">
              <a:buNone/>
            </a:pPr>
            <a:r>
              <a:rPr lang="cs-CZ" sz="2800" b="1" i="1" u="sng" smtClean="0"/>
              <a:t>Použité zdroje</a:t>
            </a:r>
            <a:endParaRPr lang="cs-CZ" sz="2800" b="1" i="1" u="sng"/>
          </a:p>
          <a:p>
            <a:pPr marL="0" indent="0">
              <a:buNone/>
            </a:pPr>
            <a:r>
              <a:rPr lang="cs-CZ" sz="2000" smtClean="0"/>
              <a:t>Pouze vlastní zdroje</a:t>
            </a:r>
            <a:endParaRPr lang="cs-CZ" sz="2000"/>
          </a:p>
        </p:txBody>
      </p:sp>
    </p:spTree>
    <p:extLst>
      <p:ext uri="{BB962C8B-B14F-4D97-AF65-F5344CB8AC3E}">
        <p14:creationId xmlns:p14="http://schemas.microsoft.com/office/powerpoint/2010/main" val="4387784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244</TotalTime>
  <Words>255</Words>
  <Application>Microsoft Office PowerPoint</Application>
  <PresentationFormat>Předvádění na obrazovce (4:3)</PresentationFormat>
  <Paragraphs>119</Paragraphs>
  <Slides>11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Pořadí výpočtů</vt:lpstr>
      <vt:lpstr>Prezentace aplikace PowerPoint</vt:lpstr>
      <vt:lpstr>Pořadí výpočtů</vt:lpstr>
      <vt:lpstr>1. Vypočítej.</vt:lpstr>
      <vt:lpstr>1. Výsledky.</vt:lpstr>
      <vt:lpstr>2. Vypočítej s výhodou.</vt:lpstr>
      <vt:lpstr>3. Vypočítej s využitím distributivního zákona (roznásobení sčítanců).</vt:lpstr>
      <vt:lpstr>4. Vypočítej.</vt:lpstr>
      <vt:lpstr>5. Vypočítej.</vt:lpstr>
      <vt:lpstr>6. Vypočítej.</vt:lpstr>
      <vt:lpstr>Mgr. Iva Zákoucká 7. března 2013 Určeno pro 5. ročník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Iva</dc:creator>
  <cp:lastModifiedBy>Iva</cp:lastModifiedBy>
  <cp:revision>21</cp:revision>
  <dcterms:created xsi:type="dcterms:W3CDTF">2013-04-13T14:03:10Z</dcterms:created>
  <dcterms:modified xsi:type="dcterms:W3CDTF">2013-06-22T08:46:41Z</dcterms:modified>
</cp:coreProperties>
</file>