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2" r:id="rId3"/>
    <p:sldId id="258" r:id="rId4"/>
    <p:sldId id="261" r:id="rId5"/>
    <p:sldId id="262" r:id="rId6"/>
    <p:sldId id="266" r:id="rId7"/>
    <p:sldId id="267" r:id="rId8"/>
    <p:sldId id="268" r:id="rId9"/>
    <p:sldId id="269" r:id="rId10"/>
    <p:sldId id="265" r:id="rId11"/>
    <p:sldId id="270" r:id="rId12"/>
    <p:sldId id="27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1AD31-F5C0-4A32-ADC8-9D8DEA4B8ABA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0F908-A8F5-45B5-99EB-269EA8666C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7902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1AD31-F5C0-4A32-ADC8-9D8DEA4B8ABA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0F908-A8F5-45B5-99EB-269EA8666C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9863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1AD31-F5C0-4A32-ADC8-9D8DEA4B8ABA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0F908-A8F5-45B5-99EB-269EA8666C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0998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1AD31-F5C0-4A32-ADC8-9D8DEA4B8ABA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0F908-A8F5-45B5-99EB-269EA8666C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557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1AD31-F5C0-4A32-ADC8-9D8DEA4B8ABA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0F908-A8F5-45B5-99EB-269EA8666C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5073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1AD31-F5C0-4A32-ADC8-9D8DEA4B8ABA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0F908-A8F5-45B5-99EB-269EA8666C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5356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1AD31-F5C0-4A32-ADC8-9D8DEA4B8ABA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0F908-A8F5-45B5-99EB-269EA8666C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152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1AD31-F5C0-4A32-ADC8-9D8DEA4B8ABA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0F908-A8F5-45B5-99EB-269EA8666C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406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1AD31-F5C0-4A32-ADC8-9D8DEA4B8ABA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0F908-A8F5-45B5-99EB-269EA8666C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5834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1AD31-F5C0-4A32-ADC8-9D8DEA4B8ABA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0F908-A8F5-45B5-99EB-269EA8666C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9541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1AD31-F5C0-4A32-ADC8-9D8DEA4B8ABA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0F908-A8F5-45B5-99EB-269EA8666C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4917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>
                <a:alpha val="50000"/>
              </a:srgbClr>
            </a:gs>
            <a:gs pos="8000">
              <a:srgbClr val="85C2FF"/>
            </a:gs>
            <a:gs pos="13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21AD31-F5C0-4A32-ADC8-9D8DEA4B8ABA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C0F908-A8F5-45B5-99EB-269EA8666C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05522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476673"/>
            <a:ext cx="8352928" cy="1008111"/>
          </a:xfrm>
        </p:spPr>
        <p:txBody>
          <a:bodyPr>
            <a:normAutofit fontScale="90000"/>
          </a:bodyPr>
          <a:lstStyle/>
          <a:p>
            <a:r>
              <a:rPr lang="cs-CZ" smtClean="0">
                <a:solidFill>
                  <a:srgbClr val="002060"/>
                </a:solidFill>
              </a:rPr>
              <a:t>Písemné dělení dvojciferným dělitelem se zbytkem - zkrácený zápis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2132856"/>
            <a:ext cx="7992888" cy="3960440"/>
          </a:xfrm>
        </p:spPr>
        <p:txBody>
          <a:bodyPr>
            <a:normAutofit/>
          </a:bodyPr>
          <a:lstStyle/>
          <a:p>
            <a:pPr algn="l"/>
            <a:r>
              <a:rPr lang="cs-CZ" sz="2000" smtClean="0"/>
              <a:t>Název školy: Základní škola Karla Klíče Hostinné</a:t>
            </a:r>
          </a:p>
          <a:p>
            <a:pPr algn="l"/>
            <a:r>
              <a:rPr lang="cs-CZ" sz="2000" smtClean="0"/>
              <a:t>Autor: Mgr. Iva Zákoucká</a:t>
            </a:r>
          </a:p>
          <a:p>
            <a:pPr algn="l"/>
            <a:r>
              <a:rPr lang="cs-CZ" sz="2000" smtClean="0"/>
              <a:t>Název: VY_32_INOVACE_07_C_19_Písemné </a:t>
            </a:r>
            <a:r>
              <a:rPr lang="cs-CZ" sz="2000"/>
              <a:t>dělení dvojciferným dělitelem se zbytkem - zkrácený zápis</a:t>
            </a:r>
            <a:endParaRPr lang="cs-CZ" sz="2000" smtClean="0"/>
          </a:p>
          <a:p>
            <a:pPr algn="l"/>
            <a:r>
              <a:rPr lang="cs-CZ" sz="2000" smtClean="0"/>
              <a:t>Téma: </a:t>
            </a:r>
            <a:r>
              <a:rPr lang="cs-CZ" sz="2000"/>
              <a:t>Početní výkony do milionu</a:t>
            </a:r>
          </a:p>
          <a:p>
            <a:pPr algn="l"/>
            <a:r>
              <a:rPr lang="cs-CZ" sz="2000" smtClean="0"/>
              <a:t>Číslo projektu: CZ.1.07/1.4.00/21.2131</a:t>
            </a:r>
          </a:p>
          <a:p>
            <a:pPr algn="l"/>
            <a:endParaRPr lang="cs-CZ" sz="2000" smtClean="0"/>
          </a:p>
          <a:p>
            <a:pPr algn="l"/>
            <a:endParaRPr lang="cs-CZ" sz="200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3583" y="4833284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8329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64821590"/>
              </p:ext>
            </p:extLst>
          </p:nvPr>
        </p:nvGraphicFramePr>
        <p:xfrm>
          <a:off x="1146182" y="980728"/>
          <a:ext cx="6851636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2000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</a:t>
                      </a:r>
                      <a:r>
                        <a:rPr lang="cs-CZ" smtClean="0"/>
                        <a:t>. Iva</a:t>
                      </a:r>
                      <a:r>
                        <a:rPr lang="cs-CZ" baseline="0" smtClean="0"/>
                        <a:t> Zákoucká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8.</a:t>
                      </a: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 3. 2013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7. 5. 2013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5. 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Matematika a její aplikace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Matematika a její aplikace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Písemné dělení dvojciferným dělitelem se zbytkem - zkrácený zápis</a:t>
                      </a:r>
                      <a:endParaRPr lang="cs-CZ" smtClean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Početní výkony do milionu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písemné dělení, zbytek, kontrola správnosti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98650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Písemné dělení dvojciferným dělitelem se zbytkem - zkrácený zápis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4536504" cy="452596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3200" u="sng" smtClean="0">
                <a:solidFill>
                  <a:srgbClr val="FF0000"/>
                </a:solidFill>
              </a:rPr>
              <a:t>Připomeň si!</a:t>
            </a:r>
          </a:p>
          <a:p>
            <a:pPr marL="0" indent="0">
              <a:buNone/>
            </a:pPr>
            <a:endParaRPr lang="cs-CZ" u="sng" smtClean="0"/>
          </a:p>
          <a:p>
            <a:pPr marL="0" indent="0">
              <a:buNone/>
            </a:pPr>
            <a:r>
              <a:rPr lang="cs-CZ" sz="3200" smtClean="0"/>
              <a:t>24 605 : 51 = 482 (zb. 23)</a:t>
            </a:r>
          </a:p>
          <a:p>
            <a:pPr marL="0" indent="0">
              <a:buNone/>
            </a:pPr>
            <a:r>
              <a:rPr lang="cs-CZ" sz="3200" smtClean="0"/>
              <a:t>  4 20</a:t>
            </a:r>
          </a:p>
          <a:p>
            <a:pPr marL="0" indent="0">
              <a:buNone/>
            </a:pPr>
            <a:r>
              <a:rPr lang="cs-CZ" sz="3200"/>
              <a:t> </a:t>
            </a:r>
            <a:r>
              <a:rPr lang="cs-CZ" sz="3200" smtClean="0"/>
              <a:t>    125</a:t>
            </a:r>
          </a:p>
          <a:p>
            <a:pPr marL="0" indent="0">
              <a:buNone/>
            </a:pPr>
            <a:r>
              <a:rPr lang="cs-CZ" sz="3200"/>
              <a:t> </a:t>
            </a:r>
            <a:r>
              <a:rPr lang="cs-CZ" sz="3200" smtClean="0"/>
              <a:t>      23</a:t>
            </a:r>
            <a:endParaRPr lang="cs-CZ" sz="320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20072" y="1772816"/>
            <a:ext cx="3466728" cy="452596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3200" smtClean="0">
                <a:solidFill>
                  <a:srgbClr val="0070C0"/>
                </a:solidFill>
              </a:rPr>
              <a:t>Zbytek musí být vždy menší než dělitel.</a:t>
            </a:r>
          </a:p>
          <a:p>
            <a:pPr marL="0" indent="0">
              <a:buNone/>
            </a:pPr>
            <a:endParaRPr lang="cs-CZ" sz="1400" smtClean="0"/>
          </a:p>
          <a:p>
            <a:pPr marL="0" indent="0">
              <a:buNone/>
            </a:pPr>
            <a:r>
              <a:rPr lang="cs-CZ" sz="3200" smtClean="0">
                <a:solidFill>
                  <a:schemeClr val="accent2"/>
                </a:solidFill>
              </a:rPr>
              <a:t>Při špatném odhadu klidně číslici v podílu škrtni a napiš novou.</a:t>
            </a:r>
          </a:p>
          <a:p>
            <a:pPr marL="0" indent="0">
              <a:buNone/>
            </a:pPr>
            <a:endParaRPr lang="cs-CZ" sz="1400" smtClean="0"/>
          </a:p>
          <a:p>
            <a:pPr marL="0" indent="0">
              <a:buNone/>
            </a:pPr>
            <a:r>
              <a:rPr lang="cs-CZ" sz="3200" smtClean="0">
                <a:solidFill>
                  <a:srgbClr val="00B0F0"/>
                </a:solidFill>
              </a:rPr>
              <a:t>Ke každému příkladu patří kontrola správnosti.</a:t>
            </a:r>
            <a:endParaRPr lang="cs-CZ" sz="3200">
              <a:solidFill>
                <a:srgbClr val="00B0F0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 rot="10800000">
            <a:off x="828101" y="3103194"/>
            <a:ext cx="222312" cy="216022"/>
            <a:chOff x="5580112" y="3356992"/>
            <a:chExt cx="457200" cy="457200"/>
          </a:xfrm>
        </p:grpSpPr>
        <p:cxnSp>
          <p:nvCxnSpPr>
            <p:cNvPr id="6" name="Přímá spojnice 5"/>
            <p:cNvCxnSpPr/>
            <p:nvPr/>
          </p:nvCxnSpPr>
          <p:spPr>
            <a:xfrm>
              <a:off x="5580112" y="3356992"/>
              <a:ext cx="457200" cy="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5580112" y="3356992"/>
              <a:ext cx="0" cy="45720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749301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mph" presetSubtype="0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6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Autofit/>
          </a:bodyPr>
          <a:lstStyle/>
          <a:p>
            <a:pPr algn="l"/>
            <a:r>
              <a:rPr lang="cs-CZ" sz="3600" u="sng" smtClean="0"/>
              <a:t>1. O něco těžší příklady, ve kterých vychází v podílu zbytek.</a:t>
            </a:r>
            <a:endParaRPr lang="cs-CZ" sz="3600" u="sng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2355875"/>
            <a:ext cx="4824536" cy="424147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smtClean="0"/>
              <a:t>1 331 : 36 = ____________</a:t>
            </a:r>
            <a:endParaRPr lang="cs-CZ" sz="320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92080" y="1916832"/>
            <a:ext cx="3390528" cy="4464496"/>
          </a:xfrm>
        </p:spPr>
        <p:txBody>
          <a:bodyPr/>
          <a:lstStyle/>
          <a:p>
            <a:pPr marL="0" indent="0" algn="ctr">
              <a:buNone/>
            </a:pPr>
            <a:r>
              <a:rPr lang="cs-CZ" smtClean="0"/>
              <a:t>Zk.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5556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2355875"/>
            <a:ext cx="4896544" cy="424147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smtClean="0"/>
              <a:t>3 520 : 48 = ____________</a:t>
            </a:r>
            <a:endParaRPr lang="cs-CZ" sz="320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48064" y="1916832"/>
            <a:ext cx="3534544" cy="4157333"/>
          </a:xfrm>
        </p:spPr>
        <p:txBody>
          <a:bodyPr/>
          <a:lstStyle/>
          <a:p>
            <a:pPr marL="0" indent="0" algn="ctr">
              <a:buNone/>
            </a:pPr>
            <a:r>
              <a:rPr lang="cs-CZ" smtClean="0"/>
              <a:t>Zk.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8804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728192"/>
          </a:xfrm>
        </p:spPr>
        <p:txBody>
          <a:bodyPr>
            <a:noAutofit/>
          </a:bodyPr>
          <a:lstStyle/>
          <a:p>
            <a:pPr algn="l"/>
            <a:r>
              <a:rPr lang="cs-CZ" sz="3200" u="sng" smtClean="0"/>
              <a:t>2. Různé příklady pro zdokonalení dobrých počtářů a pro docvičení u těch, kterým to ještě tolik nejde.</a:t>
            </a:r>
            <a:endParaRPr lang="cs-CZ" sz="3200" u="sng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2355875"/>
            <a:ext cx="4968552" cy="424147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smtClean="0"/>
              <a:t>12 530 : 19 = ____________</a:t>
            </a:r>
            <a:endParaRPr lang="cs-CZ" sz="320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48064" y="2060848"/>
            <a:ext cx="3534544" cy="4157333"/>
          </a:xfrm>
        </p:spPr>
        <p:txBody>
          <a:bodyPr/>
          <a:lstStyle/>
          <a:p>
            <a:pPr marL="0" indent="0" algn="ctr">
              <a:buNone/>
            </a:pPr>
            <a:r>
              <a:rPr lang="cs-CZ" smtClean="0"/>
              <a:t>Zk.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4083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2355875"/>
            <a:ext cx="5112568" cy="424147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smtClean="0"/>
              <a:t>58 674 : 88 = ____________</a:t>
            </a:r>
            <a:endParaRPr lang="cs-CZ" sz="320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52120" y="1988840"/>
            <a:ext cx="3030488" cy="4464496"/>
          </a:xfrm>
        </p:spPr>
        <p:txBody>
          <a:bodyPr/>
          <a:lstStyle/>
          <a:p>
            <a:pPr marL="0" indent="0" algn="ctr">
              <a:buNone/>
            </a:pPr>
            <a:r>
              <a:rPr lang="cs-CZ" smtClean="0"/>
              <a:t>Zk.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6427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2355875"/>
            <a:ext cx="5328592" cy="424147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smtClean="0"/>
              <a:t>174 648 : 91 = ____________</a:t>
            </a:r>
            <a:endParaRPr lang="cs-CZ" sz="320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48064" y="1916832"/>
            <a:ext cx="3534544" cy="4464496"/>
          </a:xfrm>
        </p:spPr>
        <p:txBody>
          <a:bodyPr/>
          <a:lstStyle/>
          <a:p>
            <a:pPr marL="0" indent="0" algn="ctr">
              <a:buNone/>
            </a:pPr>
            <a:r>
              <a:rPr lang="cs-CZ" smtClean="0"/>
              <a:t>Zk.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7337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2355875"/>
            <a:ext cx="5328592" cy="424147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smtClean="0"/>
              <a:t>250 412 : 78 = ____________</a:t>
            </a:r>
            <a:endParaRPr lang="cs-CZ" sz="320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48064" y="1916832"/>
            <a:ext cx="3534544" cy="4464496"/>
          </a:xfrm>
        </p:spPr>
        <p:txBody>
          <a:bodyPr/>
          <a:lstStyle/>
          <a:p>
            <a:pPr marL="0" indent="0" algn="ctr">
              <a:buNone/>
            </a:pPr>
            <a:r>
              <a:rPr lang="cs-CZ" smtClean="0"/>
              <a:t>Zk.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5039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u="sng"/>
              <a:t>3</a:t>
            </a:r>
            <a:r>
              <a:rPr lang="cs-CZ" sz="4000" u="sng" smtClean="0"/>
              <a:t>. Slovní úlohy.</a:t>
            </a:r>
            <a:endParaRPr lang="cs-CZ" sz="4000" u="sng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/>
          <a:lstStyle/>
          <a:p>
            <a:pPr marL="0" indent="0">
              <a:buNone/>
            </a:pPr>
            <a:r>
              <a:rPr lang="cs-CZ" smtClean="0"/>
              <a:t>a) Jaký je podíl, když dělenec je 7 020 a dělitel 19?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3578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435280" cy="5976664"/>
          </a:xfrm>
        </p:spPr>
        <p:txBody>
          <a:bodyPr/>
          <a:lstStyle/>
          <a:p>
            <a:pPr marL="0" indent="0">
              <a:buNone/>
            </a:pPr>
            <a:r>
              <a:rPr lang="cs-CZ" smtClean="0"/>
              <a:t>b) Škola přispěla na zájezd žáků do Anglie částkou 18 000 Kč. Vedoucí zájezdu je vyměnil za britské libry. Kolik liber dostal ve směnárně, když byl kurz 1 GBP = 31 Kč?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4469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800" smtClean="0"/>
              <a:t>Mgr. Iva Zákoucká</a:t>
            </a:r>
            <a:br>
              <a:rPr lang="cs-CZ" sz="2800" smtClean="0"/>
            </a:br>
            <a:r>
              <a:rPr lang="cs-CZ" sz="2800" smtClean="0"/>
              <a:t>8. března 2013</a:t>
            </a:r>
            <a:br>
              <a:rPr lang="cs-CZ" sz="2800" smtClean="0"/>
            </a:br>
            <a:r>
              <a:rPr lang="cs-CZ" sz="2800" smtClean="0"/>
              <a:t>Určeno pro 5. ročník</a:t>
            </a:r>
            <a:endParaRPr lang="cs-CZ" sz="280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b="1" i="1" u="sng" smtClean="0"/>
              <a:t>Anotace</a:t>
            </a:r>
            <a:endParaRPr lang="cs-CZ" sz="2800" b="1" i="1" u="sng"/>
          </a:p>
          <a:p>
            <a:pPr marL="0" indent="0">
              <a:buNone/>
            </a:pPr>
            <a:r>
              <a:rPr lang="cs-CZ" sz="2000" u="sng" smtClean="0"/>
              <a:t>Výklad</a:t>
            </a:r>
          </a:p>
          <a:p>
            <a:pPr marL="0" indent="0">
              <a:buNone/>
            </a:pPr>
            <a:r>
              <a:rPr lang="cs-CZ" sz="2000" smtClean="0"/>
              <a:t>Písemné dělení dvojciferným dělitelem se zbytkem - zkrácený zápis</a:t>
            </a:r>
          </a:p>
          <a:p>
            <a:pPr marL="0" indent="0">
              <a:buNone/>
            </a:pPr>
            <a:r>
              <a:rPr lang="cs-CZ" sz="2000" u="sng" smtClean="0"/>
              <a:t>Praktické činnosti</a:t>
            </a:r>
          </a:p>
          <a:p>
            <a:pPr marL="0" indent="0">
              <a:buNone/>
            </a:pPr>
            <a:r>
              <a:rPr lang="cs-CZ" sz="2000" smtClean="0"/>
              <a:t>Písemné dělení</a:t>
            </a:r>
          </a:p>
          <a:p>
            <a:pPr marL="0" indent="0">
              <a:buNone/>
            </a:pPr>
            <a:r>
              <a:rPr lang="cs-CZ" sz="2000" smtClean="0"/>
              <a:t>Kontrola správnosti</a:t>
            </a:r>
          </a:p>
          <a:p>
            <a:pPr marL="0" indent="0">
              <a:buNone/>
            </a:pPr>
            <a:r>
              <a:rPr lang="cs-CZ" sz="2000" smtClean="0"/>
              <a:t>Výpočet slovních úloh</a:t>
            </a:r>
            <a:br>
              <a:rPr lang="cs-CZ" sz="2000" smtClean="0"/>
            </a:br>
            <a:r>
              <a:rPr lang="cs-CZ" sz="2000" u="sng" smtClean="0"/>
              <a:t>Procvičování</a:t>
            </a:r>
          </a:p>
          <a:p>
            <a:pPr marL="0" indent="0">
              <a:buNone/>
            </a:pPr>
            <a:r>
              <a:rPr lang="cs-CZ" sz="2000" smtClean="0"/>
              <a:t>Interaktivní tabule</a:t>
            </a:r>
          </a:p>
          <a:p>
            <a:pPr marL="0" indent="0">
              <a:buNone/>
            </a:pPr>
            <a:endParaRPr lang="cs-CZ" sz="2000"/>
          </a:p>
          <a:p>
            <a:pPr marL="0" indent="0">
              <a:buNone/>
            </a:pPr>
            <a:r>
              <a:rPr lang="cs-CZ" sz="2800" b="1" i="1" u="sng" smtClean="0"/>
              <a:t>Použité zdroje</a:t>
            </a:r>
            <a:endParaRPr lang="cs-CZ" sz="2800" b="1" i="1" u="sng"/>
          </a:p>
          <a:p>
            <a:pPr marL="0" indent="0">
              <a:buNone/>
            </a:pPr>
            <a:r>
              <a:rPr lang="cs-CZ" sz="2000" smtClean="0"/>
              <a:t>Pouze vlastní zdroje</a:t>
            </a:r>
            <a:endParaRPr lang="cs-CZ" sz="2000"/>
          </a:p>
        </p:txBody>
      </p:sp>
    </p:spTree>
    <p:extLst>
      <p:ext uri="{BB962C8B-B14F-4D97-AF65-F5344CB8AC3E}">
        <p14:creationId xmlns:p14="http://schemas.microsoft.com/office/powerpoint/2010/main" val="438778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325</Words>
  <Application>Microsoft Office PowerPoint</Application>
  <PresentationFormat>Předvádění na obrazovce (4:3)</PresentationFormat>
  <Paragraphs>65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Písemné dělení dvojciferným dělitelem se zbytkem - zkrácený zápis</vt:lpstr>
      <vt:lpstr>Prezentace aplikace PowerPoint</vt:lpstr>
      <vt:lpstr>Písemné dělení dvojciferným dělitelem se zbytkem - zkrácený zápis</vt:lpstr>
      <vt:lpstr>1. O něco těžší příklady, ve kterých vychází v podílu zbytek.</vt:lpstr>
      <vt:lpstr>Prezentace aplikace PowerPoint</vt:lpstr>
      <vt:lpstr>2. Různé příklady pro zdokonalení dobrých počtářů a pro docvičení u těch, kterým to ještě tolik nejde.</vt:lpstr>
      <vt:lpstr>Prezentace aplikace PowerPoint</vt:lpstr>
      <vt:lpstr>Prezentace aplikace PowerPoint</vt:lpstr>
      <vt:lpstr>Prezentace aplikace PowerPoint</vt:lpstr>
      <vt:lpstr>3. Slovní úlohy.</vt:lpstr>
      <vt:lpstr>Prezentace aplikace PowerPoint</vt:lpstr>
      <vt:lpstr>Mgr. Iva Zákoucká 8. března 2013 Určeno pro 5. ročník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Písemné dělení dvojciferným dělitelem beze zbytku</dc:title>
  <dc:creator>Iva</dc:creator>
  <cp:lastModifiedBy>Iva</cp:lastModifiedBy>
  <cp:revision>14</cp:revision>
  <dcterms:created xsi:type="dcterms:W3CDTF">2013-04-14T07:24:46Z</dcterms:created>
  <dcterms:modified xsi:type="dcterms:W3CDTF">2013-06-22T08:48:50Z</dcterms:modified>
</cp:coreProperties>
</file>