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8" r:id="rId4"/>
    <p:sldId id="259" r:id="rId5"/>
    <p:sldId id="257" r:id="rId6"/>
    <p:sldId id="260" r:id="rId7"/>
    <p:sldId id="261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1298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323528" y="476672"/>
            <a:ext cx="8568952" cy="864095"/>
          </a:xfrm>
        </p:spPr>
        <p:txBody>
          <a:bodyPr>
            <a:normAutofit/>
          </a:bodyPr>
          <a:lstStyle>
            <a:lvl1pPr algn="l">
              <a:defRPr sz="4000" u="sng"/>
            </a:lvl1pPr>
          </a:lstStyle>
          <a:p>
            <a:r>
              <a:rPr lang="cs-CZ" smtClean="0"/>
              <a:t>4. Zapiš.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251520" y="1700213"/>
            <a:ext cx="2880320" cy="4681115"/>
          </a:xfrm>
        </p:spPr>
        <p:txBody>
          <a:bodyPr/>
          <a:lstStyle>
            <a:lvl2pPr marL="457200" indent="0">
              <a:buNone/>
              <a:defRPr/>
            </a:lvl2pPr>
            <a:lvl5pPr marL="0" indent="0">
              <a:buNone/>
              <a:defRPr/>
            </a:lvl5pPr>
          </a:lstStyle>
          <a:p>
            <a:pPr lvl="4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</p:nvPr>
        </p:nvSpPr>
        <p:spPr>
          <a:xfrm>
            <a:off x="3203848" y="1700213"/>
            <a:ext cx="2808312" cy="468111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5"/>
          </p:nvPr>
        </p:nvSpPr>
        <p:spPr>
          <a:xfrm>
            <a:off x="6084168" y="1700213"/>
            <a:ext cx="2808312" cy="468111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469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96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63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3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07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658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38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67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56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25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039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08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0">
              <a:srgbClr val="85C2FF"/>
            </a:gs>
            <a:gs pos="7000">
              <a:srgbClr val="C4D6EB"/>
            </a:gs>
            <a:gs pos="18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D1EAD6-F7B4-4BDA-B897-E1D7C102658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014E3-6D1A-4D85-B697-03BE69EE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973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Římské číslice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VY_32_INOVACE_07_C_20_Římské </a:t>
            </a:r>
            <a:r>
              <a:rPr lang="cs-CZ" sz="2000"/>
              <a:t>číslice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101845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9.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14. 5. 2013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Římské číslice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římské číslice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Římské číslice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u="sng" smtClean="0">
                <a:solidFill>
                  <a:schemeClr val="tx2"/>
                </a:solidFill>
              </a:rPr>
              <a:t>Zopakuj si.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I	1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V	5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X	10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L	50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C	100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D	500</a:t>
            </a:r>
          </a:p>
          <a:p>
            <a:pPr marL="530225" indent="0">
              <a:buNone/>
              <a:tabLst>
                <a:tab pos="3230563" algn="r"/>
              </a:tabLst>
            </a:pPr>
            <a:r>
              <a:rPr lang="cs-CZ" sz="3200" smtClean="0">
                <a:solidFill>
                  <a:schemeClr val="tx2"/>
                </a:solidFill>
              </a:rPr>
              <a:t>M	1 000</a:t>
            </a:r>
            <a:endParaRPr lang="cs-CZ" sz="320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 smtClean="0">
                <a:solidFill>
                  <a:srgbClr val="7030A0"/>
                </a:solidFill>
              </a:rPr>
              <a:t>Číslice se v čísle sčítají.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rgbClr val="FF0000"/>
                </a:solidFill>
              </a:rPr>
              <a:t>Pokud je menší číslice před větší, tak se tato menší číslice od větší odčítá.</a:t>
            </a:r>
          </a:p>
          <a:p>
            <a:pPr marL="0" indent="0">
              <a:buNone/>
            </a:pPr>
            <a:endParaRPr lang="cs-CZ" sz="1400" smtClean="0"/>
          </a:p>
          <a:p>
            <a:pPr marL="0" indent="0">
              <a:buNone/>
            </a:pPr>
            <a:r>
              <a:rPr lang="cs-CZ" sz="3200" smtClean="0">
                <a:solidFill>
                  <a:srgbClr val="7030A0"/>
                </a:solidFill>
              </a:rPr>
              <a:t>Mohou se odčítat pouze číslice I, X, C.</a:t>
            </a:r>
            <a:endParaRPr lang="cs-CZ" sz="320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6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/>
              <a:t>1. Přečti čísla.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V, II, VIII, III, VII, IV, X, XV, XVIII, XI, XIV, XX, XXI, </a:t>
            </a:r>
          </a:p>
          <a:p>
            <a:pPr marL="0" indent="0">
              <a:buNone/>
            </a:pPr>
            <a:r>
              <a:rPr lang="cs-CZ" smtClean="0"/>
              <a:t>XXV, XXVII, XXX, XIX.</a:t>
            </a:r>
          </a:p>
        </p:txBody>
      </p:sp>
    </p:spTree>
    <p:extLst>
      <p:ext uri="{BB962C8B-B14F-4D97-AF65-F5344CB8AC3E}">
        <p14:creationId xmlns:p14="http://schemas.microsoft.com/office/powerpoint/2010/main" val="380817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2. Zapiš římskými číslicemi.</a:t>
            </a:r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24222334"/>
              </p:ext>
            </p:extLst>
          </p:nvPr>
        </p:nvGraphicFramePr>
        <p:xfrm>
          <a:off x="539552" y="1700808"/>
          <a:ext cx="2520657" cy="460851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080000"/>
                <a:gridCol w="1440657"/>
              </a:tblGrid>
              <a:tr h="92170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3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5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18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29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62075392"/>
              </p:ext>
            </p:extLst>
          </p:nvPr>
        </p:nvGraphicFramePr>
        <p:xfrm>
          <a:off x="3419872" y="1700808"/>
          <a:ext cx="2520000" cy="4609105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080000"/>
                <a:gridCol w="1440000"/>
              </a:tblGrid>
              <a:tr h="921821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15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2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8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11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20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2675456652"/>
              </p:ext>
            </p:extLst>
          </p:nvPr>
        </p:nvGraphicFramePr>
        <p:xfrm>
          <a:off x="6228184" y="1700808"/>
          <a:ext cx="2520000" cy="460911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080000"/>
                <a:gridCol w="1440000"/>
              </a:tblGrid>
              <a:tr h="92182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19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14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26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17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r"/>
                      <a:r>
                        <a:rPr lang="cs-CZ" sz="3200" smtClean="0"/>
                        <a:t>22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26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/>
              <a:t>3</a:t>
            </a:r>
            <a:r>
              <a:rPr lang="cs-CZ" sz="4000" u="sng" smtClean="0"/>
              <a:t>. Přečti tato čísla.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LVI, LXXV, CLX, CCCXV, DXXV, DCLXXX, XCII, </a:t>
            </a:r>
          </a:p>
          <a:p>
            <a:pPr marL="0" indent="0">
              <a:buNone/>
            </a:pPr>
            <a:r>
              <a:rPr lang="cs-CZ" smtClean="0"/>
              <a:t>MMXIII, MDXX, MCCCXLVIII, MCDXV.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Víš, jaké významné letopočty představují poslední dvě čísla?</a:t>
            </a:r>
          </a:p>
        </p:txBody>
      </p:sp>
    </p:spTree>
    <p:extLst>
      <p:ext uri="{BB962C8B-B14F-4D97-AF65-F5344CB8AC3E}">
        <p14:creationId xmlns:p14="http://schemas.microsoft.com/office/powerpoint/2010/main" val="359073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4</a:t>
            </a:r>
            <a:r>
              <a:rPr lang="cs-CZ" smtClean="0"/>
              <a:t>. Zapiš arabskými (běžnými) číslicemi.</a:t>
            </a:r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92177692"/>
              </p:ext>
            </p:extLst>
          </p:nvPr>
        </p:nvGraphicFramePr>
        <p:xfrm>
          <a:off x="539552" y="1700808"/>
          <a:ext cx="2340000" cy="460851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080000"/>
                <a:gridCol w="1260000"/>
              </a:tblGrid>
              <a:tr h="92170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LXV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XL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CXXII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DCL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CMI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241431528"/>
              </p:ext>
            </p:extLst>
          </p:nvPr>
        </p:nvGraphicFramePr>
        <p:xfrm>
          <a:off x="3131840" y="1700808"/>
          <a:ext cx="2700000" cy="4609105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440000"/>
                <a:gridCol w="1260000"/>
              </a:tblGrid>
              <a:tr h="921821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CMI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MMXIII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MCM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XCVI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1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DCCLV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3901709659"/>
              </p:ext>
            </p:extLst>
          </p:nvPr>
        </p:nvGraphicFramePr>
        <p:xfrm>
          <a:off x="6084168" y="1700808"/>
          <a:ext cx="2700000" cy="460911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440000"/>
                <a:gridCol w="1260000"/>
              </a:tblGrid>
              <a:tr h="92182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MCMX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MXLIX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MCDV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MDXX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921822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MDXVI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099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smtClean="0"/>
              <a:t>5. Porovnej tyto letopočty. Který z nich je starší?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208267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2152650" algn="l"/>
              </a:tabLst>
            </a:pPr>
            <a:r>
              <a:rPr lang="cs-CZ" sz="3200" smtClean="0"/>
              <a:t>MCMXXXI	________</a:t>
            </a:r>
          </a:p>
          <a:p>
            <a:pPr marL="0" indent="0">
              <a:buNone/>
              <a:tabLst>
                <a:tab pos="2152650" algn="l"/>
              </a:tabLst>
            </a:pPr>
            <a:endParaRPr lang="cs-CZ" sz="3200"/>
          </a:p>
          <a:p>
            <a:pPr marL="0" indent="0">
              <a:buNone/>
              <a:tabLst>
                <a:tab pos="2152650" algn="l"/>
              </a:tabLst>
            </a:pPr>
            <a:r>
              <a:rPr lang="cs-CZ" sz="3200" smtClean="0"/>
              <a:t>MCMXXXIX	________</a:t>
            </a:r>
          </a:p>
          <a:p>
            <a:pPr marL="0" indent="0">
              <a:buNone/>
              <a:tabLst>
                <a:tab pos="2152650" algn="l"/>
              </a:tabLst>
            </a:pPr>
            <a:endParaRPr lang="cs-CZ" sz="3200"/>
          </a:p>
          <a:p>
            <a:pPr marL="0" indent="0">
              <a:buNone/>
              <a:tabLst>
                <a:tab pos="2152650" algn="l"/>
              </a:tabLst>
            </a:pPr>
            <a:r>
              <a:rPr lang="cs-CZ" sz="3200" smtClean="0"/>
              <a:t>MCMLXVIII	________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2060848"/>
            <a:ext cx="3754760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798638" algn="l"/>
              </a:tabLst>
            </a:pPr>
            <a:r>
              <a:rPr lang="cs-CZ" sz="3200" smtClean="0"/>
              <a:t>MCMXL	________</a:t>
            </a:r>
          </a:p>
          <a:p>
            <a:pPr marL="0" indent="0">
              <a:buNone/>
              <a:tabLst>
                <a:tab pos="1798638" algn="l"/>
              </a:tabLst>
            </a:pPr>
            <a:endParaRPr lang="cs-CZ" sz="3200"/>
          </a:p>
          <a:p>
            <a:pPr marL="0" indent="0">
              <a:buNone/>
              <a:tabLst>
                <a:tab pos="1798638" algn="l"/>
              </a:tabLst>
            </a:pPr>
            <a:r>
              <a:rPr lang="cs-CZ" sz="3200" smtClean="0"/>
              <a:t>MCMXIV	________</a:t>
            </a:r>
          </a:p>
          <a:p>
            <a:pPr marL="0" indent="0">
              <a:buNone/>
              <a:tabLst>
                <a:tab pos="1798638" algn="l"/>
              </a:tabLst>
            </a:pPr>
            <a:endParaRPr lang="cs-CZ" sz="3200"/>
          </a:p>
          <a:p>
            <a:pPr marL="0" indent="0">
              <a:buNone/>
              <a:tabLst>
                <a:tab pos="1798638" algn="l"/>
              </a:tabLst>
            </a:pPr>
            <a:r>
              <a:rPr lang="cs-CZ" sz="3200" smtClean="0"/>
              <a:t>MCMLXXXIX</a:t>
            </a:r>
          </a:p>
          <a:p>
            <a:pPr marL="0" indent="0">
              <a:buNone/>
              <a:tabLst>
                <a:tab pos="1798638" algn="l"/>
              </a:tabLst>
            </a:pPr>
            <a:r>
              <a:rPr lang="cs-CZ" sz="3200"/>
              <a:t>	</a:t>
            </a:r>
            <a:r>
              <a:rPr lang="cs-CZ" sz="3200" smtClean="0"/>
              <a:t>________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24695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9. března 2013</a:t>
            </a:r>
            <a:br>
              <a:rPr lang="cs-CZ" sz="2800" smtClean="0"/>
            </a:br>
            <a:r>
              <a:rPr lang="cs-CZ" sz="2800" smtClean="0"/>
              <a:t>Určeno pro 4. a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Římské číslice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Čtení římských číslic</a:t>
            </a:r>
          </a:p>
          <a:p>
            <a:pPr marL="0" indent="0">
              <a:buNone/>
            </a:pPr>
            <a:r>
              <a:rPr lang="cs-CZ" sz="2000" smtClean="0"/>
              <a:t>Zápis římskými číslicemi</a:t>
            </a:r>
          </a:p>
          <a:p>
            <a:pPr marL="0" indent="0">
              <a:buNone/>
            </a:pPr>
            <a:r>
              <a:rPr lang="cs-CZ" sz="2000" smtClean="0"/>
              <a:t>Zápis letopočtů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272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Římské číslice</vt:lpstr>
      <vt:lpstr>Prezentace aplikace PowerPoint</vt:lpstr>
      <vt:lpstr>Římské číslice</vt:lpstr>
      <vt:lpstr>1. Přečti čísla.</vt:lpstr>
      <vt:lpstr>2. Zapiš římskými číslicemi.</vt:lpstr>
      <vt:lpstr>3. Přečti tato čísla.</vt:lpstr>
      <vt:lpstr>4. Zapiš arabskými (běžnými) číslicemi.</vt:lpstr>
      <vt:lpstr>5. Porovnej tyto letopočty. Který z nich je starší?</vt:lpstr>
      <vt:lpstr>Mgr. Iva Zákoucká 9. března 2013 Určeno pro 4. a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12</cp:revision>
  <dcterms:created xsi:type="dcterms:W3CDTF">2013-04-14T11:16:45Z</dcterms:created>
  <dcterms:modified xsi:type="dcterms:W3CDTF">2013-06-22T08:49:15Z</dcterms:modified>
</cp:coreProperties>
</file>