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8" r:id="rId1"/>
  </p:sldMasterIdLst>
  <p:sldIdLst>
    <p:sldId id="270" r:id="rId2"/>
    <p:sldId id="256" r:id="rId3"/>
    <p:sldId id="265" r:id="rId4"/>
    <p:sldId id="257" r:id="rId5"/>
    <p:sldId id="266" r:id="rId6"/>
    <p:sldId id="258" r:id="rId7"/>
    <p:sldId id="259" r:id="rId8"/>
    <p:sldId id="260" r:id="rId9"/>
    <p:sldId id="267" r:id="rId10"/>
    <p:sldId id="261" r:id="rId11"/>
    <p:sldId id="262" r:id="rId12"/>
    <p:sldId id="263" r:id="rId13"/>
    <p:sldId id="269" r:id="rId14"/>
    <p:sldId id="264" r:id="rId15"/>
    <p:sldId id="26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595D9-09F4-413B-ACFE-DA13DBCC12C1}" type="datetimeFigureOut">
              <a:rPr lang="cs-CZ" smtClean="0"/>
              <a:t>28.2.2011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BB9003-2F6A-4552-8915-455EE20D6E1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595D9-09F4-413B-ACFE-DA13DBCC12C1}" type="datetimeFigureOut">
              <a:rPr lang="cs-CZ" smtClean="0"/>
              <a:t>28.2.2011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BB9003-2F6A-4552-8915-455EE20D6E1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595D9-09F4-413B-ACFE-DA13DBCC12C1}" type="datetimeFigureOut">
              <a:rPr lang="cs-CZ" smtClean="0"/>
              <a:t>28.2.2011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AABB9003-2F6A-4552-8915-455EE20D6E1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595D9-09F4-413B-ACFE-DA13DBCC12C1}" type="datetimeFigureOut">
              <a:rPr lang="cs-CZ" smtClean="0"/>
              <a:t>28.2.2011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BB9003-2F6A-4552-8915-455EE20D6E1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595D9-09F4-413B-ACFE-DA13DBCC12C1}" type="datetimeFigureOut">
              <a:rPr lang="cs-CZ" smtClean="0"/>
              <a:t>28.2.2011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BB9003-2F6A-4552-8915-455EE20D6E1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595D9-09F4-413B-ACFE-DA13DBCC12C1}" type="datetimeFigureOut">
              <a:rPr lang="cs-CZ" smtClean="0"/>
              <a:t>28.2.2011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BB9003-2F6A-4552-8915-455EE20D6E1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595D9-09F4-413B-ACFE-DA13DBCC12C1}" type="datetimeFigureOut">
              <a:rPr lang="cs-CZ" smtClean="0"/>
              <a:t>28.2.2011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BB9003-2F6A-4552-8915-455EE20D6E1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595D9-09F4-413B-ACFE-DA13DBCC12C1}" type="datetimeFigureOut">
              <a:rPr lang="cs-CZ" smtClean="0"/>
              <a:t>28.2.2011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BB9003-2F6A-4552-8915-455EE20D6E1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595D9-09F4-413B-ACFE-DA13DBCC12C1}" type="datetimeFigureOut">
              <a:rPr lang="cs-CZ" smtClean="0"/>
              <a:t>28.2.2011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BB9003-2F6A-4552-8915-455EE20D6E1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595D9-09F4-413B-ACFE-DA13DBCC12C1}" type="datetimeFigureOut">
              <a:rPr lang="cs-CZ" smtClean="0"/>
              <a:t>28.2.2011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BB9003-2F6A-4552-8915-455EE20D6E1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595D9-09F4-413B-ACFE-DA13DBCC12C1}" type="datetimeFigureOut">
              <a:rPr lang="cs-CZ" smtClean="0"/>
              <a:t>28.2.2011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BB9003-2F6A-4552-8915-455EE20D6E1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0DC595D9-09F4-413B-ACFE-DA13DBCC12C1}" type="datetimeFigureOut">
              <a:rPr lang="cs-CZ" smtClean="0"/>
              <a:t>28.2.2011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AABB9003-2F6A-4552-8915-455EE20D6E1D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9" r:id="rId1"/>
    <p:sldLayoutId id="2147483700" r:id="rId2"/>
    <p:sldLayoutId id="2147483701" r:id="rId3"/>
    <p:sldLayoutId id="2147483702" r:id="rId4"/>
    <p:sldLayoutId id="2147483703" r:id="rId5"/>
    <p:sldLayoutId id="2147483704" r:id="rId6"/>
    <p:sldLayoutId id="2147483705" r:id="rId7"/>
    <p:sldLayoutId id="2147483706" r:id="rId8"/>
    <p:sldLayoutId id="2147483707" r:id="rId9"/>
    <p:sldLayoutId id="2147483708" r:id="rId10"/>
    <p:sldLayoutId id="2147483709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Šablona 32</a:t>
            </a:r>
            <a:endParaRPr lang="cs-CZ" dirty="0"/>
          </a:p>
        </p:txBody>
      </p:sp>
      <p:pic>
        <p:nvPicPr>
          <p:cNvPr id="4" name="Picture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130800"/>
            <a:ext cx="9296400" cy="172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899592" y="1772816"/>
            <a:ext cx="770485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>
                <a:solidFill>
                  <a:schemeClr val="accent1"/>
                </a:solidFill>
              </a:rPr>
              <a:t>VY_32_INOVACE_18_12_Zdravý </a:t>
            </a:r>
            <a:r>
              <a:rPr lang="cs-CZ" sz="2400" b="1" dirty="0">
                <a:solidFill>
                  <a:schemeClr val="accent1"/>
                </a:solidFill>
              </a:rPr>
              <a:t>životní styl</a:t>
            </a:r>
          </a:p>
        </p:txBody>
      </p:sp>
    </p:spTree>
    <p:extLst>
      <p:ext uri="{BB962C8B-B14F-4D97-AF65-F5344CB8AC3E}">
        <p14:creationId xmlns:p14="http://schemas.microsoft.com/office/powerpoint/2010/main" val="7852985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Zdravý životní styl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cs-CZ" sz="4400" dirty="0" smtClean="0"/>
          </a:p>
          <a:p>
            <a:r>
              <a:rPr lang="cs-CZ" sz="4400" dirty="0" smtClean="0"/>
              <a:t>ovlivňuje</a:t>
            </a:r>
            <a:endParaRPr lang="cs-CZ" sz="4400" dirty="0"/>
          </a:p>
        </p:txBody>
      </p:sp>
      <p:pic>
        <p:nvPicPr>
          <p:cNvPr id="1030" name="Picture 6" descr="C:\Users\Admin\AppData\Local\Microsoft\Windows\Temporary Internet Files\Content.IE5\DNN2WEBW\MC900437561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979942"/>
            <a:ext cx="2394776" cy="147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943942"/>
            <a:ext cx="2596644" cy="154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440182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" descr="C:\Users\Admin\AppData\Local\Microsoft\Windows\Temporary Internet Files\Content.IE5\QIBMB860\MP90043866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764704"/>
            <a:ext cx="8100000" cy="54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32" y="0"/>
            <a:ext cx="1980000" cy="198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463664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6120680"/>
          </a:xfrm>
        </p:spPr>
        <p:txBody>
          <a:bodyPr>
            <a:normAutofit/>
          </a:bodyPr>
          <a:lstStyle/>
          <a:p>
            <a:pPr algn="ctr">
              <a:buFont typeface="Wingdings" pitchFamily="2" charset="2"/>
              <a:buChar char="v"/>
            </a:pPr>
            <a:r>
              <a:rPr lang="cs-CZ" sz="4400" dirty="0" smtClean="0">
                <a:solidFill>
                  <a:srgbClr val="FFC000"/>
                </a:solidFill>
              </a:rPr>
              <a:t>Režim dne</a:t>
            </a:r>
          </a:p>
          <a:p>
            <a:pPr algn="ctr">
              <a:buFont typeface="Wingdings" pitchFamily="2" charset="2"/>
              <a:buChar char="v"/>
            </a:pPr>
            <a:r>
              <a:rPr lang="cs-CZ" sz="4400" dirty="0" smtClean="0">
                <a:solidFill>
                  <a:srgbClr val="FFC000"/>
                </a:solidFill>
              </a:rPr>
              <a:t>Způsob stravování</a:t>
            </a:r>
          </a:p>
          <a:p>
            <a:pPr algn="ctr">
              <a:buFont typeface="Wingdings" pitchFamily="2" charset="2"/>
              <a:buChar char="v"/>
            </a:pPr>
            <a:r>
              <a:rPr lang="cs-CZ" sz="4400" dirty="0" smtClean="0">
                <a:solidFill>
                  <a:srgbClr val="FFC000"/>
                </a:solidFill>
              </a:rPr>
              <a:t>Dodržování zásad tělesné a duševní hygieny</a:t>
            </a:r>
          </a:p>
          <a:p>
            <a:pPr algn="ctr">
              <a:buFont typeface="Wingdings" pitchFamily="2" charset="2"/>
              <a:buChar char="v"/>
            </a:pPr>
            <a:r>
              <a:rPr lang="cs-CZ" sz="4400" dirty="0" smtClean="0">
                <a:solidFill>
                  <a:srgbClr val="FFC000"/>
                </a:solidFill>
              </a:rPr>
              <a:t>Nepodléhání škodlivým návykům (kouření, alkoholu a jiným drogám)</a:t>
            </a:r>
          </a:p>
          <a:p>
            <a:pPr algn="ctr">
              <a:buFont typeface="Wingdings" pitchFamily="2" charset="2"/>
              <a:buChar char="v"/>
            </a:pPr>
            <a:r>
              <a:rPr lang="cs-CZ" sz="4400" dirty="0" smtClean="0">
                <a:solidFill>
                  <a:srgbClr val="FFC000"/>
                </a:solidFill>
              </a:rPr>
              <a:t>Odpovědné sexuální chování</a:t>
            </a:r>
          </a:p>
          <a:p>
            <a:pPr>
              <a:buFont typeface="Wingdings" pitchFamily="2" charset="2"/>
              <a:buChar char="v"/>
            </a:pPr>
            <a:endParaRPr lang="cs-CZ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57486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Admin\AppData\Local\Microsoft\Windows\Temporary Internet Files\Content.IE5\0736J39Y\MP90043870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908720"/>
            <a:ext cx="7795200" cy="52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845267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47264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4400" b="1" dirty="0">
                <a:solidFill>
                  <a:srgbClr val="FFC000"/>
                </a:solidFill>
              </a:rPr>
              <a:t>Mezilidské vztahy v rodině, ve škole, na pracovišti i v místě bydliště</a:t>
            </a:r>
          </a:p>
          <a:p>
            <a:pPr>
              <a:buFont typeface="Wingdings" pitchFamily="2" charset="2"/>
              <a:buChar char="v"/>
            </a:pPr>
            <a:r>
              <a:rPr lang="cs-CZ" sz="4400" b="1" dirty="0">
                <a:solidFill>
                  <a:srgbClr val="FFC000"/>
                </a:solidFill>
              </a:rPr>
              <a:t>Kultura bydlení</a:t>
            </a:r>
          </a:p>
          <a:p>
            <a:pPr>
              <a:buFont typeface="Wingdings" pitchFamily="2" charset="2"/>
              <a:buChar char="v"/>
            </a:pPr>
            <a:r>
              <a:rPr lang="cs-CZ" sz="4400" b="1" dirty="0">
                <a:solidFill>
                  <a:srgbClr val="FFC000"/>
                </a:solidFill>
              </a:rPr>
              <a:t>Provoz domácnosti</a:t>
            </a:r>
          </a:p>
          <a:p>
            <a:pPr>
              <a:buFont typeface="Wingdings" pitchFamily="2" charset="2"/>
              <a:buChar char="v"/>
            </a:pPr>
            <a:r>
              <a:rPr lang="cs-CZ" sz="4400" b="1" dirty="0">
                <a:solidFill>
                  <a:srgbClr val="FFC000"/>
                </a:solidFill>
              </a:rPr>
              <a:t>Stav životního prostředí v dané oblasti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942722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Admin\AppData\Local\Microsoft\Windows\Temporary Internet Files\Content.IE5\DNN2WEBW\MP90043879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2398"/>
            <a:ext cx="413766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Admin\AppData\Local\Microsoft\Windows\Temporary Internet Files\Content.IE5\BH2YY3PZ\MP900438898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7" y="-4370"/>
            <a:ext cx="4566511" cy="68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919964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868958"/>
          </a:xfrm>
        </p:spPr>
        <p:txBody>
          <a:bodyPr>
            <a:noAutofit/>
          </a:bodyPr>
          <a:lstStyle/>
          <a:p>
            <a:r>
              <a:rPr lang="cs-CZ" sz="4800" dirty="0" smtClean="0"/>
              <a:t>Režim dne:</a:t>
            </a:r>
            <a:br>
              <a:rPr lang="cs-CZ" sz="4800" dirty="0" smtClean="0"/>
            </a:b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040600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>
                <a:solidFill>
                  <a:srgbClr val="FFC000"/>
                </a:solidFill>
              </a:rPr>
              <a:t>Vyvážení délky činností, odpočinku, aby nedocházelo k přetěžování, předčasnému opotřebování</a:t>
            </a:r>
          </a:p>
          <a:p>
            <a:pPr algn="ctr"/>
            <a:r>
              <a:rPr lang="cs-CZ" sz="3600" dirty="0" smtClean="0">
                <a:solidFill>
                  <a:srgbClr val="FFC000"/>
                </a:solidFill>
              </a:rPr>
              <a:t>Pravidelnost ve stravě, dodržování přestávek mezi prací</a:t>
            </a:r>
          </a:p>
          <a:p>
            <a:pPr algn="ctr"/>
            <a:r>
              <a:rPr lang="cs-CZ" sz="3600" dirty="0" smtClean="0">
                <a:solidFill>
                  <a:srgbClr val="FFC000"/>
                </a:solidFill>
              </a:rPr>
              <a:t>Jednotlivé činnosti zařazovat v době, která odpovídá biologickým rytmům v průběhu 24 hodin</a:t>
            </a:r>
            <a:endParaRPr lang="cs-CZ" sz="360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5752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775" b="33898"/>
          <a:stretch/>
        </p:blipFill>
        <p:spPr bwMode="auto">
          <a:xfrm>
            <a:off x="1115616" y="-171400"/>
            <a:ext cx="6775466" cy="68908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689168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58218"/>
          </a:xfrm>
        </p:spPr>
        <p:txBody>
          <a:bodyPr/>
          <a:lstStyle/>
          <a:p>
            <a:r>
              <a:rPr lang="cs-CZ" dirty="0" smtClean="0"/>
              <a:t>Biologické rytmy</a:t>
            </a:r>
            <a:br>
              <a:rPr lang="cs-CZ" dirty="0" smtClean="0"/>
            </a:br>
            <a:r>
              <a:rPr lang="cs-CZ" dirty="0" smtClean="0"/>
              <a:t>(biorytmy)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916832"/>
            <a:ext cx="8928992" cy="4392528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/>
              <a:t>Cyklické, periodicky se opakující změny, které probíhají v organismu jako důsledek hospodaření s energií</a:t>
            </a:r>
          </a:p>
          <a:p>
            <a:pPr algn="ctr"/>
            <a:r>
              <a:rPr lang="cs-CZ" sz="3600" b="1" dirty="0" smtClean="0">
                <a:solidFill>
                  <a:srgbClr val="92D050"/>
                </a:solidFill>
              </a:rPr>
              <a:t>Kolísání tělesné teploty</a:t>
            </a:r>
          </a:p>
          <a:p>
            <a:pPr algn="ctr"/>
            <a:r>
              <a:rPr lang="cs-CZ" sz="3600" b="1" dirty="0" smtClean="0">
                <a:solidFill>
                  <a:srgbClr val="92D050"/>
                </a:solidFill>
              </a:rPr>
              <a:t>Intenzity látkové výměny</a:t>
            </a:r>
          </a:p>
          <a:p>
            <a:pPr algn="ctr"/>
            <a:r>
              <a:rPr lang="cs-CZ" sz="3600" b="1" dirty="0" smtClean="0">
                <a:solidFill>
                  <a:srgbClr val="92D050"/>
                </a:solidFill>
              </a:rPr>
              <a:t>Rychlost tepu srdce</a:t>
            </a:r>
          </a:p>
          <a:p>
            <a:pPr algn="ctr"/>
            <a:r>
              <a:rPr lang="cs-CZ" sz="3600" b="1" dirty="0" smtClean="0">
                <a:solidFill>
                  <a:srgbClr val="92D050"/>
                </a:solidFill>
              </a:rPr>
              <a:t>Rychlost a hloubka dýchání</a:t>
            </a:r>
            <a:endParaRPr lang="cs-CZ" sz="3600" b="1" dirty="0">
              <a:solidFill>
                <a:srgbClr val="92D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62348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Pravidelné střídání biorytmů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608552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 smtClean="0"/>
              <a:t>Aktivity a klidu</a:t>
            </a:r>
          </a:p>
          <a:p>
            <a:pPr algn="ctr"/>
            <a:r>
              <a:rPr lang="cs-CZ" sz="4000" b="1" dirty="0" smtClean="0"/>
              <a:t>Bdění a spánku</a:t>
            </a:r>
          </a:p>
          <a:p>
            <a:pPr algn="ctr"/>
            <a:r>
              <a:rPr lang="cs-CZ" sz="4000" b="1" dirty="0" smtClean="0"/>
              <a:t>Pocit hladu a nasycení</a:t>
            </a:r>
          </a:p>
          <a:p>
            <a:pPr algn="ctr"/>
            <a:r>
              <a:rPr lang="cs-CZ" sz="4000" b="1" dirty="0" smtClean="0"/>
              <a:t>U ženy dochází k menstruačnímu cyklu-dozrávání vajíčka</a:t>
            </a:r>
          </a:p>
        </p:txBody>
      </p:sp>
    </p:spTree>
    <p:extLst>
      <p:ext uri="{BB962C8B-B14F-4D97-AF65-F5344CB8AC3E}">
        <p14:creationId xmlns:p14="http://schemas.microsoft.com/office/powerpoint/2010/main" val="14570789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467544" y="908720"/>
            <a:ext cx="8136904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800" b="1" dirty="0">
                <a:solidFill>
                  <a:srgbClr val="92D050"/>
                </a:solidFill>
              </a:rPr>
              <a:t>Biologické rytmy jsou vrozené, podřízené vlivům vnějším, kosmickým (otáčení Země kolem osy, pohyb Měsíce kolem Země), uměle vytvořené pravidelným opakováním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40897727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32257"/>
            <a:ext cx="6183598" cy="684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927269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/>
              <a:t>Napište si program svého běžného pracovního týdne, včetně aktivit, které děláte o víkendu. Údaje vyhodnoťte a napište svou výkonnostní křivku.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2374106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348880"/>
            <a:ext cx="8229600" cy="3960480"/>
          </a:xfrm>
        </p:spPr>
        <p:txBody>
          <a:bodyPr/>
          <a:lstStyle/>
          <a:p>
            <a:pPr algn="ctr"/>
            <a:r>
              <a:rPr lang="cs-CZ" dirty="0" smtClean="0"/>
              <a:t>Učebnice Rodinné výchovy – hygienické návyky, Péče o zdraví (Eva </a:t>
            </a:r>
            <a:r>
              <a:rPr lang="cs-CZ" dirty="0" err="1" smtClean="0"/>
              <a:t>Marádová</a:t>
            </a:r>
            <a:r>
              <a:rPr lang="cs-CZ" dirty="0" smtClean="0"/>
              <a:t>)</a:t>
            </a:r>
          </a:p>
          <a:p>
            <a:pPr algn="ctr"/>
            <a:r>
              <a:rPr lang="cs-CZ" dirty="0" smtClean="0"/>
              <a:t>Obrázky klipart – Microsoft </a:t>
            </a:r>
            <a:r>
              <a:rPr lang="cs-CZ" dirty="0" err="1" smtClean="0"/>
              <a:t>Power</a:t>
            </a:r>
            <a:r>
              <a:rPr lang="cs-CZ" dirty="0" smtClean="0"/>
              <a:t> Point</a:t>
            </a:r>
          </a:p>
          <a:p>
            <a:pPr algn="ctr"/>
            <a:r>
              <a:rPr lang="cs-CZ" smtClean="0"/>
              <a:t>www.maminka.cz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61946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106</TotalTime>
  <Words>220</Words>
  <Application>Microsoft Office PowerPoint</Application>
  <PresentationFormat>Předvádění na obrazovce (4:3)</PresentationFormat>
  <Paragraphs>36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Vrchol</vt:lpstr>
      <vt:lpstr>Šablona 32</vt:lpstr>
      <vt:lpstr>Zdravý životní styl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Režim dne: </vt:lpstr>
      <vt:lpstr>Prezentace aplikace PowerPoint</vt:lpstr>
      <vt:lpstr>Biologické rytmy (biorytmy)</vt:lpstr>
      <vt:lpstr>Pravidelné střídání biorytmů</vt:lpstr>
      <vt:lpstr>Prezentace aplikace PowerPoint</vt:lpstr>
      <vt:lpstr>Prezentace aplikace PowerPoint</vt:lpstr>
      <vt:lpstr>Úkol: </vt:lpstr>
      <vt:lpstr>Zdroje: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MAD</cp:lastModifiedBy>
  <cp:revision>30</cp:revision>
  <dcterms:created xsi:type="dcterms:W3CDTF">2011-02-24T16:57:22Z</dcterms:created>
  <dcterms:modified xsi:type="dcterms:W3CDTF">2011-02-28T09:46:05Z</dcterms:modified>
</cp:coreProperties>
</file>