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lineChart>
        <c:grouping val="standard"/>
        <c:ser>
          <c:idx val="0"/>
          <c:order val="0"/>
          <c:marker>
            <c:symbol val="none"/>
          </c:marker>
          <c:cat>
            <c:numLit>
              <c:formatCode>General</c:formatCode>
              <c:ptCount val="13"/>
              <c:pt idx="0">
                <c:v>0</c:v>
              </c:pt>
              <c:pt idx="1">
                <c:v>2</c:v>
              </c:pt>
              <c:pt idx="2">
                <c:v>4</c:v>
              </c:pt>
              <c:pt idx="3">
                <c:v>6</c:v>
              </c:pt>
              <c:pt idx="4">
                <c:v>8</c:v>
              </c:pt>
              <c:pt idx="5">
                <c:v>10</c:v>
              </c:pt>
              <c:pt idx="6">
                <c:v>12</c:v>
              </c:pt>
              <c:pt idx="7">
                <c:v>14</c:v>
              </c:pt>
              <c:pt idx="8">
                <c:v>16</c:v>
              </c:pt>
              <c:pt idx="9">
                <c:v>18</c:v>
              </c:pt>
              <c:pt idx="10">
                <c:v>20</c:v>
              </c:pt>
              <c:pt idx="11">
                <c:v>22</c:v>
              </c:pt>
              <c:pt idx="12">
                <c:v>24</c:v>
              </c:pt>
            </c:numLit>
          </c:cat>
          <c:val>
            <c:numRef>
              <c:f>List1!$B$1:$B$13</c:f>
              <c:numCache>
                <c:formatCode>General</c:formatCode>
                <c:ptCount val="13"/>
                <c:pt idx="0">
                  <c:v>10</c:v>
                </c:pt>
                <c:pt idx="1">
                  <c:v>8</c:v>
                </c:pt>
                <c:pt idx="2">
                  <c:v>12</c:v>
                </c:pt>
                <c:pt idx="3">
                  <c:v>16</c:v>
                </c:pt>
                <c:pt idx="4">
                  <c:v>18</c:v>
                </c:pt>
                <c:pt idx="5">
                  <c:v>16</c:v>
                </c:pt>
                <c:pt idx="6">
                  <c:v>16</c:v>
                </c:pt>
                <c:pt idx="7">
                  <c:v>12</c:v>
                </c:pt>
                <c:pt idx="8">
                  <c:v>10</c:v>
                </c:pt>
                <c:pt idx="9">
                  <c:v>16</c:v>
                </c:pt>
                <c:pt idx="10">
                  <c:v>20</c:v>
                </c:pt>
                <c:pt idx="11">
                  <c:v>18</c:v>
                </c:pt>
                <c:pt idx="12">
                  <c:v>14</c:v>
                </c:pt>
              </c:numCache>
            </c:numRef>
          </c:val>
        </c:ser>
        <c:marker val="1"/>
        <c:axId val="55638272"/>
        <c:axId val="56299904"/>
      </c:lineChart>
      <c:catAx>
        <c:axId val="55638272"/>
        <c:scaling>
          <c:orientation val="minMax"/>
        </c:scaling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čas (h)</a:t>
                </a:r>
              </a:p>
            </c:rich>
          </c:tx>
          <c:layout/>
        </c:title>
        <c:numFmt formatCode="General" sourceLinked="1"/>
        <c:tickLblPos val="nextTo"/>
        <c:crossAx val="56299904"/>
        <c:crosses val="autoZero"/>
        <c:auto val="1"/>
        <c:lblAlgn val="ctr"/>
        <c:lblOffset val="100"/>
      </c:catAx>
      <c:valAx>
        <c:axId val="56299904"/>
        <c:scaling>
          <c:orientation val="minMax"/>
        </c:scaling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cs-CZ"/>
                  <a:t>teplota (°C)</a:t>
                </a:r>
              </a:p>
            </c:rich>
          </c:tx>
          <c:layout/>
        </c:title>
        <c:numFmt formatCode="General" sourceLinked="1"/>
        <c:tickLblPos val="nextTo"/>
        <c:crossAx val="55638272"/>
        <c:crosses val="autoZero"/>
        <c:crossBetween val="midCat"/>
        <c:majorUnit val="2"/>
      </c:valAx>
    </c:plotArea>
    <c:plotVisOnly val="1"/>
  </c:chart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92EC15-2666-4313-8389-B53201228F2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F077C-CE34-49C4-873C-474A89318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KA1d0voy74" TargetMode="External"/><Relationship Id="rId2" Type="http://schemas.openxmlformats.org/officeDocument/2006/relationships/hyperlink" Target="http://www.youtube.com/watch?v=GoxbTeH8jN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sP5NwEkd3ds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_U2nDaXUJ-c&amp;list=PL211C74C074505B22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com/" TargetMode="External"/><Relationship Id="rId2" Type="http://schemas.openxmlformats.org/officeDocument/2006/relationships/hyperlink" Target="http://cs.wikipedia.org/wiki/Soubor:Ar%C3%A4omet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16818" y="1628775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VY_32_INOVACE_01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Fyzikální veličiny - opakování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</a:t>
            </a:r>
            <a:r>
              <a:rPr lang="cs-CZ" sz="1600" smtClean="0"/>
              <a:t>: Prezentace na </a:t>
            </a:r>
            <a:r>
              <a:rPr lang="cs-CZ" sz="1600" dirty="0" smtClean="0"/>
              <a:t>zopakování učiva o základních fyzikálních veličinách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Fyzikální veličiny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Přiřaď značky  a jednotky k názvům fyzikálních veličin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4016" y="1988840"/>
            <a:ext cx="19797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teplota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72400" y="5517232"/>
            <a:ext cx="7200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6021288"/>
            <a:ext cx="7200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°C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4016" y="2708920"/>
            <a:ext cx="19797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hmotnost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016" y="3429000"/>
            <a:ext cx="19797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objem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4016" y="4149080"/>
            <a:ext cx="19797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délka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4016" y="4869160"/>
            <a:ext cx="19797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čas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016" y="5589240"/>
            <a:ext cx="19797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hustota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72400" y="3501008"/>
            <a:ext cx="7200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172400" y="980728"/>
            <a:ext cx="7200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</a:t>
            </a:r>
            <a:r>
              <a:rPr lang="cs-CZ" sz="2400" b="1" baseline="30000" dirty="0" smtClean="0"/>
              <a:t>3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72400" y="1484784"/>
            <a:ext cx="7200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72400" y="5013176"/>
            <a:ext cx="7200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kg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172400" y="476672"/>
            <a:ext cx="7200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72400" y="2996952"/>
            <a:ext cx="7200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72400" y="2492896"/>
            <a:ext cx="7200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72400" y="4005064"/>
            <a:ext cx="7200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172400" y="4509120"/>
            <a:ext cx="7200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>
                <a:latin typeface="Calibri"/>
              </a:rPr>
              <a:t>ρ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1988840"/>
            <a:ext cx="10801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kg/m</a:t>
            </a:r>
            <a:r>
              <a:rPr lang="cs-CZ" sz="2400" b="1" baseline="30000" dirty="0" smtClean="0"/>
              <a:t>3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44807E-6 L -0.59063 -0.516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-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47583E-6 L -0.43316 -0.5896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" y="-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49063E-6 L -0.59063 0.1762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74115E-6 L -0.43316 -0.3379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" y="-1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97872E-6 L -0.59063 -0.0124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19755E-6 L -0.43316 0.3546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" y="1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22531E-6 L -0.59063 0.5331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2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7282E-6 L -0.43316 0.16585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" y="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75596E-6 L -0.59063 0.344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1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00648E-6 L -0.43316 0.1237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" y="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71339E-6 L -0.59063 0.155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46287E-6 L -0.41337 0.52255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" y="2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Zkontroluj převody, špatné oprav.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12776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2,1 km = 210 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04864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0,3 </a:t>
            </a:r>
            <a:r>
              <a:rPr lang="cs-CZ" sz="2400" b="1" dirty="0" err="1" smtClean="0"/>
              <a:t>hl</a:t>
            </a:r>
            <a:r>
              <a:rPr lang="cs-CZ" sz="2400" b="1" dirty="0" smtClean="0"/>
              <a:t> = 30 l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996952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5q = 500 kg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717032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28 g = 28 000 mg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479503"/>
            <a:ext cx="31683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2,5 kg/m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= 2500g/cm</a:t>
            </a:r>
            <a:r>
              <a:rPr lang="cs-CZ" sz="2400" b="1" baseline="30000" dirty="0" smtClean="0"/>
              <a:t>3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229200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3,5 h = 200 min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6021288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25 cm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= 25 dl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1412776"/>
            <a:ext cx="266429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2,1 km = 2100 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204864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0,3 </a:t>
            </a:r>
            <a:r>
              <a:rPr lang="cs-CZ" sz="2400" b="1" dirty="0" err="1" smtClean="0"/>
              <a:t>hl</a:t>
            </a:r>
            <a:r>
              <a:rPr lang="cs-CZ" sz="2400" b="1" dirty="0" smtClean="0"/>
              <a:t> = 30 l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2996952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5q = 500 kg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3717032"/>
            <a:ext cx="26642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28 g = 28 000 mg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4479503"/>
            <a:ext cx="367240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2,5 kg/m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= 0,0025g/cm</a:t>
            </a:r>
            <a:r>
              <a:rPr lang="cs-CZ" sz="2400" b="1" baseline="30000" dirty="0" smtClean="0"/>
              <a:t>3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5229200"/>
            <a:ext cx="266429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3,5 h = 210 min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6021288"/>
            <a:ext cx="266429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25 cm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= 25 cl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Čím se měří dané fyzikální veličiny?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4016" y="1988840"/>
            <a:ext cx="19797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teplota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4016" y="2708920"/>
            <a:ext cx="19797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hmotnost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4016" y="3429000"/>
            <a:ext cx="19797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objem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4016" y="4149080"/>
            <a:ext cx="19797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délka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016" y="4869160"/>
            <a:ext cx="19797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čas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4016" y="5589240"/>
            <a:ext cx="197971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hustota</a:t>
            </a:r>
            <a:endParaRPr lang="cs-CZ" sz="2400" b="1" dirty="0"/>
          </a:p>
        </p:txBody>
      </p:sp>
      <p:pic>
        <p:nvPicPr>
          <p:cNvPr id="1026" name="Picture 2" descr="C:\Documents and Settings\pc\Local Settings\Temporary Internet Files\Content.IE5\O5AN0TUZ\MC9003401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56792"/>
            <a:ext cx="1109621" cy="1322035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OPE34T67\MP900402852[1].jpg"/>
          <p:cNvPicPr>
            <a:picLocks noChangeAspect="1" noChangeArrowheads="1"/>
          </p:cNvPicPr>
          <p:nvPr/>
        </p:nvPicPr>
        <p:blipFill>
          <a:blip r:embed="rId3" cstate="print"/>
          <a:srcRect l="23422" r="26288"/>
          <a:stretch>
            <a:fillRect/>
          </a:stretch>
        </p:blipFill>
        <p:spPr bwMode="auto">
          <a:xfrm>
            <a:off x="4427984" y="4280649"/>
            <a:ext cx="1728192" cy="2577351"/>
          </a:xfrm>
          <a:prstGeom prst="rect">
            <a:avLst/>
          </a:prstGeom>
          <a:noFill/>
        </p:spPr>
      </p:pic>
      <p:pic>
        <p:nvPicPr>
          <p:cNvPr id="1029" name="Picture 5" descr="C:\Documents and Settings\pc\Local Settings\Temporary Internet Files\Content.IE5\OPE34T67\MC9004126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852936"/>
            <a:ext cx="2299579" cy="1476469"/>
          </a:xfrm>
          <a:prstGeom prst="rect">
            <a:avLst/>
          </a:prstGeom>
          <a:noFill/>
        </p:spPr>
      </p:pic>
      <p:pic>
        <p:nvPicPr>
          <p:cNvPr id="1030" name="Picture 6" descr="C:\Documents and Settings\pc\Local Settings\Temporary Internet Files\Content.IE5\O5AN0TUZ\MP9004422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509120"/>
            <a:ext cx="1491630" cy="1988840"/>
          </a:xfrm>
          <a:prstGeom prst="rect">
            <a:avLst/>
          </a:prstGeom>
          <a:noFill/>
        </p:spPr>
      </p:pic>
      <p:pic>
        <p:nvPicPr>
          <p:cNvPr id="1034" name="Picture 10" descr="C:\Documents and Settings\pc\Local Settings\Temporary Internet Files\Content.IE5\8LQ7K9YF\MP90038672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5824530">
            <a:off x="3576843" y="1884934"/>
            <a:ext cx="2232583" cy="1592576"/>
          </a:xfrm>
          <a:prstGeom prst="rect">
            <a:avLst/>
          </a:prstGeom>
          <a:noFill/>
        </p:spPr>
      </p:pic>
      <p:pic>
        <p:nvPicPr>
          <p:cNvPr id="1036" name="Picture 12" descr="Soubor:Aräomete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1091971"/>
            <a:ext cx="1475656" cy="56037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971600" y="2708920"/>
          <a:ext cx="5195267" cy="35834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Poznáš co tento graf znázorňuje?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484784"/>
            <a:ext cx="550810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kolik hodin byla teplota nejvyšší?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1484784"/>
            <a:ext cx="205172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 20.00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484784"/>
            <a:ext cx="550810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kolik hodin byla teplota nejnižší?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1484784"/>
            <a:ext cx="205172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 2.00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1484784"/>
            <a:ext cx="550810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Jaká teplota byla od 10.00.do 12.00?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1484784"/>
            <a:ext cx="205172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16 °C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1484784"/>
            <a:ext cx="550810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Spočítej průměrnou teplotu tohoto dne.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1484784"/>
            <a:ext cx="205172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13,5 °C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1484784"/>
            <a:ext cx="550810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Vymysli další dvě otázky k tomuto grafu.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2843644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?v=GoxbTeH8jNE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4917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?v=_KA1d0voy74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21179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?v=sP5NwEkd3ds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764704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Teplotní roztažnost?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34290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Vejce ven a dovnitř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41490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bimetal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78092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Teplotní roztažnost v praxi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98884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?v=_U2nDaXUJ-c&amp;list=PL211C74C074505B22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Vysvětli tento pokus</a:t>
            </a:r>
            <a:endParaRPr lang="cs-CZ" sz="2400" b="1" dirty="0"/>
          </a:p>
        </p:txBody>
      </p:sp>
      <p:sp>
        <p:nvSpPr>
          <p:cNvPr id="4" name="Veselý obličej 3"/>
          <p:cNvSpPr/>
          <p:nvPr/>
        </p:nvSpPr>
        <p:spPr>
          <a:xfrm>
            <a:off x="8532440" y="6237312"/>
            <a:ext cx="360040" cy="360040"/>
          </a:xfrm>
          <a:prstGeom prst="smileyFac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Soubor:</a:t>
            </a:r>
            <a:r>
              <a:rPr lang="cs-CZ" sz="1200" dirty="0" err="1" smtClean="0"/>
              <a:t>Aräometer.jpg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2001-, 6. 1. 2007, 09:49 [cit. 2013-04-06]. Dostupné z: </a:t>
            </a:r>
            <a:r>
              <a:rPr lang="cs-CZ" sz="1200" dirty="0" smtClean="0">
                <a:hlinkClick r:id="rId2"/>
              </a:rPr>
              <a:t>http://cs.wikipedia.org/wiki/Soubor:Ar%C3%A4ometer.jpg</a:t>
            </a:r>
            <a:endParaRPr lang="cs-CZ" sz="1200" dirty="0" smtClean="0"/>
          </a:p>
          <a:p>
            <a:r>
              <a:rPr lang="cs-CZ" sz="1200" dirty="0" smtClean="0"/>
              <a:t>Obrázky </a:t>
            </a:r>
            <a:r>
              <a:rPr lang="cs-CZ" sz="1200" dirty="0" smtClean="0">
                <a:hlinkClick r:id="rId3"/>
              </a:rPr>
              <a:t>www.</a:t>
            </a:r>
            <a:r>
              <a:rPr lang="cs-CZ" sz="1200" dirty="0" err="1" smtClean="0">
                <a:hlinkClick r:id="rId3"/>
              </a:rPr>
              <a:t>microsoft.com</a:t>
            </a:r>
            <a:endParaRPr lang="cs-CZ" sz="1200" dirty="0" smtClean="0"/>
          </a:p>
          <a:p>
            <a:r>
              <a:rPr lang="cs-CZ" sz="1200" dirty="0" smtClean="0"/>
              <a:t>Graf autorka</a:t>
            </a:r>
            <a:endParaRPr 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311</Words>
  <Application>Microsoft Office PowerPoint</Application>
  <PresentationFormat>Předvádění na obrazovce (4:3)</PresentationFormat>
  <Paragraphs>84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Fyzikální veličiny</vt:lpstr>
      <vt:lpstr>Snímek 3</vt:lpstr>
      <vt:lpstr>Snímek 4</vt:lpstr>
      <vt:lpstr>Snímek 5</vt:lpstr>
      <vt:lpstr>Snímek 6</vt:lpstr>
      <vt:lpstr>Snímek 7</vt:lpstr>
      <vt:lpstr>Snímek 8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20</cp:revision>
  <dcterms:created xsi:type="dcterms:W3CDTF">2013-04-06T16:28:48Z</dcterms:created>
  <dcterms:modified xsi:type="dcterms:W3CDTF">2013-06-20T18:56:14Z</dcterms:modified>
</cp:coreProperties>
</file>