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943FBBE-A1EC-4AB2-B188-09F8E163D817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6A77685-9C07-4487-BE65-05B2595134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28775"/>
            <a:ext cx="7067550" cy="3529013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VY_32_INOVACE_03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2011-12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8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Člověk a příroda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Fyzika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Energie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Šíření tepla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Jednoduchý test pro celou třídu na zopakování učiva o šíření tepla</a:t>
            </a:r>
            <a:br>
              <a:rPr lang="cs-CZ" sz="1600" dirty="0" smtClean="0"/>
            </a:br>
            <a:r>
              <a:rPr lang="cs-CZ" sz="1600" dirty="0" smtClean="0"/>
              <a:t>                        různými látkami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122768" y="510421"/>
            <a:ext cx="692862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ŠÍŘENÍ TEPLA </a:t>
            </a:r>
            <a:r>
              <a:rPr lang="cs-CZ" sz="2000" b="1" dirty="0" smtClean="0"/>
              <a:t>(zapni zvuk)</a:t>
            </a:r>
            <a:endParaRPr lang="cs-CZ" sz="2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SOUTĚŽNÍ KVÍZ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71600"/>
          </a:xfrm>
        </p:spPr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b="1" dirty="0" smtClean="0"/>
              <a:t>Proč je vakuum nejlepší tepelný izolant?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772400" cy="4572000"/>
          </a:xfrm>
        </p:spPr>
        <p:txBody>
          <a:bodyPr>
            <a:normAutofit/>
          </a:bodyPr>
          <a:lstStyle/>
          <a:p>
            <a:pPr lvl="0"/>
            <a:endParaRPr lang="cs-CZ" dirty="0"/>
          </a:p>
          <a:p>
            <a:pPr marL="971550" lvl="1" indent="-514350">
              <a:buFont typeface="+mj-lt"/>
              <a:buAutoNum type="alphaUcPeriod"/>
            </a:pPr>
            <a:r>
              <a:rPr lang="cs-CZ" sz="4400" dirty="0"/>
              <a:t>Obsahuje částice</a:t>
            </a:r>
          </a:p>
          <a:p>
            <a:pPr marL="971550" lvl="1" indent="-514350">
              <a:buFont typeface="+mj-lt"/>
              <a:buAutoNum type="alphaUcPeriod"/>
            </a:pPr>
            <a:r>
              <a:rPr lang="cs-CZ" sz="4400" dirty="0"/>
              <a:t>Neobsahuje částice</a:t>
            </a:r>
          </a:p>
          <a:p>
            <a:pPr marL="971550" lvl="1" indent="-514350">
              <a:buFont typeface="+mj-lt"/>
              <a:buAutoNum type="alphaUcPeriod"/>
            </a:pPr>
            <a:r>
              <a:rPr lang="cs-CZ" sz="4400" dirty="0"/>
              <a:t>Počet částic se </a:t>
            </a:r>
            <a:r>
              <a:rPr lang="cs-CZ" sz="4400" dirty="0" smtClean="0"/>
              <a:t>mění</a:t>
            </a:r>
          </a:p>
          <a:p>
            <a:pPr marL="971550" lvl="1" indent="-514350">
              <a:buFont typeface="+mj-lt"/>
              <a:buAutoNum type="alphaUcPeriod"/>
            </a:pPr>
            <a:endParaRPr lang="cs-CZ" sz="4400" dirty="0" smtClean="0"/>
          </a:p>
          <a:p>
            <a:pPr marL="971550" lvl="1" indent="-514350">
              <a:buNone/>
            </a:pPr>
            <a:r>
              <a:rPr lang="cs-CZ" sz="4400" b="1" dirty="0" smtClean="0"/>
              <a:t>A			        B			C</a:t>
            </a:r>
          </a:p>
          <a:p>
            <a:pPr marL="971550" lvl="1" indent="-514350">
              <a:buNone/>
            </a:pPr>
            <a:endParaRPr lang="cs-CZ" sz="4400" dirty="0"/>
          </a:p>
          <a:p>
            <a:endParaRPr lang="cs-CZ" dirty="0"/>
          </a:p>
        </p:txBody>
      </p:sp>
      <p:sp>
        <p:nvSpPr>
          <p:cNvPr id="5" name="Tlačítko akce: Zvuk 4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644008" y="558924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475656" y="558924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vuk 6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7380312" y="558924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pPr marL="742950" lvl="0" indent="-742950">
              <a:buFont typeface="+mj-lt"/>
              <a:buAutoNum type="arabicPeriod" startAt="2"/>
            </a:pPr>
            <a:r>
              <a:rPr lang="cs-CZ" b="1" dirty="0" smtClean="0"/>
              <a:t>Aby došlo k proudění, musí se vzduch ohřívat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 lnSpcReduction="10000"/>
          </a:bodyPr>
          <a:lstStyle/>
          <a:p>
            <a:pPr marL="971550" lvl="1" indent="-514350">
              <a:buFont typeface="+mj-lt"/>
              <a:buAutoNum type="alphaUcPeriod"/>
            </a:pPr>
            <a:r>
              <a:rPr lang="cs-CZ" sz="4400" dirty="0" smtClean="0"/>
              <a:t>Zdola</a:t>
            </a:r>
          </a:p>
          <a:p>
            <a:pPr marL="971550" lvl="1" indent="-514350">
              <a:buFont typeface="+mj-lt"/>
              <a:buAutoNum type="alphaUcPeriod"/>
            </a:pPr>
            <a:r>
              <a:rPr lang="cs-CZ" sz="4400" dirty="0" smtClean="0"/>
              <a:t>Shora</a:t>
            </a:r>
          </a:p>
          <a:p>
            <a:pPr marL="971550" lvl="1" indent="-514350">
              <a:buFont typeface="+mj-lt"/>
              <a:buAutoNum type="alphaUcPeriod"/>
            </a:pPr>
            <a:r>
              <a:rPr lang="cs-CZ" sz="4400" dirty="0" smtClean="0"/>
              <a:t>Uprostřed</a:t>
            </a:r>
          </a:p>
          <a:p>
            <a:endParaRPr lang="cs-CZ" dirty="0" smtClean="0"/>
          </a:p>
          <a:p>
            <a:endParaRPr lang="cs-CZ" dirty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4400" b="1" dirty="0" smtClean="0"/>
              <a:t>A				B				C</a:t>
            </a:r>
            <a:endParaRPr lang="cs-CZ" sz="4400" b="1" dirty="0"/>
          </a:p>
        </p:txBody>
      </p:sp>
      <p:sp>
        <p:nvSpPr>
          <p:cNvPr id="8" name="Tlačítko akce: Zvuk 7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827584" y="5157192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vuk 6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7740352" y="5157192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139952" y="5157192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35696" y="26369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3"/>
            </a:pPr>
            <a:r>
              <a:rPr lang="cs-CZ" b="1" dirty="0" smtClean="0"/>
              <a:t>Jakým způsobem se může teplo šířit?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060848"/>
            <a:ext cx="7772400" cy="4294712"/>
          </a:xfrm>
        </p:spPr>
        <p:txBody>
          <a:bodyPr>
            <a:normAutofit/>
          </a:bodyPr>
          <a:lstStyle/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Šplháním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Vedením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Plazením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Tlačítko akce: Zvuk 4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499992" y="544522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244408" y="544522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vuk 6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475656" y="558924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4"/>
            </a:pPr>
            <a:r>
              <a:rPr lang="cs-CZ" b="1" dirty="0" smtClean="0"/>
              <a:t>Kam umístíte radiátor, aby bylo v místnosti teplo co nejdříve?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564904"/>
            <a:ext cx="7772400" cy="3790656"/>
          </a:xfrm>
        </p:spPr>
        <p:txBody>
          <a:bodyPr>
            <a:normAutofit/>
          </a:bodyPr>
          <a:lstStyle/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Za okno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Nad okno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Pod okno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8172400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331640" y="544522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572000" y="544522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5"/>
            </a:pPr>
            <a:r>
              <a:rPr lang="cs-CZ" b="1" dirty="0" smtClean="0"/>
              <a:t>V jakých látkách dochází k proudění tepla?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88840"/>
            <a:ext cx="8003232" cy="4366720"/>
          </a:xfrm>
        </p:spPr>
        <p:txBody>
          <a:bodyPr>
            <a:normAutofit/>
          </a:bodyPr>
          <a:lstStyle/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V plynech a pevných látkách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V pevných a kapalných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V kapalinách a plynech</a:t>
            </a:r>
          </a:p>
          <a:p>
            <a:pPr marL="969264" lvl="1" indent="-514350">
              <a:buNone/>
            </a:pPr>
            <a:endParaRPr lang="cs-CZ" sz="4400" b="1" dirty="0" smtClean="0"/>
          </a:p>
          <a:p>
            <a:pPr marL="969264" lvl="1" indent="-514350">
              <a:buNone/>
            </a:pPr>
            <a:r>
              <a:rPr lang="cs-CZ" sz="4400" b="1" dirty="0" smtClean="0"/>
              <a:t>A				B				C</a:t>
            </a:r>
          </a:p>
          <a:p>
            <a:pPr marL="969264" lvl="1" indent="-514350">
              <a:buNone/>
            </a:pPr>
            <a:endParaRPr lang="cs-CZ" sz="4400" dirty="0" smtClean="0"/>
          </a:p>
          <a:p>
            <a:pPr marL="969264" lvl="1" indent="-514350">
              <a:buFont typeface="+mj-lt"/>
              <a:buAutoNum type="alphaUcPeriod"/>
            </a:pPr>
            <a:endParaRPr lang="cs-CZ" sz="4400" dirty="0" smtClean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8028384" y="522920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187624" y="522920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355976" y="522920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6"/>
            </a:pPr>
            <a:r>
              <a:rPr lang="cs-CZ" b="1" dirty="0" smtClean="0"/>
              <a:t>Mokré ruce studí víc při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83560"/>
            <a:ext cx="7931224" cy="4572000"/>
          </a:xfrm>
        </p:spPr>
        <p:txBody>
          <a:bodyPr>
            <a:normAutofit/>
          </a:bodyPr>
          <a:lstStyle/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Dešti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Větru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Bezvětří</a:t>
            </a:r>
          </a:p>
          <a:p>
            <a:pPr marL="969264" lvl="1" indent="-514350">
              <a:buFont typeface="+mj-lt"/>
              <a:buAutoNum type="alphaUcPeriod"/>
            </a:pPr>
            <a:endParaRPr lang="cs-CZ" sz="4400" dirty="0" smtClean="0"/>
          </a:p>
          <a:p>
            <a:pPr marL="969264" lvl="1" indent="-514350">
              <a:buNone/>
            </a:pPr>
            <a:r>
              <a:rPr lang="cs-CZ" sz="4400" b="1" dirty="0" smtClean="0"/>
              <a:t>A				B				C</a:t>
            </a:r>
          </a:p>
          <a:p>
            <a:pPr marL="969264" lvl="1" indent="-514350">
              <a:buNone/>
            </a:pPr>
            <a:endParaRPr lang="cs-CZ" sz="44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lačítko akce: Zvuk 4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427984" y="508518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259632" y="501317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vuk 6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100392" y="508518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7"/>
            </a:pPr>
            <a:r>
              <a:rPr lang="cs-CZ" sz="3200" b="1" dirty="0" smtClean="0"/>
              <a:t>Máme tři tělesa stejné teploty. Každé z nich dáme do kádinky s vodou o stejné teplotě. Která voda se ohřeje nejvíc?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852936"/>
            <a:ext cx="7772400" cy="3502624"/>
          </a:xfrm>
        </p:spPr>
        <p:txBody>
          <a:bodyPr>
            <a:normAutofit/>
          </a:bodyPr>
          <a:lstStyle/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S tělesem ze železa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S tělesem z porcelánu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S tělesem z mědi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</a:p>
          <a:p>
            <a:pPr lvl="0"/>
            <a:endParaRPr lang="cs-CZ" dirty="0" smtClean="0"/>
          </a:p>
          <a:p>
            <a:endParaRPr lang="cs-CZ" dirty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572000" y="573325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172400" y="5661248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475656" y="558924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8"/>
            </a:pPr>
            <a:r>
              <a:rPr lang="cs-CZ" b="1" dirty="0" smtClean="0"/>
              <a:t>Fyzikální značka pro teplo je: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060848"/>
            <a:ext cx="8003232" cy="4222704"/>
          </a:xfrm>
        </p:spPr>
        <p:txBody>
          <a:bodyPr>
            <a:normAutofit/>
          </a:bodyPr>
          <a:lstStyle/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O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P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Q</a:t>
            </a:r>
          </a:p>
          <a:p>
            <a:pPr marL="969264" lvl="1" indent="-514350">
              <a:buNone/>
            </a:pPr>
            <a:endParaRPr lang="cs-CZ" sz="4400" dirty="0" smtClean="0"/>
          </a:p>
          <a:p>
            <a:pPr marL="969264" lvl="1" indent="-514350">
              <a:buNone/>
            </a:pPr>
            <a:r>
              <a:rPr lang="cs-CZ" sz="4400" b="1" dirty="0" smtClean="0"/>
              <a:t>A				B				C</a:t>
            </a:r>
          </a:p>
          <a:p>
            <a:pPr marL="969264" lvl="1" indent="-514350">
              <a:buNone/>
            </a:pPr>
            <a:endParaRPr lang="cs-CZ" sz="4400" dirty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8028384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187624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355976" y="5301208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9"/>
            </a:pPr>
            <a:r>
              <a:rPr lang="cs-CZ" sz="3600" b="1" dirty="0" smtClean="0"/>
              <a:t>Pohlcením tepelného záření se těleso: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988840"/>
            <a:ext cx="7772400" cy="4366720"/>
          </a:xfrm>
        </p:spPr>
        <p:txBody>
          <a:bodyPr>
            <a:normAutofit/>
          </a:bodyPr>
          <a:lstStyle/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Ohřívá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Ochlazuje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zmenšuje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5" name="Tlačítko akce: Zvuk 4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1331640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499992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vuk 6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244408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10"/>
            </a:pPr>
            <a:r>
              <a:rPr lang="cs-CZ" sz="3200" b="1" dirty="0" smtClean="0"/>
              <a:t>Kdy dochází k tepelné výměně?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83560"/>
            <a:ext cx="7931224" cy="4572000"/>
          </a:xfrm>
        </p:spPr>
        <p:txBody>
          <a:bodyPr>
            <a:normAutofit lnSpcReduction="10000"/>
          </a:bodyPr>
          <a:lstStyle/>
          <a:p>
            <a:pPr marL="1197864" lvl="1" indent="-742950">
              <a:buFont typeface="+mj-lt"/>
              <a:buAutoNum type="alphaUcPeriod"/>
            </a:pPr>
            <a:r>
              <a:rPr lang="cs-CZ" sz="4000" dirty="0" smtClean="0"/>
              <a:t>Při dotyku dvou těles různé teploty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000" dirty="0" smtClean="0"/>
              <a:t>Při dotyku dvou těles stejné teploty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000" dirty="0" smtClean="0"/>
              <a:t>Při dotyku dvou těles nulové teploty</a:t>
            </a:r>
          </a:p>
          <a:p>
            <a:pPr marL="1197864" lvl="1" indent="-742950">
              <a:buNone/>
            </a:pPr>
            <a:r>
              <a:rPr lang="cs-CZ" sz="4000" b="1" dirty="0" smtClean="0"/>
              <a:t>A				B				C</a:t>
            </a:r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1187624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355976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100392" y="5445224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11"/>
            </a:pPr>
            <a:r>
              <a:rPr lang="cs-CZ" b="1" dirty="0" smtClean="0"/>
              <a:t>Kdy se limonáda ochladí rychleji?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2060848"/>
            <a:ext cx="7772400" cy="4294712"/>
          </a:xfrm>
        </p:spPr>
        <p:txBody>
          <a:bodyPr>
            <a:normAutofit/>
          </a:bodyPr>
          <a:lstStyle/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Led na dně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Led uprostřed nádoby</a:t>
            </a:r>
          </a:p>
          <a:p>
            <a:pPr marL="969264" lvl="1" indent="-514350">
              <a:buFont typeface="+mj-lt"/>
              <a:buAutoNum type="alphaUcPeriod"/>
            </a:pPr>
            <a:r>
              <a:rPr lang="cs-CZ" sz="4400" dirty="0" smtClean="0"/>
              <a:t>Led na hladině</a:t>
            </a:r>
          </a:p>
          <a:p>
            <a:pPr marL="969264" lvl="1" indent="-514350">
              <a:buFont typeface="+mj-lt"/>
              <a:buAutoNum type="alphaUcPeriod"/>
            </a:pPr>
            <a:endParaRPr lang="cs-CZ" sz="4400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8244408" y="5157192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331640" y="522920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4499992" y="5229200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399" y="1783560"/>
            <a:ext cx="8882743" cy="4572000"/>
          </a:xfrm>
        </p:spPr>
        <p:txBody>
          <a:bodyPr>
            <a:normAutofit lnSpcReduction="10000"/>
          </a:bodyPr>
          <a:lstStyle/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Je v něm duté vlákno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Je v něm vzduch</a:t>
            </a:r>
          </a:p>
          <a:p>
            <a:pPr marL="1197864" lvl="1" indent="-742950">
              <a:buFont typeface="+mj-lt"/>
              <a:buAutoNum type="alphaUcPeriod"/>
            </a:pPr>
            <a:r>
              <a:rPr lang="cs-CZ" sz="4400" dirty="0" smtClean="0"/>
              <a:t>Jsem v něm já a hřeju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200" b="1" dirty="0" smtClean="0"/>
              <a:t>A				B				C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lvl="0" indent="-742950">
              <a:buFont typeface="+mj-lt"/>
              <a:buAutoNum type="arabicPeriod" startAt="12"/>
            </a:pPr>
            <a:r>
              <a:rPr lang="cs-CZ" b="1" dirty="0" smtClean="0"/>
              <a:t>Proč spacák hřeje?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lačítko akce: Zvuk 3">
            <a:hlinkClick r:id="" action="ppaction://noaction" highlightClick="1">
              <a:snd r:embed="rId2" name="applause.wav"/>
            </a:hlinkClick>
          </p:cNvPr>
          <p:cNvSpPr/>
          <p:nvPr/>
        </p:nvSpPr>
        <p:spPr>
          <a:xfrm>
            <a:off x="4572000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vuk 5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8172400" y="5373216"/>
            <a:ext cx="504056" cy="720080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vuk 4">
            <a:hlinkClick r:id="" action="ppaction://noaction" highlightClick="1">
              <a:snd r:embed="rId3" name="suction.wav"/>
            </a:hlinkClick>
          </p:cNvPr>
          <p:cNvSpPr/>
          <p:nvPr/>
        </p:nvSpPr>
        <p:spPr>
          <a:xfrm>
            <a:off x="1187624" y="5301208"/>
            <a:ext cx="792088" cy="864096"/>
          </a:xfrm>
          <a:prstGeom prst="actionButtonSou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1B</a:t>
            </a:r>
          </a:p>
          <a:p>
            <a:r>
              <a:rPr lang="cs-CZ" dirty="0" smtClean="0"/>
              <a:t>2A</a:t>
            </a:r>
          </a:p>
          <a:p>
            <a:r>
              <a:rPr lang="cs-CZ" dirty="0" smtClean="0"/>
              <a:t>3B</a:t>
            </a:r>
          </a:p>
          <a:p>
            <a:r>
              <a:rPr lang="cs-CZ" dirty="0" smtClean="0"/>
              <a:t>4C</a:t>
            </a:r>
          </a:p>
          <a:p>
            <a:r>
              <a:rPr lang="cs-CZ" dirty="0" smtClean="0"/>
              <a:t>5C</a:t>
            </a:r>
          </a:p>
          <a:p>
            <a:r>
              <a:rPr lang="cs-CZ" dirty="0" smtClean="0"/>
              <a:t>6B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7B</a:t>
            </a:r>
          </a:p>
          <a:p>
            <a:r>
              <a:rPr lang="cs-CZ" dirty="0" smtClean="0"/>
              <a:t>8C</a:t>
            </a:r>
          </a:p>
          <a:p>
            <a:r>
              <a:rPr lang="cs-CZ" dirty="0" smtClean="0"/>
              <a:t>9A</a:t>
            </a:r>
          </a:p>
          <a:p>
            <a:r>
              <a:rPr lang="cs-CZ" dirty="0" smtClean="0"/>
              <a:t>10A</a:t>
            </a:r>
          </a:p>
          <a:p>
            <a:r>
              <a:rPr lang="cs-CZ" dirty="0" smtClean="0"/>
              <a:t>11C</a:t>
            </a:r>
          </a:p>
          <a:p>
            <a:r>
              <a:rPr lang="cs-CZ" dirty="0" smtClean="0"/>
              <a:t>12B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73</TotalTime>
  <Words>207</Words>
  <Application>Microsoft Office PowerPoint</Application>
  <PresentationFormat>Předvádění na obrazovce (4:3)</PresentationFormat>
  <Paragraphs>110</Paragraphs>
  <Slides>15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Metro</vt:lpstr>
      <vt:lpstr>Snímek 1</vt:lpstr>
      <vt:lpstr>ŠÍŘENÍ TEPLA (zapni zvuk)</vt:lpstr>
      <vt:lpstr>Proč je vakuum nejlepší tepelný izolant?</vt:lpstr>
      <vt:lpstr>Aby došlo k proudění, musí se vzduch ohřívat </vt:lpstr>
      <vt:lpstr>Jakým způsobem se může teplo šířit? </vt:lpstr>
      <vt:lpstr>Kam umístíte radiátor, aby bylo v místnosti teplo co nejdříve? </vt:lpstr>
      <vt:lpstr>V jakých látkách dochází k proudění tepla? </vt:lpstr>
      <vt:lpstr>Mokré ruce studí víc při </vt:lpstr>
      <vt:lpstr>Máme tři tělesa stejné teploty. Každé z nich dáme do kádinky s vodou o stejné teplotě. Která voda se ohřeje nejvíc? </vt:lpstr>
      <vt:lpstr>Fyzikální značka pro teplo je: </vt:lpstr>
      <vt:lpstr>Pohlcením tepelného záření se těleso: </vt:lpstr>
      <vt:lpstr>Kdy dochází k tepelné výměně? </vt:lpstr>
      <vt:lpstr>Kdy se limonáda ochladí rychleji? </vt:lpstr>
      <vt:lpstr>Proč spacák hřeje? </vt:lpstr>
      <vt:lpstr>Řešení: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11</cp:revision>
  <dcterms:created xsi:type="dcterms:W3CDTF">2012-07-30T07:22:23Z</dcterms:created>
  <dcterms:modified xsi:type="dcterms:W3CDTF">2013-06-20T18:54:59Z</dcterms:modified>
</cp:coreProperties>
</file>