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s/slide29.xml" ContentType="application/vnd.openxmlformats-officedocument.presentationml.slide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27.xml" ContentType="application/vnd.openxmlformats-officedocument.presentationml.slide+xml"/>
  <Override PartName="/ppt/slides/slide36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slides/slide25.xml" ContentType="application/vnd.openxmlformats-officedocument.presentationml.slide+xml"/>
  <Override PartName="/ppt/slides/slide34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s/slide24.xml" ContentType="application/vnd.openxmlformats-officedocument.presentationml.slide+xml"/>
  <Override PartName="/ppt/slides/slide33.xml" ContentType="application/vnd.openxmlformats-officedocument.presentationml.slide+xml"/>
  <Override PartName="/ppt/slides/slide35.xml" ContentType="application/vnd.openxmlformats-officedocument.presentationml.slide+xml"/>
  <Override PartName="/ppt/slideLayouts/slideLayout3.xml" ContentType="application/vnd.openxmlformats-officedocument.presentationml.slideLayout+xml"/>
  <Default Extension="jpeg" ContentType="image/jpeg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38"/>
  </p:notesMasterIdLst>
  <p:sldIdLst>
    <p:sldId id="306" r:id="rId2"/>
    <p:sldId id="256" r:id="rId3"/>
    <p:sldId id="257" r:id="rId4"/>
    <p:sldId id="286" r:id="rId5"/>
    <p:sldId id="258" r:id="rId6"/>
    <p:sldId id="259" r:id="rId7"/>
    <p:sldId id="285" r:id="rId8"/>
    <p:sldId id="298" r:id="rId9"/>
    <p:sldId id="302" r:id="rId10"/>
    <p:sldId id="303" r:id="rId11"/>
    <p:sldId id="264" r:id="rId12"/>
    <p:sldId id="265" r:id="rId13"/>
    <p:sldId id="267" r:id="rId14"/>
    <p:sldId id="304" r:id="rId15"/>
    <p:sldId id="273" r:id="rId16"/>
    <p:sldId id="275" r:id="rId17"/>
    <p:sldId id="301" r:id="rId18"/>
    <p:sldId id="277" r:id="rId19"/>
    <p:sldId id="300" r:id="rId20"/>
    <p:sldId id="279" r:id="rId21"/>
    <p:sldId id="280" r:id="rId22"/>
    <p:sldId id="281" r:id="rId23"/>
    <p:sldId id="287" r:id="rId24"/>
    <p:sldId id="282" r:id="rId25"/>
    <p:sldId id="305" r:id="rId26"/>
    <p:sldId id="284" r:id="rId27"/>
    <p:sldId id="288" r:id="rId28"/>
    <p:sldId id="289" r:id="rId29"/>
    <p:sldId id="290" r:id="rId30"/>
    <p:sldId id="291" r:id="rId31"/>
    <p:sldId id="292" r:id="rId32"/>
    <p:sldId id="293" r:id="rId33"/>
    <p:sldId id="294" r:id="rId34"/>
    <p:sldId id="295" r:id="rId35"/>
    <p:sldId id="296" r:id="rId36"/>
    <p:sldId id="297" r:id="rId3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7" d="100"/>
          <a:sy n="107" d="100"/>
        </p:scale>
        <p:origin x="-1098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B13A73D-FEC8-4559-8A22-46928B8FAF67}" type="datetimeFigureOut">
              <a:rPr lang="cs-CZ" smtClean="0"/>
              <a:pPr/>
              <a:t>20.6.2013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8AD900B-AE67-4E48-A13F-7D86F89C8C6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8AD900B-AE67-4E48-A13F-7D86F89C8C6D}" type="slidenum">
              <a:rPr lang="cs-CZ" smtClean="0"/>
              <a:pPr/>
              <a:t>24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060FC5-11A3-4200-9365-2A76E84A5046}" type="datetimeFigureOut">
              <a:rPr lang="cs-CZ" smtClean="0"/>
              <a:pPr/>
              <a:t>20.6.2013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0A192C-E835-4593-AAF7-4A4DBB01D6A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060FC5-11A3-4200-9365-2A76E84A5046}" type="datetimeFigureOut">
              <a:rPr lang="cs-CZ" smtClean="0"/>
              <a:pPr/>
              <a:t>20.6.2013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0A192C-E835-4593-AAF7-4A4DBB01D6A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060FC5-11A3-4200-9365-2A76E84A5046}" type="datetimeFigureOut">
              <a:rPr lang="cs-CZ" smtClean="0"/>
              <a:pPr/>
              <a:t>20.6.2013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0A192C-E835-4593-AAF7-4A4DBB01D6A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060FC5-11A3-4200-9365-2A76E84A5046}" type="datetimeFigureOut">
              <a:rPr lang="cs-CZ" smtClean="0"/>
              <a:pPr/>
              <a:t>20.6.2013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0A192C-E835-4593-AAF7-4A4DBB01D6A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060FC5-11A3-4200-9365-2A76E84A5046}" type="datetimeFigureOut">
              <a:rPr lang="cs-CZ" smtClean="0"/>
              <a:pPr/>
              <a:t>20.6.2013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0A192C-E835-4593-AAF7-4A4DBB01D6A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060FC5-11A3-4200-9365-2A76E84A5046}" type="datetimeFigureOut">
              <a:rPr lang="cs-CZ" smtClean="0"/>
              <a:pPr/>
              <a:t>20.6.2013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0A192C-E835-4593-AAF7-4A4DBB01D6A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060FC5-11A3-4200-9365-2A76E84A5046}" type="datetimeFigureOut">
              <a:rPr lang="cs-CZ" smtClean="0"/>
              <a:pPr/>
              <a:t>20.6.2013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0A192C-E835-4593-AAF7-4A4DBB01D6A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060FC5-11A3-4200-9365-2A76E84A5046}" type="datetimeFigureOut">
              <a:rPr lang="cs-CZ" smtClean="0"/>
              <a:pPr/>
              <a:t>20.6.2013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0A192C-E835-4593-AAF7-4A4DBB01D6A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060FC5-11A3-4200-9365-2A76E84A5046}" type="datetimeFigureOut">
              <a:rPr lang="cs-CZ" smtClean="0"/>
              <a:pPr/>
              <a:t>20.6.2013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0A192C-E835-4593-AAF7-4A4DBB01D6A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060FC5-11A3-4200-9365-2A76E84A5046}" type="datetimeFigureOut">
              <a:rPr lang="cs-CZ" smtClean="0"/>
              <a:pPr/>
              <a:t>20.6.2013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0A192C-E835-4593-AAF7-4A4DBB01D6A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060FC5-11A3-4200-9365-2A76E84A5046}" type="datetimeFigureOut">
              <a:rPr lang="cs-CZ" smtClean="0"/>
              <a:pPr/>
              <a:t>20.6.2013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0A192C-E835-4593-AAF7-4A4DBB01D6A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E060FC5-11A3-4200-9365-2A76E84A5046}" type="datetimeFigureOut">
              <a:rPr lang="cs-CZ" smtClean="0"/>
              <a:pPr/>
              <a:t>20.6.2013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40A192C-E835-4593-AAF7-4A4DBB01D6A7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://ssd.jpl.nasa.gov/sbdb.cgi?sstr=1840;orb=1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ssd.jpl.nasa.gov/sbdb.cgi?sstr=1994%20XM1%20;orb=1;cov=0;log=0;cad=0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Relationship Id="rId5" Type="http://schemas.openxmlformats.org/officeDocument/2006/relationships/hyperlink" Target="http://cs.wikipedia.org/wiki/Soubor:243_ida.jpg" TargetMode="External"/><Relationship Id="rId4" Type="http://schemas.openxmlformats.org/officeDocument/2006/relationships/hyperlink" Target="http://cs.wikipedia.org/wiki/Soubor:Galileo_Gaspra_Mosaic.jpg" TargetMode="Externa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hyperlink" Target="http://commons.wikimedia.org/wiki/File:Asteroid_size_comparison.jpg?uselang=cs" TargetMode="Externa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2/22/Citt%C3%A0_dei_dinosauri_san_lorenzello.jpg" TargetMode="External"/><Relationship Id="rId2" Type="http://schemas.openxmlformats.org/officeDocument/2006/relationships/hyperlink" Target="http://commons.wikimedia.org/wiki/File:Palais_de_la_Decouverte_Tyrannosaurus_rex_p1050042.jpg" TargetMode="Externa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jpeg"/><Relationship Id="rId5" Type="http://schemas.openxmlformats.org/officeDocument/2006/relationships/hyperlink" Target="http://www.novakoviny.eu/archiv/veda/600-dinosaurus-vyhynuti" TargetMode="External"/><Relationship Id="rId4" Type="http://schemas.openxmlformats.org/officeDocument/2006/relationships/image" Target="../media/image7.jpe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://komety.janmarek.net/foto/hb-ohon.jpg" TargetMode="External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Relationship Id="rId4" Type="http://schemas.openxmlformats.org/officeDocument/2006/relationships/hyperlink" Target="http://commons.wikimedia.org/wiki/File:Comet_Hale-Bopp_1995O1.jpg" TargetMode="Externa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hyperlink" Target="http://ssd.jpl.nasa.gov/sbdb.cgi?ID=c00001_0;orb=1;cov=0;log=0;cad=0" TargetMode="External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Comet_Halley.jpg" TargetMode="External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Tunguska_Ereignis.jpg" TargetMode="External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4.xml"/><Relationship Id="rId5" Type="http://schemas.openxmlformats.org/officeDocument/2006/relationships/hyperlink" Target="http://commons.wikimedia.org/wiki/File:Meteor_Bolide.JPG" TargetMode="External"/><Relationship Id="rId4" Type="http://schemas.openxmlformats.org/officeDocument/2006/relationships/hyperlink" Target="http://commons.wikimedia.org/wiki/File:Meteor_burst.jpg" TargetMode="Externa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hyperlink" Target="http://commons.wikimedia.org/wiki/File:Odessa_(iron)_meteorite.jpg" TargetMode="External"/><Relationship Id="rId1" Type="http://schemas.openxmlformats.org/officeDocument/2006/relationships/slideLayout" Target="../slideLayouts/slideLayout4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7.jpeg"/><Relationship Id="rId4" Type="http://schemas.openxmlformats.org/officeDocument/2006/relationships/image" Target="../media/image16.jpe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Moldavite_Besednice.jpg" TargetMode="External"/><Relationship Id="rId2" Type="http://schemas.openxmlformats.org/officeDocument/2006/relationships/hyperlink" Target="http://commons.wikimedia.org/wiki/File:Goba.JPG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commons.wikimedia.org/wiki/File:Meteor.jpg" TargetMode="Externa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935038" y="1700213"/>
            <a:ext cx="8208962" cy="3600450"/>
          </a:xfrm>
        </p:spPr>
        <p:txBody>
          <a:bodyPr>
            <a:normAutofit/>
          </a:bodyPr>
          <a:lstStyle/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ČÍSLO PROJEKTU: 1.4 OP VK</a:t>
            </a:r>
          </a:p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NÁZEV: </a:t>
            </a:r>
            <a:r>
              <a:rPr lang="cs-CZ" sz="1600" dirty="0" smtClean="0"/>
              <a:t>VY_32_INOVACE_07</a:t>
            </a:r>
            <a:endParaRPr lang="cs-CZ" sz="1600" dirty="0" smtClean="0"/>
          </a:p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AUTOR: Mgr., Bc. Daniela </a:t>
            </a:r>
            <a:r>
              <a:rPr lang="cs-CZ" sz="1600" dirty="0" err="1" smtClean="0"/>
              <a:t>Kalistová</a:t>
            </a:r>
            <a:endParaRPr lang="cs-CZ" sz="1600" dirty="0" smtClean="0"/>
          </a:p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OBDOBÍ: 2012-13</a:t>
            </a:r>
          </a:p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ROČNÍK: 8</a:t>
            </a:r>
          </a:p>
          <a:p>
            <a:pPr>
              <a:buNone/>
            </a:pPr>
            <a:r>
              <a:rPr lang="cs-CZ" sz="1600" dirty="0" smtClean="0"/>
              <a:t> </a:t>
            </a:r>
          </a:p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VZDĚLÁVACÍ OBLAST: Člověk a příroda</a:t>
            </a:r>
          </a:p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VZDĚLÁVACÍ OBOR: Fyzika</a:t>
            </a:r>
          </a:p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TÉMATICKÝ OKRUH: </a:t>
            </a:r>
            <a:r>
              <a:rPr lang="cs-CZ" sz="1600" dirty="0" smtClean="0"/>
              <a:t>Vesmír</a:t>
            </a:r>
            <a:endParaRPr lang="cs-CZ" sz="1600" dirty="0" smtClean="0"/>
          </a:p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TÉMA: </a:t>
            </a:r>
            <a:r>
              <a:rPr lang="cs-CZ" sz="1600" dirty="0" smtClean="0"/>
              <a:t>Sluneční soustava – planetky, komety, meteoroidy</a:t>
            </a:r>
            <a:endParaRPr lang="cs-CZ" sz="1600" dirty="0" smtClean="0"/>
          </a:p>
          <a:p>
            <a:pPr>
              <a:buNone/>
            </a:pPr>
            <a:r>
              <a:rPr lang="cs-CZ" sz="1600" dirty="0" smtClean="0"/>
              <a:t> </a:t>
            </a:r>
          </a:p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ANOTACE: Materiál slouží jako osnova k hodině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Char char="Ø"/>
            </a:pPr>
            <a:endParaRPr lang="cs-CZ" sz="1600" dirty="0" smtClean="0"/>
          </a:p>
        </p:txBody>
      </p:sp>
      <p:pic>
        <p:nvPicPr>
          <p:cNvPr id="15363" name="Obrázek 3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79712" y="5402324"/>
            <a:ext cx="5256584" cy="101705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4" name="Picture 4" descr="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27088" y="549275"/>
            <a:ext cx="1766887" cy="1054100"/>
          </a:xfrm>
          <a:prstGeom prst="rect">
            <a:avLst/>
          </a:prstGeom>
          <a:noFill/>
        </p:spPr>
      </p:pic>
      <p:sp>
        <p:nvSpPr>
          <p:cNvPr id="15365" name="Rectangle 5"/>
          <p:cNvSpPr>
            <a:spLocks noChangeArrowheads="1"/>
          </p:cNvSpPr>
          <p:nvPr/>
        </p:nvSpPr>
        <p:spPr bwMode="auto">
          <a:xfrm>
            <a:off x="809381" y="510421"/>
            <a:ext cx="7555403" cy="11079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 anchor="ctr">
            <a:spAutoFit/>
          </a:bodyPr>
          <a:lstStyle/>
          <a:p>
            <a:pPr algn="ctr"/>
            <a:r>
              <a:rPr lang="cs-CZ" dirty="0"/>
              <a:t>                                     </a:t>
            </a:r>
            <a:r>
              <a:rPr lang="cs-CZ" sz="1600" b="1" dirty="0"/>
              <a:t>Základní  škola a mateřská škola </a:t>
            </a:r>
            <a:r>
              <a:rPr lang="cs-CZ" sz="1600" b="1" dirty="0" err="1"/>
              <a:t>J.A.Komenského</a:t>
            </a:r>
            <a:endParaRPr lang="cs-CZ" sz="1600" dirty="0"/>
          </a:p>
          <a:p>
            <a:pPr algn="ctr"/>
            <a:r>
              <a:rPr lang="cs-CZ" sz="1600" b="1" dirty="0"/>
              <a:t>                                                          v Novém  </a:t>
            </a:r>
            <a:r>
              <a:rPr lang="cs-CZ" sz="1600" b="1" dirty="0" err="1"/>
              <a:t>Strašecí</a:t>
            </a:r>
            <a:r>
              <a:rPr lang="cs-CZ" sz="1600" dirty="0"/>
              <a:t>                     </a:t>
            </a:r>
          </a:p>
          <a:p>
            <a:pPr algn="ctr"/>
            <a:r>
              <a:rPr lang="cs-CZ" sz="1600" dirty="0"/>
              <a:t>                                                  Komenského nám. 209, 271 01 Nové </a:t>
            </a:r>
            <a:r>
              <a:rPr lang="cs-CZ" sz="1600" dirty="0" err="1"/>
              <a:t>Strašecí</a:t>
            </a:r>
            <a:endParaRPr lang="cs-CZ" sz="1600" dirty="0"/>
          </a:p>
          <a:p>
            <a:pPr algn="ctr"/>
            <a:r>
              <a:rPr lang="cs-CZ" sz="1600" dirty="0" smtClean="0"/>
              <a:t>                                                       tel. 311 240 401, 311 240 400, email: </a:t>
            </a:r>
            <a:r>
              <a:rPr lang="cs-CZ" sz="1600" dirty="0" err="1" smtClean="0"/>
              <a:t>zsnovstra</a:t>
            </a:r>
            <a:r>
              <a:rPr lang="cs-CZ" sz="1600" smtClean="0"/>
              <a:t>@email.</a:t>
            </a:r>
            <a:r>
              <a:rPr lang="cs-CZ" sz="1600" dirty="0" err="1" smtClean="0"/>
              <a:t>cz</a:t>
            </a:r>
            <a:r>
              <a:rPr lang="cs-CZ" sz="1600" dirty="0" smtClean="0"/>
              <a:t>  </a:t>
            </a:r>
            <a:endParaRPr lang="cs-CZ" sz="1600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4035" name="Picture 3" descr="C:\Documents and Settings\pc\Local Settings\Temporary Internet Files\Content.IE5\MDLUBEDO\MP900289240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-468560" y="0"/>
            <a:ext cx="10233980" cy="6669360"/>
          </a:xfrm>
          <a:prstGeom prst="rect">
            <a:avLst/>
          </a:prstGeom>
          <a:solidFill>
            <a:srgbClr val="000000">
              <a:shade val="95000"/>
            </a:srgbClr>
          </a:solidFill>
          <a:ln w="444500" cap="sq">
            <a:solidFill>
              <a:srgbClr val="000000"/>
            </a:solidFill>
            <a:miter lim="800000"/>
          </a:ln>
          <a:effectLst>
            <a:outerShdw blurRad="254000" dist="190500" dir="2700000" sy="90000" algn="bl" rotWithShape="0">
              <a:srgbClr val="000000">
                <a:alpha val="40000"/>
              </a:srgbClr>
            </a:outerShdw>
          </a:effectLst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403648" y="3615159"/>
            <a:ext cx="7772400" cy="1470025"/>
          </a:xfrm>
        </p:spPr>
        <p:txBody>
          <a:bodyPr/>
          <a:lstStyle/>
          <a:p>
            <a:r>
              <a:rPr lang="cs-CZ" dirty="0" smtClean="0">
                <a:solidFill>
                  <a:schemeClr val="bg1"/>
                </a:solidFill>
              </a:rPr>
              <a:t>Sluneční soustava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23528" y="5348808"/>
            <a:ext cx="7448872" cy="1032520"/>
          </a:xfrm>
        </p:spPr>
        <p:txBody>
          <a:bodyPr/>
          <a:lstStyle/>
          <a:p>
            <a:r>
              <a:rPr lang="cs-CZ" dirty="0" smtClean="0">
                <a:solidFill>
                  <a:schemeClr val="bg1"/>
                </a:solidFill>
              </a:rPr>
              <a:t>Planetky, komety, meteoroidy, meteory</a:t>
            </a:r>
            <a:endParaRPr lang="cs-CZ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67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Planetky (asteroidy)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5001419"/>
          </a:xfrm>
        </p:spPr>
        <p:txBody>
          <a:bodyPr>
            <a:normAutofit/>
          </a:bodyPr>
          <a:lstStyle/>
          <a:p>
            <a:r>
              <a:rPr lang="cs-CZ" dirty="0" smtClean="0"/>
              <a:t>shluky skal o velikostech (10m – 100vky km), které obíhají kolem Slunce většinou po drahách podobných planetárním </a:t>
            </a:r>
          </a:p>
          <a:p>
            <a:r>
              <a:rPr lang="cs-CZ" dirty="0" smtClean="0"/>
              <a:t>nachází se mezi drahami Marsu a Jupiteru, v poslední době jsou však objevovány i větší planetky za drahou Neptunu</a:t>
            </a:r>
          </a:p>
          <a:p>
            <a:r>
              <a:rPr lang="cs-CZ" dirty="0" smtClean="0"/>
              <a:t>naopak některé planetky se přibližují k Zemi a mohou na ni i dopadnout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malé úlomky planetek k nám dopadají často jako meteority</a:t>
            </a:r>
          </a:p>
          <a:p>
            <a:r>
              <a:rPr lang="cs-CZ" dirty="0" smtClean="0"/>
              <a:t> několikakilometrové skály mohou znamenat i ohrožení naší civilizace, mohou být ale užitečné pro příští generace, například jako zdroj surovin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Jak jsou planetky pojmenovávány?</a:t>
            </a:r>
            <a:r>
              <a:rPr lang="cs-CZ" b="1" dirty="0" smtClean="0"/>
              <a:t/>
            </a:r>
            <a:br>
              <a:rPr lang="cs-CZ" b="1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5256584"/>
          </a:xfrm>
        </p:spPr>
        <p:txBody>
          <a:bodyPr>
            <a:normAutofit fontScale="70000" lnSpcReduction="20000"/>
          </a:bodyPr>
          <a:lstStyle/>
          <a:p>
            <a:pPr>
              <a:lnSpc>
                <a:spcPct val="120000"/>
              </a:lnSpc>
            </a:pPr>
            <a:r>
              <a:rPr lang="cs-CZ" dirty="0" smtClean="0"/>
              <a:t>Objevitel konkrétní planetky má privilegium navrhnout jméno</a:t>
            </a:r>
          </a:p>
          <a:p>
            <a:pPr>
              <a:lnSpc>
                <a:spcPct val="120000"/>
              </a:lnSpc>
            </a:pPr>
            <a:endParaRPr lang="cs-CZ" dirty="0" smtClean="0"/>
          </a:p>
          <a:p>
            <a:pPr>
              <a:lnSpc>
                <a:spcPct val="120000"/>
              </a:lnSpc>
            </a:pPr>
            <a:r>
              <a:rPr lang="cs-CZ" b="1" dirty="0" smtClean="0"/>
              <a:t>Navržené jméno musí splňovat následující podmínky:</a:t>
            </a:r>
            <a:r>
              <a:rPr lang="cs-CZ" dirty="0" smtClean="0"/>
              <a:t> </a:t>
            </a:r>
          </a:p>
          <a:p>
            <a:pPr>
              <a:lnSpc>
                <a:spcPct val="120000"/>
              </a:lnSpc>
            </a:pPr>
            <a:r>
              <a:rPr lang="cs-CZ" dirty="0" smtClean="0"/>
              <a:t>jeho délka musí být nejvýše 16 znaků včetně mezer a interpunkce </a:t>
            </a:r>
          </a:p>
          <a:p>
            <a:pPr>
              <a:lnSpc>
                <a:spcPct val="120000"/>
              </a:lnSpc>
            </a:pPr>
            <a:r>
              <a:rPr lang="cs-CZ" dirty="0" smtClean="0"/>
              <a:t>mělo by být pokud možno jednoslovné </a:t>
            </a:r>
          </a:p>
          <a:p>
            <a:pPr>
              <a:lnSpc>
                <a:spcPct val="120000"/>
              </a:lnSpc>
            </a:pPr>
            <a:r>
              <a:rPr lang="cs-CZ" dirty="0" smtClean="0"/>
              <a:t>musí být vyslovitelné (v nějakém jazyce) </a:t>
            </a:r>
          </a:p>
          <a:p>
            <a:pPr>
              <a:lnSpc>
                <a:spcPct val="120000"/>
              </a:lnSpc>
            </a:pPr>
            <a:r>
              <a:rPr lang="cs-CZ" dirty="0" smtClean="0"/>
              <a:t>nesmí být urážlivé </a:t>
            </a:r>
          </a:p>
          <a:p>
            <a:pPr>
              <a:lnSpc>
                <a:spcPct val="120000"/>
              </a:lnSpc>
            </a:pPr>
            <a:r>
              <a:rPr lang="cs-CZ" dirty="0" smtClean="0"/>
              <a:t>nemělo by být příliš podobné s některým už existujícím jménem planetky nebo satelitu některé planety </a:t>
            </a:r>
          </a:p>
          <a:p>
            <a:pPr>
              <a:lnSpc>
                <a:spcPct val="120000"/>
              </a:lnSpc>
            </a:pPr>
            <a:r>
              <a:rPr lang="cs-CZ" dirty="0" smtClean="0"/>
              <a:t>jména osob nebo událostí známých hlavně z vojenského či politického hlediska jsou přípustná nejdříve 100 let poté, co daná osoba zemřela nebo co se daná událost stala </a:t>
            </a:r>
          </a:p>
          <a:p>
            <a:pPr>
              <a:lnSpc>
                <a:spcPct val="120000"/>
              </a:lnSpc>
            </a:pPr>
            <a:r>
              <a:rPr lang="cs-CZ" dirty="0" smtClean="0"/>
              <a:t>jména domácích zvířat nejsou podporována.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Jména planetek</a:t>
            </a:r>
            <a:endParaRPr lang="cs-CZ" b="1" dirty="0">
              <a:ln w="31550" cmpd="sng">
                <a:gradFill>
                  <a:gsLst>
                    <a:gs pos="70000">
                      <a:schemeClr val="accent6">
                        <a:shade val="50000"/>
                        <a:satMod val="190000"/>
                      </a:schemeClr>
                    </a:gs>
                    <a:gs pos="0">
                      <a:schemeClr val="accent6">
                        <a:tint val="77000"/>
                        <a:satMod val="18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chemeClr val="accent6">
                  <a:tint val="15000"/>
                  <a:satMod val="200000"/>
                </a:schemeClr>
              </a:solidFill>
              <a:effectLst>
                <a:outerShdw blurRad="50800" dist="40000" dir="5400000" algn="tl" rotWithShape="0">
                  <a:srgbClr val="000000">
                    <a:shade val="5000"/>
                    <a:satMod val="120000"/>
                    <a:alpha val="33000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Hus, Komenský, Palach, Mrkos, Kohoutek …</a:t>
            </a:r>
          </a:p>
          <a:p>
            <a:r>
              <a:rPr lang="cs-CZ" dirty="0" smtClean="0">
                <a:hlinkClick r:id="rId2"/>
              </a:rPr>
              <a:t>http://ssd.jpl.nasa.gov/sbdb.cgi?sstr=1840;orb=1</a:t>
            </a:r>
            <a:endParaRPr lang="cs-CZ" dirty="0" smtClean="0"/>
          </a:p>
          <a:p>
            <a:r>
              <a:rPr lang="cs-CZ" dirty="0" smtClean="0"/>
              <a:t>Ceres – největší a první objevená planetka (1801), průměr 1 025 km, od r.2006 trpasličí planeta</a:t>
            </a:r>
          </a:p>
          <a:p>
            <a:r>
              <a:rPr lang="cs-CZ" dirty="0" smtClean="0"/>
              <a:t>Ida – první známá planetka s měsícem (1884)</a:t>
            </a:r>
          </a:p>
          <a:p>
            <a:r>
              <a:rPr lang="cs-CZ" dirty="0" smtClean="0"/>
              <a:t>2000 DP107 – první </a:t>
            </a:r>
            <a:r>
              <a:rPr lang="cs-CZ" dirty="0" err="1" smtClean="0"/>
              <a:t>dvojplanetka</a:t>
            </a:r>
            <a:r>
              <a:rPr lang="cs-CZ" dirty="0" smtClean="0"/>
              <a:t> (2000)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764704"/>
            <a:ext cx="8229600" cy="5361459"/>
          </a:xfrm>
        </p:spPr>
        <p:txBody>
          <a:bodyPr/>
          <a:lstStyle/>
          <a:p>
            <a:r>
              <a:rPr lang="cs-CZ" dirty="0" err="1" smtClean="0"/>
              <a:t>Eros</a:t>
            </a:r>
            <a:r>
              <a:rPr lang="cs-CZ" dirty="0" smtClean="0"/>
              <a:t> – první planetka, na které přistála kosmická sonda (1898)</a:t>
            </a:r>
          </a:p>
          <a:p>
            <a:r>
              <a:rPr lang="cs-CZ" dirty="0" smtClean="0"/>
              <a:t>1994 XM1 – planetka s nejmenší vzdáleností od Země, 10.12.1994 se přiblížila do vzdálenosti 104 718 km, což je 3,7krát blíže než Měsíc</a:t>
            </a:r>
          </a:p>
          <a:p>
            <a:r>
              <a:rPr lang="cs-CZ" smtClean="0">
                <a:hlinkClick r:id="rId2"/>
              </a:rPr>
              <a:t>http://ssd.jpl.nasa.gov/sbdb.cgi?sstr=1994%20XM1%20;orb=1;cov=0;log=0;cad=0#orb</a:t>
            </a: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Soubor:Galileo Gaspra Mosaic.jpg"/>
          <p:cNvPicPr>
            <a:picLocks noChangeAspect="1" noChangeArrowheads="1"/>
          </p:cNvPicPr>
          <p:nvPr/>
        </p:nvPicPr>
        <p:blipFill>
          <a:blip r:embed="rId2" cstate="print"/>
          <a:srcRect l="16380" t="18900" r="15581" b="18101"/>
          <a:stretch>
            <a:fillRect/>
          </a:stretch>
        </p:blipFill>
        <p:spPr bwMode="auto">
          <a:xfrm>
            <a:off x="539552" y="1095104"/>
            <a:ext cx="3266283" cy="3024336"/>
          </a:xfrm>
          <a:prstGeom prst="rect">
            <a:avLst/>
          </a:prstGeom>
          <a:noFill/>
        </p:spPr>
      </p:pic>
      <p:pic>
        <p:nvPicPr>
          <p:cNvPr id="2052" name="Picture 4" descr="Soubor:243 ida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322683" y="1052736"/>
            <a:ext cx="4237241" cy="3066704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611560" y="4653136"/>
            <a:ext cx="7920880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Soubor:Galileo </a:t>
            </a:r>
            <a:r>
              <a:rPr lang="cs-CZ" sz="1200" dirty="0" err="1" smtClean="0"/>
              <a:t>Gaspra</a:t>
            </a:r>
            <a:r>
              <a:rPr lang="cs-CZ" sz="1200" dirty="0" smtClean="0"/>
              <a:t> </a:t>
            </a:r>
            <a:r>
              <a:rPr lang="cs-CZ" sz="1200" dirty="0" err="1" smtClean="0"/>
              <a:t>Mosaic.jpg</a:t>
            </a:r>
            <a:r>
              <a:rPr lang="cs-CZ" sz="1200" dirty="0" smtClean="0"/>
              <a:t>. In: </a:t>
            </a:r>
            <a:r>
              <a:rPr lang="cs-CZ" sz="1200" i="1" dirty="0" err="1" smtClean="0"/>
              <a:t>Wikipedia</a:t>
            </a:r>
            <a:r>
              <a:rPr lang="cs-CZ" sz="1200" i="1" dirty="0" smtClean="0"/>
              <a:t>: </a:t>
            </a:r>
            <a:r>
              <a:rPr lang="cs-CZ" sz="1200" i="1" dirty="0" err="1" smtClean="0"/>
              <a:t>the</a:t>
            </a:r>
            <a:r>
              <a:rPr lang="cs-CZ" sz="1200" i="1" dirty="0" smtClean="0"/>
              <a:t> free </a:t>
            </a:r>
            <a:r>
              <a:rPr lang="cs-CZ" sz="1200" i="1" dirty="0" err="1" smtClean="0"/>
              <a:t>encyclopedia</a:t>
            </a:r>
            <a:r>
              <a:rPr lang="cs-CZ" sz="1200" dirty="0" smtClean="0"/>
              <a:t> [online]. San </a:t>
            </a:r>
            <a:r>
              <a:rPr lang="cs-CZ" sz="1200" dirty="0" err="1" smtClean="0"/>
              <a:t>Francisco</a:t>
            </a:r>
            <a:r>
              <a:rPr lang="cs-CZ" sz="1200" dirty="0" smtClean="0"/>
              <a:t> (CA): </a:t>
            </a:r>
            <a:r>
              <a:rPr lang="cs-CZ" sz="1200" dirty="0" err="1" smtClean="0"/>
              <a:t>Wikimedia</a:t>
            </a:r>
            <a:r>
              <a:rPr lang="cs-CZ" sz="1200" dirty="0" smtClean="0"/>
              <a:t> </a:t>
            </a:r>
            <a:r>
              <a:rPr lang="cs-CZ" sz="1200" dirty="0" err="1" smtClean="0"/>
              <a:t>Foundation</a:t>
            </a:r>
            <a:r>
              <a:rPr lang="cs-CZ" sz="1200" dirty="0" smtClean="0"/>
              <a:t>, 11. 11. 2006, 14:28 Náhled verze z 11. 11. 2006, 1 [cit. 2013-06-11]. Dostupné z: </a:t>
            </a:r>
            <a:r>
              <a:rPr lang="cs-CZ" sz="1200" dirty="0" smtClean="0">
                <a:hlinkClick r:id="rId4"/>
              </a:rPr>
              <a:t>http://cs.wikipedia.org/wiki/Soubor:Galileo_Gaspra_Mosaic.jpg</a:t>
            </a:r>
            <a:endParaRPr lang="cs-CZ" sz="1200" dirty="0" smtClean="0"/>
          </a:p>
          <a:p>
            <a:endParaRPr lang="cs-CZ" sz="1200" dirty="0" smtClean="0"/>
          </a:p>
          <a:p>
            <a:r>
              <a:rPr lang="cs-CZ" sz="1200" dirty="0" smtClean="0"/>
              <a:t>Soubor:243 </a:t>
            </a:r>
            <a:r>
              <a:rPr lang="cs-CZ" sz="1200" dirty="0" err="1" smtClean="0"/>
              <a:t>ida.jpg</a:t>
            </a:r>
            <a:r>
              <a:rPr lang="cs-CZ" sz="1200" dirty="0" smtClean="0"/>
              <a:t>. In: </a:t>
            </a:r>
            <a:r>
              <a:rPr lang="cs-CZ" sz="1200" i="1" dirty="0" err="1" smtClean="0"/>
              <a:t>Wikipedia</a:t>
            </a:r>
            <a:r>
              <a:rPr lang="cs-CZ" sz="1200" i="1" dirty="0" smtClean="0"/>
              <a:t>: </a:t>
            </a:r>
            <a:r>
              <a:rPr lang="cs-CZ" sz="1200" i="1" dirty="0" err="1" smtClean="0"/>
              <a:t>the</a:t>
            </a:r>
            <a:r>
              <a:rPr lang="cs-CZ" sz="1200" i="1" dirty="0" smtClean="0"/>
              <a:t> free </a:t>
            </a:r>
            <a:r>
              <a:rPr lang="cs-CZ" sz="1200" i="1" dirty="0" err="1" smtClean="0"/>
              <a:t>encyclopedia</a:t>
            </a:r>
            <a:r>
              <a:rPr lang="cs-CZ" sz="1200" dirty="0" smtClean="0"/>
              <a:t> [online]. San </a:t>
            </a:r>
            <a:r>
              <a:rPr lang="cs-CZ" sz="1200" dirty="0" err="1" smtClean="0"/>
              <a:t>Francisco</a:t>
            </a:r>
            <a:r>
              <a:rPr lang="cs-CZ" sz="1200" dirty="0" smtClean="0"/>
              <a:t> (CA): </a:t>
            </a:r>
            <a:r>
              <a:rPr lang="cs-CZ" sz="1200" dirty="0" err="1" smtClean="0"/>
              <a:t>Wikimedia</a:t>
            </a:r>
            <a:r>
              <a:rPr lang="cs-CZ" sz="1200" dirty="0" smtClean="0"/>
              <a:t> </a:t>
            </a:r>
            <a:r>
              <a:rPr lang="cs-CZ" sz="1200" dirty="0" err="1" smtClean="0"/>
              <a:t>Foundation</a:t>
            </a:r>
            <a:r>
              <a:rPr lang="cs-CZ" sz="1200" dirty="0" smtClean="0"/>
              <a:t>, 30. 1. 2006, 10:44 Náhled verze z 30. 1. 2006, 10: [cit. 2013-06-11]. Dostupné z: </a:t>
            </a:r>
            <a:r>
              <a:rPr lang="cs-CZ" sz="1200" dirty="0" smtClean="0">
                <a:hlinkClick r:id="rId5"/>
              </a:rPr>
              <a:t>http://cs.wikipedia.org/wiki/Soubor:243_ida.jpg</a:t>
            </a:r>
            <a:r>
              <a:rPr lang="cs-CZ" sz="1200" dirty="0" smtClean="0"/>
              <a:t>  </a:t>
            </a:r>
          </a:p>
          <a:p>
            <a:endParaRPr lang="cs-CZ" sz="1200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755576" y="5661248"/>
            <a:ext cx="777686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File:Asteroid </a:t>
            </a:r>
            <a:r>
              <a:rPr lang="cs-CZ" sz="1200" dirty="0" err="1" smtClean="0"/>
              <a:t>size</a:t>
            </a:r>
            <a:r>
              <a:rPr lang="cs-CZ" sz="1200" dirty="0" smtClean="0"/>
              <a:t> </a:t>
            </a:r>
            <a:r>
              <a:rPr lang="cs-CZ" sz="1200" dirty="0" err="1" smtClean="0"/>
              <a:t>comparison.jpg</a:t>
            </a:r>
            <a:r>
              <a:rPr lang="cs-CZ" sz="1200" dirty="0" smtClean="0"/>
              <a:t>. In: </a:t>
            </a:r>
            <a:r>
              <a:rPr lang="cs-CZ" sz="1200" i="1" dirty="0" err="1" smtClean="0"/>
              <a:t>Wikipedia</a:t>
            </a:r>
            <a:r>
              <a:rPr lang="cs-CZ" sz="1200" i="1" dirty="0" smtClean="0"/>
              <a:t>: </a:t>
            </a:r>
            <a:r>
              <a:rPr lang="cs-CZ" sz="1200" i="1" dirty="0" err="1" smtClean="0"/>
              <a:t>the</a:t>
            </a:r>
            <a:r>
              <a:rPr lang="cs-CZ" sz="1200" i="1" dirty="0" smtClean="0"/>
              <a:t> free </a:t>
            </a:r>
            <a:r>
              <a:rPr lang="cs-CZ" sz="1200" i="1" dirty="0" err="1" smtClean="0"/>
              <a:t>encyclopedia</a:t>
            </a:r>
            <a:r>
              <a:rPr lang="cs-CZ" sz="1200" dirty="0" smtClean="0"/>
              <a:t> [online]. San </a:t>
            </a:r>
            <a:r>
              <a:rPr lang="cs-CZ" sz="1200" dirty="0" err="1" smtClean="0"/>
              <a:t>Francisco</a:t>
            </a:r>
            <a:r>
              <a:rPr lang="cs-CZ" sz="1200" dirty="0" smtClean="0"/>
              <a:t> (CA): </a:t>
            </a:r>
            <a:r>
              <a:rPr lang="cs-CZ" sz="1200" dirty="0" err="1" smtClean="0"/>
              <a:t>Wikimedia</a:t>
            </a:r>
            <a:r>
              <a:rPr lang="cs-CZ" sz="1200" dirty="0" smtClean="0"/>
              <a:t> </a:t>
            </a:r>
            <a:r>
              <a:rPr lang="cs-CZ" sz="1200" dirty="0" err="1" smtClean="0"/>
              <a:t>Foundation</a:t>
            </a:r>
            <a:r>
              <a:rPr lang="cs-CZ" sz="1200" dirty="0" smtClean="0"/>
              <a:t>, 4. 4. 2009, 15:55 Náhled verze z 4. 4. 2009, 15:55 [cit. 2013-06-11]. Dostupné z: </a:t>
            </a:r>
            <a:r>
              <a:rPr lang="cs-CZ" sz="1200" dirty="0" smtClean="0">
                <a:hlinkClick r:id="rId2"/>
              </a:rPr>
              <a:t>http://commons.wikimedia.org/wiki/File:Asteroid_size_comparison.jpg?uselang=cs</a:t>
            </a:r>
            <a:r>
              <a:rPr lang="cs-CZ" sz="1200" dirty="0" smtClean="0"/>
              <a:t>  </a:t>
            </a:r>
            <a:endParaRPr lang="cs-CZ" sz="1200" dirty="0"/>
          </a:p>
        </p:txBody>
      </p:sp>
      <p:pic>
        <p:nvPicPr>
          <p:cNvPr id="1026" name="Picture 2" descr="File:Asteroid size comparison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187624" y="160871"/>
            <a:ext cx="6840760" cy="535636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6028546"/>
            <a:ext cx="7920880" cy="7848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00" dirty="0" smtClean="0"/>
              <a:t>File:Palais de la </a:t>
            </a:r>
            <a:r>
              <a:rPr lang="cs-CZ" sz="900" dirty="0" err="1" smtClean="0"/>
              <a:t>Decouverte</a:t>
            </a:r>
            <a:r>
              <a:rPr lang="cs-CZ" sz="900" dirty="0" smtClean="0"/>
              <a:t> </a:t>
            </a:r>
            <a:r>
              <a:rPr lang="cs-CZ" sz="900" dirty="0" err="1" smtClean="0"/>
              <a:t>Tyrannosaurus</a:t>
            </a:r>
            <a:r>
              <a:rPr lang="cs-CZ" sz="900" dirty="0" smtClean="0"/>
              <a:t> </a:t>
            </a:r>
            <a:r>
              <a:rPr lang="cs-CZ" sz="900" dirty="0" err="1" smtClean="0"/>
              <a:t>rex</a:t>
            </a:r>
            <a:r>
              <a:rPr lang="cs-CZ" sz="900" dirty="0" smtClean="0"/>
              <a:t> p1050042.jpg. In: </a:t>
            </a:r>
            <a:r>
              <a:rPr lang="cs-CZ" sz="900" i="1" dirty="0" err="1" smtClean="0"/>
              <a:t>Wikipedia</a:t>
            </a:r>
            <a:r>
              <a:rPr lang="cs-CZ" sz="900" i="1" dirty="0" smtClean="0"/>
              <a:t>: </a:t>
            </a:r>
            <a:r>
              <a:rPr lang="cs-CZ" sz="900" i="1" dirty="0" err="1" smtClean="0"/>
              <a:t>the</a:t>
            </a:r>
            <a:r>
              <a:rPr lang="cs-CZ" sz="900" i="1" dirty="0" smtClean="0"/>
              <a:t> free </a:t>
            </a:r>
            <a:r>
              <a:rPr lang="cs-CZ" sz="900" i="1" dirty="0" err="1" smtClean="0"/>
              <a:t>encyclopedia</a:t>
            </a:r>
            <a:r>
              <a:rPr lang="cs-CZ" sz="900" dirty="0" smtClean="0"/>
              <a:t> [online]. San </a:t>
            </a:r>
            <a:r>
              <a:rPr lang="cs-CZ" sz="900" dirty="0" err="1" smtClean="0"/>
              <a:t>Francisco</a:t>
            </a:r>
            <a:r>
              <a:rPr lang="cs-CZ" sz="900" dirty="0" smtClean="0"/>
              <a:t> (CA): </a:t>
            </a:r>
            <a:r>
              <a:rPr lang="cs-CZ" sz="900" dirty="0" err="1" smtClean="0"/>
              <a:t>Wikimedia</a:t>
            </a:r>
            <a:r>
              <a:rPr lang="cs-CZ" sz="900" dirty="0" smtClean="0"/>
              <a:t> </a:t>
            </a:r>
            <a:r>
              <a:rPr lang="cs-CZ" sz="900" dirty="0" err="1" smtClean="0"/>
              <a:t>Foundation</a:t>
            </a:r>
            <a:r>
              <a:rPr lang="cs-CZ" sz="900" dirty="0" smtClean="0"/>
              <a:t>, 00:28, 22 June 2010 </a:t>
            </a:r>
            <a:r>
              <a:rPr lang="cs-CZ" sz="900" dirty="0" err="1" smtClean="0"/>
              <a:t>Thumbnail</a:t>
            </a:r>
            <a:r>
              <a:rPr lang="cs-CZ" sz="900" dirty="0" smtClean="0"/>
              <a:t> </a:t>
            </a:r>
            <a:r>
              <a:rPr lang="cs-CZ" sz="900" dirty="0" err="1" smtClean="0"/>
              <a:t>for</a:t>
            </a:r>
            <a:r>
              <a:rPr lang="cs-CZ" sz="900" dirty="0" smtClean="0"/>
              <a:t> </a:t>
            </a:r>
            <a:r>
              <a:rPr lang="cs-CZ" sz="900" dirty="0" err="1" smtClean="0"/>
              <a:t>version</a:t>
            </a:r>
            <a:r>
              <a:rPr lang="cs-CZ" sz="900" dirty="0" smtClean="0"/>
              <a:t> as </a:t>
            </a:r>
            <a:r>
              <a:rPr lang="cs-CZ" sz="900" dirty="0" err="1" smtClean="0"/>
              <a:t>of</a:t>
            </a:r>
            <a:r>
              <a:rPr lang="cs-CZ" sz="900" dirty="0" smtClean="0"/>
              <a:t> 00 [cit. 2013-06-11]. Dostupné z: </a:t>
            </a:r>
            <a:r>
              <a:rPr lang="cs-CZ" sz="900" dirty="0" smtClean="0">
                <a:hlinkClick r:id="rId2"/>
              </a:rPr>
              <a:t>http://commons.wikimedia.org/wiki/File:Palais_de_la_Decouverte_Tyrannosaurus_rex_p1050042.jpg</a:t>
            </a:r>
            <a:r>
              <a:rPr lang="cs-CZ" sz="900" dirty="0" smtClean="0"/>
              <a:t>  </a:t>
            </a:r>
          </a:p>
          <a:p>
            <a:r>
              <a:rPr lang="cs-CZ" sz="900" dirty="0" smtClean="0"/>
              <a:t>File:Città </a:t>
            </a:r>
            <a:r>
              <a:rPr lang="cs-CZ" sz="900" dirty="0" err="1" smtClean="0"/>
              <a:t>dei</a:t>
            </a:r>
            <a:r>
              <a:rPr lang="cs-CZ" sz="900" dirty="0" smtClean="0"/>
              <a:t> </a:t>
            </a:r>
            <a:r>
              <a:rPr lang="cs-CZ" sz="900" dirty="0" err="1" smtClean="0"/>
              <a:t>dinosauri</a:t>
            </a:r>
            <a:r>
              <a:rPr lang="cs-CZ" sz="900" dirty="0" smtClean="0"/>
              <a:t> </a:t>
            </a:r>
            <a:r>
              <a:rPr lang="cs-CZ" sz="900" dirty="0" err="1" smtClean="0"/>
              <a:t>san</a:t>
            </a:r>
            <a:r>
              <a:rPr lang="cs-CZ" sz="900" dirty="0" smtClean="0"/>
              <a:t> </a:t>
            </a:r>
            <a:r>
              <a:rPr lang="cs-CZ" sz="900" dirty="0" err="1" smtClean="0"/>
              <a:t>lorenzello.jpg</a:t>
            </a:r>
            <a:r>
              <a:rPr lang="cs-CZ" sz="900" dirty="0" smtClean="0"/>
              <a:t>. In: </a:t>
            </a:r>
            <a:r>
              <a:rPr lang="cs-CZ" sz="900" i="1" dirty="0" err="1" smtClean="0"/>
              <a:t>Wikipedia</a:t>
            </a:r>
            <a:r>
              <a:rPr lang="cs-CZ" sz="900" i="1" dirty="0" smtClean="0"/>
              <a:t>: </a:t>
            </a:r>
            <a:r>
              <a:rPr lang="cs-CZ" sz="900" i="1" dirty="0" err="1" smtClean="0"/>
              <a:t>the</a:t>
            </a:r>
            <a:r>
              <a:rPr lang="cs-CZ" sz="900" i="1" dirty="0" smtClean="0"/>
              <a:t> free </a:t>
            </a:r>
            <a:r>
              <a:rPr lang="cs-CZ" sz="900" i="1" dirty="0" err="1" smtClean="0"/>
              <a:t>encyclopedia</a:t>
            </a:r>
            <a:r>
              <a:rPr lang="cs-CZ" sz="900" dirty="0" smtClean="0"/>
              <a:t> [online]. San </a:t>
            </a:r>
            <a:r>
              <a:rPr lang="cs-CZ" sz="900" dirty="0" err="1" smtClean="0"/>
              <a:t>Francisco</a:t>
            </a:r>
            <a:r>
              <a:rPr lang="cs-CZ" sz="900" dirty="0" smtClean="0"/>
              <a:t> (CA): </a:t>
            </a:r>
            <a:r>
              <a:rPr lang="cs-CZ" sz="900" dirty="0" err="1" smtClean="0"/>
              <a:t>Wikimedia</a:t>
            </a:r>
            <a:r>
              <a:rPr lang="cs-CZ" sz="900" dirty="0" smtClean="0"/>
              <a:t> </a:t>
            </a:r>
            <a:r>
              <a:rPr lang="cs-CZ" sz="900" dirty="0" err="1" smtClean="0"/>
              <a:t>Foundation</a:t>
            </a:r>
            <a:r>
              <a:rPr lang="cs-CZ" sz="900" dirty="0" smtClean="0"/>
              <a:t>, 18:56, 25 May 2011 </a:t>
            </a:r>
            <a:r>
              <a:rPr lang="cs-CZ" sz="900" dirty="0" err="1" smtClean="0"/>
              <a:t>Thumbnail</a:t>
            </a:r>
            <a:r>
              <a:rPr lang="cs-CZ" sz="900" dirty="0" smtClean="0"/>
              <a:t> </a:t>
            </a:r>
            <a:r>
              <a:rPr lang="cs-CZ" sz="900" dirty="0" err="1" smtClean="0"/>
              <a:t>for</a:t>
            </a:r>
            <a:r>
              <a:rPr lang="cs-CZ" sz="900" dirty="0" smtClean="0"/>
              <a:t> </a:t>
            </a:r>
            <a:r>
              <a:rPr lang="cs-CZ" sz="900" dirty="0" err="1" smtClean="0"/>
              <a:t>version</a:t>
            </a:r>
            <a:r>
              <a:rPr lang="cs-CZ" sz="900" dirty="0" smtClean="0"/>
              <a:t> as </a:t>
            </a:r>
            <a:r>
              <a:rPr lang="cs-CZ" sz="900" dirty="0" err="1" smtClean="0"/>
              <a:t>of</a:t>
            </a:r>
            <a:r>
              <a:rPr lang="cs-CZ" sz="900" dirty="0" smtClean="0"/>
              <a:t> 18: [cit. 2013-06-20]. Dostupné z: </a:t>
            </a:r>
            <a:r>
              <a:rPr lang="cs-CZ" sz="900" dirty="0" smtClean="0">
                <a:hlinkClick r:id="rId3"/>
              </a:rPr>
              <a:t>http://upload.wikimedia.org/wikipedia/commons/2/22/Citt%C3%A0_dei_dinosauri_san_lorenzello.jpg</a:t>
            </a:r>
            <a:r>
              <a:rPr lang="cs-CZ" sz="900" dirty="0" smtClean="0"/>
              <a:t> </a:t>
            </a:r>
            <a:endParaRPr lang="cs-CZ" sz="900" dirty="0"/>
          </a:p>
        </p:txBody>
      </p:sp>
      <p:pic>
        <p:nvPicPr>
          <p:cNvPr id="58370" name="Picture 2" descr="File:Palais de la Decouverte Tyrannosaurus rex p1050042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499991" y="3429000"/>
            <a:ext cx="3677003" cy="2376264"/>
          </a:xfrm>
          <a:prstGeom prst="rect">
            <a:avLst/>
          </a:prstGeom>
          <a:noFill/>
        </p:spPr>
      </p:pic>
      <p:sp>
        <p:nvSpPr>
          <p:cNvPr id="4" name="Obdélník 3"/>
          <p:cNvSpPr/>
          <p:nvPr/>
        </p:nvSpPr>
        <p:spPr>
          <a:xfrm>
            <a:off x="683568" y="2843644"/>
            <a:ext cx="8136904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Více na: </a:t>
            </a:r>
            <a:r>
              <a:rPr lang="cs-CZ" dirty="0" smtClean="0">
                <a:hlinkClick r:id="rId5"/>
              </a:rPr>
              <a:t>http://www.</a:t>
            </a:r>
            <a:r>
              <a:rPr lang="cs-CZ" dirty="0" err="1" smtClean="0">
                <a:hlinkClick r:id="rId5"/>
              </a:rPr>
              <a:t>novakoviny.eu</a:t>
            </a:r>
            <a:r>
              <a:rPr lang="cs-CZ" dirty="0" smtClean="0">
                <a:hlinkClick r:id="rId5"/>
              </a:rPr>
              <a:t>/archiv/veda/600-dinosaurus-vyhynuti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611560" y="214769"/>
            <a:ext cx="8136904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3200" b="1" dirty="0" smtClean="0"/>
              <a:t>Vyhynutí dinosaurů </a:t>
            </a:r>
            <a:r>
              <a:rPr lang="cs-CZ" sz="3200" dirty="0" smtClean="0"/>
              <a:t>je spojováno  se srážkou Země s velkým asteroidem před 65 miliony lety</a:t>
            </a:r>
          </a:p>
          <a:p>
            <a:pPr>
              <a:buFont typeface="Arial" pitchFamily="34" charset="0"/>
              <a:buChar char="•"/>
            </a:pPr>
            <a:endParaRPr lang="cs-CZ" sz="3200" dirty="0" smtClean="0"/>
          </a:p>
          <a:p>
            <a:pPr>
              <a:buFont typeface="Arial" pitchFamily="34" charset="0"/>
              <a:buChar char="•"/>
            </a:pPr>
            <a:r>
              <a:rPr lang="cs-CZ" sz="3200" dirty="0" smtClean="0"/>
              <a:t>Poslední výzkumy ukazují , že vyhynutí dinosaurů způsobily </a:t>
            </a:r>
            <a:r>
              <a:rPr lang="cs-CZ" sz="3200" b="1" dirty="0" smtClean="0"/>
              <a:t>sopky</a:t>
            </a:r>
            <a:r>
              <a:rPr lang="cs-CZ" sz="3200" dirty="0" smtClean="0"/>
              <a:t>.</a:t>
            </a:r>
            <a:endParaRPr lang="cs-CZ" sz="3200" dirty="0"/>
          </a:p>
        </p:txBody>
      </p:sp>
      <p:pic>
        <p:nvPicPr>
          <p:cNvPr id="28674" name="Picture 2" descr="File:Città dei dinosauri san lorenzello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899592" y="3429000"/>
            <a:ext cx="3143672" cy="2357754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67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Komety</a:t>
            </a:r>
            <a:r>
              <a:rPr lang="cs-CZ" b="1" dirty="0" smtClean="0"/>
              <a:t/>
            </a:r>
            <a:br>
              <a:rPr lang="cs-CZ" b="1" dirty="0" smtClean="0"/>
            </a:b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4857403"/>
          </a:xfrm>
        </p:spPr>
        <p:txBody>
          <a:bodyPr>
            <a:normAutofit/>
          </a:bodyPr>
          <a:lstStyle/>
          <a:p>
            <a:r>
              <a:rPr lang="cs-CZ" dirty="0" smtClean="0"/>
              <a:t>komety jsou malá tělesa Sluneční soustavy</a:t>
            </a:r>
            <a:endParaRPr lang="cs-CZ" dirty="0"/>
          </a:p>
          <a:p>
            <a:r>
              <a:rPr lang="cs-CZ" dirty="0" smtClean="0"/>
              <a:t>vytvářejí komu a ohon, což z jasných komet činí objekty, na které je vcelku pěkná podívaná</a:t>
            </a:r>
          </a:p>
          <a:p>
            <a:r>
              <a:rPr lang="cs-CZ" dirty="0" smtClean="0"/>
              <a:t>složení</a:t>
            </a:r>
          </a:p>
          <a:p>
            <a:pPr lvl="1">
              <a:buFont typeface="Wingdings" pitchFamily="2" charset="2"/>
              <a:buChar char="Ø"/>
            </a:pPr>
            <a:r>
              <a:rPr lang="cs-CZ" dirty="0" smtClean="0"/>
              <a:t>jádro</a:t>
            </a:r>
          </a:p>
          <a:p>
            <a:pPr lvl="1">
              <a:buFont typeface="Wingdings" pitchFamily="2" charset="2"/>
              <a:buChar char="Ø"/>
            </a:pPr>
            <a:r>
              <a:rPr lang="cs-CZ" dirty="0" smtClean="0"/>
              <a:t>koma</a:t>
            </a:r>
          </a:p>
          <a:p>
            <a:pPr lvl="1">
              <a:buFont typeface="Wingdings" pitchFamily="2" charset="2"/>
              <a:buChar char="Ø"/>
            </a:pPr>
            <a:r>
              <a:rPr lang="cs-CZ" dirty="0" smtClean="0"/>
              <a:t>ohon</a:t>
            </a:r>
          </a:p>
          <a:p>
            <a:pPr lvl="1">
              <a:buFont typeface="Wingdings" pitchFamily="2" charset="2"/>
              <a:buChar char="Ø"/>
            </a:pPr>
            <a:r>
              <a:rPr lang="cs-CZ" dirty="0" smtClean="0"/>
              <a:t>vodíková </a:t>
            </a:r>
            <a:r>
              <a:rPr lang="cs-CZ" dirty="0" err="1" smtClean="0"/>
              <a:t>korona</a:t>
            </a:r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Jádro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5001419"/>
          </a:xfrm>
        </p:spPr>
        <p:txBody>
          <a:bodyPr>
            <a:normAutofit/>
          </a:bodyPr>
          <a:lstStyle/>
          <a:p>
            <a:r>
              <a:rPr lang="cs-CZ" dirty="0" smtClean="0"/>
              <a:t>vlastní těleso komety</a:t>
            </a:r>
          </a:p>
          <a:p>
            <a:r>
              <a:rPr lang="cs-CZ" dirty="0"/>
              <a:t>m</a:t>
            </a:r>
            <a:r>
              <a:rPr lang="cs-CZ" dirty="0" smtClean="0"/>
              <a:t>ívá značně nepravidelný tvar a v průměru měří několik kilometrů (cca 800 m až 50 km).</a:t>
            </a:r>
          </a:p>
          <a:p>
            <a:r>
              <a:rPr lang="cs-CZ" dirty="0" smtClean="0"/>
              <a:t>z vodního ledu, zmrzlých plynů a hornin, </a:t>
            </a:r>
            <a:r>
              <a:rPr lang="cs-CZ" dirty="0"/>
              <a:t>o</a:t>
            </a:r>
            <a:r>
              <a:rPr lang="cs-CZ" dirty="0" smtClean="0"/>
              <a:t>bsahuje též organické látky, což způsobuje jeho mimořádnou tmavost</a:t>
            </a:r>
          </a:p>
          <a:p>
            <a:r>
              <a:rPr lang="cs-CZ" dirty="0" smtClean="0"/>
              <a:t>jádro je velmi křehké</a:t>
            </a:r>
          </a:p>
          <a:p>
            <a:r>
              <a:rPr lang="cs-CZ" dirty="0" smtClean="0"/>
              <a:t>většinou není přímo pozorovatelné, protože je obklopeno </a:t>
            </a:r>
            <a:r>
              <a:rPr lang="cs-CZ" dirty="0" err="1" smtClean="0"/>
              <a:t>komou</a:t>
            </a: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Ohon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5073427"/>
          </a:xfrm>
        </p:spPr>
        <p:txBody>
          <a:bodyPr>
            <a:normAutofit fontScale="92500" lnSpcReduction="10000"/>
          </a:bodyPr>
          <a:lstStyle/>
          <a:p>
            <a:r>
              <a:rPr lang="cs-CZ" dirty="0" smtClean="0"/>
              <a:t>vzniká působením tlaku slunečního záření z částic, které se již neudrží v </a:t>
            </a:r>
            <a:r>
              <a:rPr lang="cs-CZ" dirty="0" err="1" smtClean="0"/>
              <a:t>komě</a:t>
            </a:r>
            <a:r>
              <a:rPr lang="cs-CZ" dirty="0" smtClean="0"/>
              <a:t>. Skládá se ze dvou částí - </a:t>
            </a:r>
            <a:r>
              <a:rPr lang="cs-CZ" b="1" i="1" dirty="0" smtClean="0"/>
              <a:t>prachový</a:t>
            </a:r>
            <a:r>
              <a:rPr lang="cs-CZ" b="1" dirty="0" smtClean="0"/>
              <a:t> a </a:t>
            </a:r>
            <a:r>
              <a:rPr lang="cs-CZ" b="1" i="1" dirty="0" smtClean="0"/>
              <a:t>plazmový</a:t>
            </a:r>
            <a:r>
              <a:rPr lang="cs-CZ" b="1" dirty="0" smtClean="0"/>
              <a:t> </a:t>
            </a:r>
            <a:r>
              <a:rPr lang="cs-CZ" dirty="0" smtClean="0"/>
              <a:t>chvost.</a:t>
            </a:r>
          </a:p>
          <a:p>
            <a:r>
              <a:rPr lang="cs-CZ" dirty="0" smtClean="0"/>
              <a:t> </a:t>
            </a:r>
            <a:r>
              <a:rPr lang="cs-CZ" dirty="0" smtClean="0">
                <a:solidFill>
                  <a:srgbClr val="FF0000"/>
                </a:solidFill>
              </a:rPr>
              <a:t>Plazmový</a:t>
            </a:r>
            <a:r>
              <a:rPr lang="cs-CZ" dirty="0" smtClean="0"/>
              <a:t> je složen z plynů, je úzký, přímý, mívá namodralou barvu. Září převážně ionizací. 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Prachový</a:t>
            </a:r>
            <a:r>
              <a:rPr lang="cs-CZ" dirty="0" smtClean="0"/>
              <a:t> chvost při pohybu komety jakoby zůstává za ní a proto je zahnutý. Délka ohonu je až 10</a:t>
            </a:r>
            <a:r>
              <a:rPr lang="cs-CZ" baseline="30000" dirty="0" smtClean="0"/>
              <a:t>8</a:t>
            </a:r>
            <a:r>
              <a:rPr lang="cs-CZ" dirty="0" smtClean="0"/>
              <a:t> km. U komet, které neuvolňují dostatečné množství materiálu se ohon vůbec nemusí vytvořit.</a:t>
            </a:r>
          </a:p>
          <a:p>
            <a:r>
              <a:rPr lang="cs-CZ" dirty="0" smtClean="0"/>
              <a:t>Kometa </a:t>
            </a:r>
            <a:r>
              <a:rPr lang="cs-CZ" dirty="0" smtClean="0">
                <a:solidFill>
                  <a:srgbClr val="00B050"/>
                </a:solidFill>
              </a:rPr>
              <a:t>ohon vždy odvrací směrem od Slunce</a:t>
            </a:r>
            <a:r>
              <a:rPr lang="cs-CZ" smtClean="0"/>
              <a:t>. </a:t>
            </a: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9394" name="Picture 2" descr="File:Comet Hale-Bopp 1995O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23728" y="260648"/>
            <a:ext cx="4824536" cy="4824536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827584" y="5158933"/>
            <a:ext cx="7488832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hlinkClick r:id="rId3" action="ppaction://hlinkfile"/>
              </a:rPr>
              <a:t>Kometa Hale - </a:t>
            </a:r>
            <a:r>
              <a:rPr lang="cs-CZ" dirty="0" err="1" smtClean="0">
                <a:hlinkClick r:id="rId3" action="ppaction://hlinkfile"/>
              </a:rPr>
              <a:t>Bopp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Na obrázku je jasně patrný plazmový a prachový chvost</a:t>
            </a:r>
          </a:p>
          <a:p>
            <a:endParaRPr lang="cs-CZ" dirty="0" smtClean="0"/>
          </a:p>
          <a:p>
            <a:r>
              <a:rPr lang="cs-CZ" sz="1200" dirty="0" smtClean="0"/>
              <a:t>File:Comet Hale-</a:t>
            </a:r>
            <a:r>
              <a:rPr lang="cs-CZ" sz="1200" dirty="0" err="1" smtClean="0"/>
              <a:t>Bopp</a:t>
            </a:r>
            <a:r>
              <a:rPr lang="cs-CZ" sz="1200" dirty="0" smtClean="0"/>
              <a:t> 1995O1.jpg. In: </a:t>
            </a:r>
            <a:r>
              <a:rPr lang="cs-CZ" sz="1200" i="1" dirty="0" err="1" smtClean="0"/>
              <a:t>Wikipedia</a:t>
            </a:r>
            <a:r>
              <a:rPr lang="cs-CZ" sz="1200" i="1" dirty="0" smtClean="0"/>
              <a:t>: </a:t>
            </a:r>
            <a:r>
              <a:rPr lang="cs-CZ" sz="1200" i="1" dirty="0" err="1" smtClean="0"/>
              <a:t>the</a:t>
            </a:r>
            <a:r>
              <a:rPr lang="cs-CZ" sz="1200" i="1" dirty="0" smtClean="0"/>
              <a:t> free </a:t>
            </a:r>
            <a:r>
              <a:rPr lang="cs-CZ" sz="1200" i="1" dirty="0" err="1" smtClean="0"/>
              <a:t>encyclopedia</a:t>
            </a:r>
            <a:r>
              <a:rPr lang="cs-CZ" sz="1200" dirty="0" smtClean="0"/>
              <a:t> [online]. San </a:t>
            </a:r>
            <a:r>
              <a:rPr lang="cs-CZ" sz="1200" dirty="0" err="1" smtClean="0"/>
              <a:t>Francisco</a:t>
            </a:r>
            <a:r>
              <a:rPr lang="cs-CZ" sz="1200" dirty="0" smtClean="0"/>
              <a:t> (CA): </a:t>
            </a:r>
            <a:r>
              <a:rPr lang="cs-CZ" sz="1200" dirty="0" err="1" smtClean="0"/>
              <a:t>Wikimedia</a:t>
            </a:r>
            <a:r>
              <a:rPr lang="cs-CZ" sz="1200" dirty="0" smtClean="0"/>
              <a:t> </a:t>
            </a:r>
            <a:r>
              <a:rPr lang="cs-CZ" sz="1200" dirty="0" err="1" smtClean="0"/>
              <a:t>Foundation</a:t>
            </a:r>
            <a:r>
              <a:rPr lang="cs-CZ" sz="1200" dirty="0" smtClean="0"/>
              <a:t>, 21:34, 11 May 2009 </a:t>
            </a:r>
            <a:r>
              <a:rPr lang="cs-CZ" sz="1200" dirty="0" err="1" smtClean="0"/>
              <a:t>Thumbnail</a:t>
            </a:r>
            <a:r>
              <a:rPr lang="cs-CZ" sz="1200" dirty="0" smtClean="0"/>
              <a:t> </a:t>
            </a:r>
            <a:r>
              <a:rPr lang="cs-CZ" sz="1200" dirty="0" err="1" smtClean="0"/>
              <a:t>for</a:t>
            </a:r>
            <a:r>
              <a:rPr lang="cs-CZ" sz="1200" dirty="0" smtClean="0"/>
              <a:t> </a:t>
            </a:r>
            <a:r>
              <a:rPr lang="cs-CZ" sz="1200" dirty="0" err="1" smtClean="0"/>
              <a:t>version</a:t>
            </a:r>
            <a:r>
              <a:rPr lang="cs-CZ" sz="1200" dirty="0" smtClean="0"/>
              <a:t> as </a:t>
            </a:r>
            <a:r>
              <a:rPr lang="cs-CZ" sz="1200" dirty="0" err="1" smtClean="0"/>
              <a:t>of</a:t>
            </a:r>
            <a:r>
              <a:rPr lang="cs-CZ" sz="1200" dirty="0" smtClean="0"/>
              <a:t> 21: [cit. 2013-06-11]. Dostupné z: </a:t>
            </a:r>
            <a:r>
              <a:rPr lang="cs-CZ" sz="1200" dirty="0" smtClean="0">
                <a:hlinkClick r:id="rId4"/>
              </a:rPr>
              <a:t>http://commons.wikimedia.org/wiki/File:Comet_Hale-Bopp_1995O1.jpg</a:t>
            </a:r>
            <a:r>
              <a:rPr lang="cs-CZ" sz="1200" dirty="0" smtClean="0"/>
              <a:t> </a:t>
            </a:r>
            <a:endParaRPr lang="cs-CZ" sz="1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Dráhy komet</a:t>
            </a:r>
            <a:r>
              <a:rPr lang="cs-CZ" b="1" dirty="0" smtClean="0"/>
              <a:t/>
            </a:r>
            <a:br>
              <a:rPr lang="cs-CZ" b="1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145435"/>
          </a:xfrm>
        </p:spPr>
        <p:txBody>
          <a:bodyPr>
            <a:normAutofit/>
          </a:bodyPr>
          <a:lstStyle/>
          <a:p>
            <a:r>
              <a:rPr lang="cs-CZ" i="1" dirty="0" smtClean="0">
                <a:solidFill>
                  <a:srgbClr val="FF0000"/>
                </a:solidFill>
              </a:rPr>
              <a:t>protáhlé elipsy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smtClean="0"/>
              <a:t>u komet </a:t>
            </a:r>
            <a:r>
              <a:rPr lang="cs-CZ" i="1" dirty="0" smtClean="0"/>
              <a:t>periodických</a:t>
            </a:r>
            <a:r>
              <a:rPr lang="cs-CZ" dirty="0" smtClean="0"/>
              <a:t>. (Vracejí se ke Slunci v určité </a:t>
            </a:r>
            <a:r>
              <a:rPr lang="cs-CZ" i="1" dirty="0" smtClean="0"/>
              <a:t>periodě</a:t>
            </a:r>
            <a:r>
              <a:rPr lang="cs-CZ" dirty="0" smtClean="0"/>
              <a:t>.) </a:t>
            </a:r>
          </a:p>
          <a:p>
            <a:r>
              <a:rPr lang="cs-CZ" i="1" dirty="0" smtClean="0">
                <a:solidFill>
                  <a:srgbClr val="FF0000"/>
                </a:solidFill>
              </a:rPr>
              <a:t>paraboly</a:t>
            </a:r>
            <a:r>
              <a:rPr lang="cs-CZ" dirty="0" smtClean="0"/>
              <a:t> </a:t>
            </a:r>
          </a:p>
          <a:p>
            <a:r>
              <a:rPr lang="cs-CZ" i="1" dirty="0" smtClean="0">
                <a:solidFill>
                  <a:srgbClr val="FF0000"/>
                </a:solidFill>
              </a:rPr>
              <a:t>hyperboly</a:t>
            </a:r>
            <a:r>
              <a:rPr lang="cs-CZ" dirty="0" smtClean="0"/>
              <a:t> </a:t>
            </a:r>
          </a:p>
          <a:p>
            <a:r>
              <a:rPr lang="cs-CZ" dirty="0" smtClean="0"/>
              <a:t>Dráhy komet se od drah planet a planetek liší především tím, že mohou </a:t>
            </a:r>
            <a:r>
              <a:rPr lang="cs-CZ" dirty="0" smtClean="0">
                <a:solidFill>
                  <a:srgbClr val="0070C0"/>
                </a:solidFill>
              </a:rPr>
              <a:t>mít velkou excentricitu a sklon k ekliptice. </a:t>
            </a:r>
            <a:r>
              <a:rPr lang="cs-CZ" dirty="0" smtClean="0"/>
              <a:t>Některé komety dokonce obíhají </a:t>
            </a:r>
            <a:r>
              <a:rPr lang="cs-CZ" i="1" dirty="0" smtClean="0"/>
              <a:t>retrográdně</a:t>
            </a:r>
            <a:r>
              <a:rPr lang="cs-CZ" dirty="0" smtClean="0"/>
              <a:t> (proti směru pohybu planet). 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539552" y="764704"/>
            <a:ext cx="7920880" cy="59093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Halleyova kometa </a:t>
            </a:r>
            <a:r>
              <a:rPr lang="cs-CZ" sz="3200" dirty="0" smtClean="0"/>
              <a:t>Edmond Halley </a:t>
            </a:r>
          </a:p>
          <a:p>
            <a:r>
              <a:rPr lang="cs-CZ" sz="2400" dirty="0" smtClean="0"/>
              <a:t> </a:t>
            </a:r>
          </a:p>
          <a:p>
            <a:r>
              <a:rPr lang="cs-CZ" sz="2400" dirty="0" smtClean="0"/>
              <a:t>periodický návrat (76let) </a:t>
            </a:r>
          </a:p>
          <a:p>
            <a:r>
              <a:rPr lang="cs-CZ" sz="2400" dirty="0" smtClean="0"/>
              <a:t>předpověděl její další zjevení v roce 1759</a:t>
            </a:r>
          </a:p>
          <a:p>
            <a:r>
              <a:rPr lang="cs-CZ" sz="2400" dirty="0" smtClean="0"/>
              <a:t>byla pozorována při mnoha návratech různými civilizacemi</a:t>
            </a:r>
          </a:p>
          <a:p>
            <a:endParaRPr lang="cs-CZ" sz="2400" dirty="0" smtClean="0"/>
          </a:p>
          <a:p>
            <a:r>
              <a:rPr lang="cs-CZ" sz="2400" dirty="0" smtClean="0">
                <a:solidFill>
                  <a:srgbClr val="0070C0"/>
                </a:solidFill>
              </a:rPr>
              <a:t>v roce 1986 k ní bylo vysláno pět sond </a:t>
            </a:r>
          </a:p>
          <a:p>
            <a:endParaRPr lang="cs-CZ" sz="2400" dirty="0" smtClean="0">
              <a:solidFill>
                <a:srgbClr val="0070C0"/>
              </a:solidFill>
            </a:endParaRPr>
          </a:p>
          <a:p>
            <a:r>
              <a:rPr lang="cs-CZ" sz="2400" dirty="0" smtClean="0"/>
              <a:t>rozměry jádra 16 × 7 × 8 km</a:t>
            </a:r>
          </a:p>
          <a:p>
            <a:endParaRPr lang="cs-CZ" sz="2400" dirty="0" smtClean="0"/>
          </a:p>
          <a:p>
            <a:r>
              <a:rPr lang="cs-CZ" sz="2400" dirty="0" smtClean="0">
                <a:solidFill>
                  <a:srgbClr val="00B050"/>
                </a:solidFill>
              </a:rPr>
              <a:t>pokaždé, když Halleyova kometa prolétává okolo Slunce, ztratí asi 1 m vysokou povrchovou vrstvu, což je jinak řečeno je asi 600 tun materiálu </a:t>
            </a:r>
          </a:p>
          <a:p>
            <a:endParaRPr lang="cs-CZ" dirty="0" smtClean="0">
              <a:hlinkClick r:id="rId2"/>
            </a:endParaRPr>
          </a:p>
          <a:p>
            <a:endParaRPr lang="cs-CZ" dirty="0" smtClean="0">
              <a:solidFill>
                <a:srgbClr val="00B050"/>
              </a:solidFill>
            </a:endParaRP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7348" name="Picture 4" descr="Soubor:Comet Halley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5576" y="476672"/>
            <a:ext cx="7448550" cy="4824536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755576" y="5661248"/>
            <a:ext cx="741682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Soubor:</a:t>
            </a:r>
            <a:r>
              <a:rPr lang="cs-CZ" sz="1200" dirty="0" err="1" smtClean="0"/>
              <a:t>Comet</a:t>
            </a:r>
            <a:r>
              <a:rPr lang="cs-CZ" sz="1200" dirty="0" smtClean="0"/>
              <a:t> Halley.</a:t>
            </a:r>
            <a:r>
              <a:rPr lang="cs-CZ" sz="1200" dirty="0" err="1" smtClean="0"/>
              <a:t>jpg</a:t>
            </a:r>
            <a:r>
              <a:rPr lang="cs-CZ" sz="1200" dirty="0" smtClean="0"/>
              <a:t>. In: </a:t>
            </a:r>
            <a:r>
              <a:rPr lang="cs-CZ" sz="1200" i="1" dirty="0" err="1" smtClean="0"/>
              <a:t>Wikipedia</a:t>
            </a:r>
            <a:r>
              <a:rPr lang="cs-CZ" sz="1200" i="1" dirty="0" smtClean="0"/>
              <a:t>: </a:t>
            </a:r>
            <a:r>
              <a:rPr lang="cs-CZ" sz="1200" i="1" dirty="0" err="1" smtClean="0"/>
              <a:t>the</a:t>
            </a:r>
            <a:r>
              <a:rPr lang="cs-CZ" sz="1200" i="1" dirty="0" smtClean="0"/>
              <a:t> free </a:t>
            </a:r>
            <a:r>
              <a:rPr lang="cs-CZ" sz="1200" i="1" dirty="0" err="1" smtClean="0"/>
              <a:t>encyclopedia</a:t>
            </a:r>
            <a:r>
              <a:rPr lang="cs-CZ" sz="1200" dirty="0" smtClean="0"/>
              <a:t> [online]. San </a:t>
            </a:r>
            <a:r>
              <a:rPr lang="cs-CZ" sz="1200" dirty="0" err="1" smtClean="0"/>
              <a:t>Francisco</a:t>
            </a:r>
            <a:r>
              <a:rPr lang="cs-CZ" sz="1200" dirty="0" smtClean="0"/>
              <a:t> (CA): </a:t>
            </a:r>
            <a:r>
              <a:rPr lang="cs-CZ" sz="1200" dirty="0" err="1" smtClean="0"/>
              <a:t>Wikimedia</a:t>
            </a:r>
            <a:r>
              <a:rPr lang="cs-CZ" sz="1200" dirty="0" smtClean="0"/>
              <a:t> </a:t>
            </a:r>
            <a:r>
              <a:rPr lang="cs-CZ" sz="1200" dirty="0" err="1" smtClean="0"/>
              <a:t>Foundation</a:t>
            </a:r>
            <a:r>
              <a:rPr lang="cs-CZ" sz="1200" dirty="0" smtClean="0"/>
              <a:t>, 25. 6. 2006, 21:25 Náhled verze z 25. 6. 2006, 21: [cit. 2013-06-11]. Dostupné z: </a:t>
            </a:r>
            <a:r>
              <a:rPr lang="cs-CZ" sz="1200" dirty="0" smtClean="0">
                <a:hlinkClick r:id="rId3"/>
              </a:rPr>
              <a:t>http://cs.wikipedia.org/wiki/Soubor:Comet_Halley.jpg</a:t>
            </a:r>
            <a:r>
              <a:rPr lang="cs-CZ" sz="1200" dirty="0" smtClean="0"/>
              <a:t> </a:t>
            </a:r>
            <a:endParaRPr lang="cs-CZ" sz="1200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Tunguzská katastrofa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sz="3100" b="1" spc="50" dirty="0" smtClean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</a:rPr>
              <a:t>poslední srážka Země s kometou</a:t>
            </a:r>
            <a:endParaRPr lang="cs-CZ" sz="3100" b="1" spc="50" dirty="0">
              <a:ln w="12700" cmpd="sng">
                <a:solidFill>
                  <a:schemeClr val="accent6">
                    <a:satMod val="120000"/>
                    <a:shade val="80000"/>
                  </a:schemeClr>
                </a:solidFill>
                <a:prstDash val="solid"/>
              </a:ln>
              <a:solidFill>
                <a:schemeClr val="accent6">
                  <a:tint val="1000"/>
                </a:schemeClr>
              </a:solidFill>
              <a:effectLst>
                <a:glow rad="53100">
                  <a:schemeClr val="accent6">
                    <a:satMod val="180000"/>
                    <a:alpha val="30000"/>
                  </a:schemeClr>
                </a:glo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30. června 1908</a:t>
            </a:r>
          </a:p>
          <a:p>
            <a:r>
              <a:rPr lang="cs-CZ" dirty="0" smtClean="0"/>
              <a:t>Očití svědci: záře letící oblohou, která za sebou zanechávala dlouhý sloup dýmu</a:t>
            </a:r>
          </a:p>
          <a:p>
            <a:r>
              <a:rPr lang="cs-CZ" dirty="0" smtClean="0"/>
              <a:t>7.00 místního času explodovala ve výšce asi 5 km u řeky </a:t>
            </a:r>
            <a:r>
              <a:rPr lang="cs-CZ" i="1" dirty="0" err="1" smtClean="0"/>
              <a:t>Podkamenná</a:t>
            </a:r>
            <a:r>
              <a:rPr lang="cs-CZ" i="1" dirty="0" smtClean="0"/>
              <a:t> Tunguzka </a:t>
            </a:r>
            <a:r>
              <a:rPr lang="cs-CZ" dirty="0" smtClean="0"/>
              <a:t>na Sibiři v Rusku</a:t>
            </a:r>
          </a:p>
          <a:p>
            <a:r>
              <a:rPr lang="cs-CZ" dirty="0" smtClean="0"/>
              <a:t>Prachové částice v atmosféře zvýšily jas oblohy na Sibiři a v celé Evropě tak, že v den výbuchu se dalo číst i bez osvětlení</a:t>
            </a:r>
          </a:p>
          <a:p>
            <a:r>
              <a:rPr lang="cs-CZ" dirty="0" smtClean="0"/>
              <a:t>Možná hmotnost jeden milion tun</a:t>
            </a:r>
          </a:p>
          <a:p>
            <a:r>
              <a:rPr lang="cs-CZ" dirty="0" smtClean="0"/>
              <a:t>Expedice r. 1927 (19 let po výbuchu)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6322" name="Picture 2" descr="Soubor:Tunguska Ereignis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5576" y="438894"/>
            <a:ext cx="7833531" cy="5222354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755576" y="6093296"/>
            <a:ext cx="784887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 smtClean="0"/>
              <a:t>Soubor:</a:t>
            </a:r>
            <a:r>
              <a:rPr lang="cs-CZ" sz="1000" dirty="0" err="1" smtClean="0"/>
              <a:t>Tunguska</a:t>
            </a:r>
            <a:r>
              <a:rPr lang="cs-CZ" sz="1000" dirty="0" smtClean="0"/>
              <a:t> </a:t>
            </a:r>
            <a:r>
              <a:rPr lang="cs-CZ" sz="1000" dirty="0" err="1" smtClean="0"/>
              <a:t>Ereignis.jpg</a:t>
            </a:r>
            <a:r>
              <a:rPr lang="cs-CZ" sz="1000" dirty="0" smtClean="0"/>
              <a:t>. In: </a:t>
            </a:r>
            <a:r>
              <a:rPr lang="cs-CZ" sz="1000" i="1" dirty="0" err="1" smtClean="0"/>
              <a:t>Wikipedia</a:t>
            </a:r>
            <a:r>
              <a:rPr lang="cs-CZ" sz="1000" i="1" dirty="0" smtClean="0"/>
              <a:t>: </a:t>
            </a:r>
            <a:r>
              <a:rPr lang="cs-CZ" sz="1000" i="1" dirty="0" err="1" smtClean="0"/>
              <a:t>the</a:t>
            </a:r>
            <a:r>
              <a:rPr lang="cs-CZ" sz="1000" i="1" dirty="0" smtClean="0"/>
              <a:t> free </a:t>
            </a:r>
            <a:r>
              <a:rPr lang="cs-CZ" sz="1000" i="1" dirty="0" err="1" smtClean="0"/>
              <a:t>encyclopedia</a:t>
            </a:r>
            <a:r>
              <a:rPr lang="cs-CZ" sz="1000" dirty="0" smtClean="0"/>
              <a:t> [online]. San </a:t>
            </a:r>
            <a:r>
              <a:rPr lang="cs-CZ" sz="1000" dirty="0" err="1" smtClean="0"/>
              <a:t>Francisco</a:t>
            </a:r>
            <a:r>
              <a:rPr lang="cs-CZ" sz="1000" dirty="0" smtClean="0"/>
              <a:t> (CA): </a:t>
            </a:r>
            <a:r>
              <a:rPr lang="cs-CZ" sz="1000" dirty="0" err="1" smtClean="0"/>
              <a:t>Wikimedia</a:t>
            </a:r>
            <a:r>
              <a:rPr lang="cs-CZ" sz="1000" dirty="0" smtClean="0"/>
              <a:t> </a:t>
            </a:r>
            <a:r>
              <a:rPr lang="cs-CZ" sz="1000" dirty="0" err="1" smtClean="0"/>
              <a:t>Foundation</a:t>
            </a:r>
            <a:r>
              <a:rPr lang="cs-CZ" sz="1000" dirty="0" smtClean="0"/>
              <a:t>, 1. 3. 2013, 15:43 Náhled verze z 1. 3. 2013, 15:43 [cit. 2013-06-11]. Dostupné z: </a:t>
            </a:r>
            <a:r>
              <a:rPr lang="cs-CZ" sz="1000" dirty="0" smtClean="0">
                <a:hlinkClick r:id="rId3"/>
              </a:rPr>
              <a:t>http://cs.wikipedia.org/wiki/Soubor:Tunguska_Ereignis.jpg</a:t>
            </a:r>
            <a:endParaRPr lang="cs-CZ" sz="1000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Meteoroidy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sz="31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nejmenší tělesa sluneční soustavy</a:t>
            </a:r>
            <a:endParaRPr lang="cs-CZ" sz="31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Od několika metrů po zlomky milimetrů</a:t>
            </a:r>
          </a:p>
          <a:p>
            <a:r>
              <a:rPr lang="cs-CZ" dirty="0" smtClean="0"/>
              <a:t>Od desítek tun až po mikrogramy</a:t>
            </a:r>
          </a:p>
          <a:p>
            <a:r>
              <a:rPr lang="cs-CZ" b="1" dirty="0" smtClean="0"/>
              <a:t>Původ:</a:t>
            </a:r>
            <a:r>
              <a:rPr lang="cs-CZ" dirty="0" smtClean="0"/>
              <a:t> </a:t>
            </a:r>
          </a:p>
          <a:p>
            <a:r>
              <a:rPr lang="cs-CZ" dirty="0" smtClean="0"/>
              <a:t>meteoroidy </a:t>
            </a:r>
            <a:r>
              <a:rPr lang="cs-CZ" i="1" dirty="0" smtClean="0">
                <a:solidFill>
                  <a:srgbClr val="00B0F0"/>
                </a:solidFill>
              </a:rPr>
              <a:t>rojové</a:t>
            </a:r>
            <a:r>
              <a:rPr lang="cs-CZ" i="1" dirty="0" smtClean="0"/>
              <a:t> - </a:t>
            </a:r>
            <a:r>
              <a:rPr lang="cs-CZ" dirty="0" smtClean="0"/>
              <a:t>kometární původ</a:t>
            </a:r>
          </a:p>
          <a:p>
            <a:r>
              <a:rPr lang="cs-CZ" dirty="0" smtClean="0"/>
              <a:t>meteoroidy </a:t>
            </a:r>
            <a:r>
              <a:rPr lang="cs-CZ" i="1" dirty="0" smtClean="0">
                <a:solidFill>
                  <a:srgbClr val="00B0F0"/>
                </a:solidFill>
              </a:rPr>
              <a:t>sporadické</a:t>
            </a:r>
            <a:r>
              <a:rPr lang="cs-CZ" i="1" dirty="0" smtClean="0"/>
              <a:t> </a:t>
            </a:r>
            <a:r>
              <a:rPr lang="cs-CZ" dirty="0" smtClean="0"/>
              <a:t>- pocházejí z tříštění planetek mezi Marsem a Jupiterem při srážkách</a:t>
            </a:r>
          </a:p>
          <a:p>
            <a:r>
              <a:rPr lang="cs-CZ" dirty="0" smtClean="0"/>
              <a:t>z Marsu nebo Měsíce apod.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40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Meteory</a:t>
            </a:r>
            <a:r>
              <a:rPr lang="cs-CZ" sz="2800" b="1" dirty="0" smtClean="0"/>
              <a:t> jsou světelné jevy, které vznikají při průletu meteoroidů atmosférou Země.</a:t>
            </a:r>
            <a:br>
              <a:rPr lang="cs-CZ" sz="2800" b="1" dirty="0" smtClean="0"/>
            </a:br>
            <a:endParaRPr lang="cs-CZ" sz="2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196753"/>
            <a:ext cx="4038600" cy="4608512"/>
          </a:xfrm>
        </p:spPr>
        <p:txBody>
          <a:bodyPr>
            <a:normAutofit fontScale="70000" lnSpcReduction="20000"/>
          </a:bodyPr>
          <a:lstStyle/>
          <a:p>
            <a:pPr>
              <a:buNone/>
            </a:pPr>
            <a:r>
              <a:rPr lang="cs-CZ" b="1" dirty="0" smtClean="0"/>
              <a:t>Dělení meteorů</a:t>
            </a:r>
          </a:p>
          <a:p>
            <a:r>
              <a:rPr lang="cs-CZ" b="1" dirty="0" smtClean="0"/>
              <a:t>Podle jasnosti</a:t>
            </a:r>
          </a:p>
          <a:p>
            <a:r>
              <a:rPr lang="cs-CZ" dirty="0" smtClean="0"/>
              <a:t>Meteory jasnější než Venuše nazýváme </a:t>
            </a:r>
            <a:r>
              <a:rPr lang="cs-CZ" i="1" dirty="0" smtClean="0">
                <a:solidFill>
                  <a:srgbClr val="FF0000"/>
                </a:solidFill>
              </a:rPr>
              <a:t>bolidy</a:t>
            </a:r>
            <a:r>
              <a:rPr lang="cs-CZ" dirty="0" smtClean="0">
                <a:solidFill>
                  <a:srgbClr val="FF0000"/>
                </a:solidFill>
              </a:rPr>
              <a:t>.</a:t>
            </a:r>
            <a:r>
              <a:rPr lang="cs-CZ" dirty="0" smtClean="0"/>
              <a:t> </a:t>
            </a:r>
          </a:p>
          <a:p>
            <a:r>
              <a:rPr lang="cs-CZ" dirty="0" smtClean="0"/>
              <a:t>Meteory pozorovatelné pouze dalekohledy nazýváme </a:t>
            </a:r>
            <a:r>
              <a:rPr lang="cs-CZ" i="1" dirty="0" smtClean="0">
                <a:solidFill>
                  <a:srgbClr val="FF0000"/>
                </a:solidFill>
              </a:rPr>
              <a:t>teleskopické</a:t>
            </a:r>
            <a:r>
              <a:rPr lang="cs-CZ" dirty="0" smtClean="0"/>
              <a:t> meteory. </a:t>
            </a:r>
          </a:p>
          <a:p>
            <a:endParaRPr lang="cs-CZ" dirty="0" smtClean="0"/>
          </a:p>
          <a:p>
            <a:pPr>
              <a:buNone/>
            </a:pPr>
            <a:r>
              <a:rPr lang="cs-CZ" b="1" dirty="0" smtClean="0"/>
              <a:t>Pozorování meteorů</a:t>
            </a:r>
          </a:p>
          <a:p>
            <a:r>
              <a:rPr lang="cs-CZ" b="1" dirty="0" smtClean="0"/>
              <a:t>vizuálně, pouhým okem</a:t>
            </a:r>
            <a:endParaRPr lang="cs-CZ" dirty="0" smtClean="0"/>
          </a:p>
          <a:p>
            <a:r>
              <a:rPr lang="cs-CZ" b="1" dirty="0" smtClean="0"/>
              <a:t>fotograficky</a:t>
            </a:r>
            <a:r>
              <a:rPr lang="cs-CZ" dirty="0" smtClean="0"/>
              <a:t>; </a:t>
            </a:r>
          </a:p>
          <a:p>
            <a:r>
              <a:rPr lang="cs-CZ" b="1" dirty="0" smtClean="0"/>
              <a:t>meteorickým radarem</a:t>
            </a:r>
            <a:r>
              <a:rPr lang="cs-CZ" dirty="0" smtClean="0"/>
              <a:t> – nejdokonalejší způsob. Můžeme jím určit rychlost a vzdálenost meteoru, pozorovat i denní roje nebo když je zatažená obloha. </a:t>
            </a:r>
          </a:p>
          <a:p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9458" name="Picture 2" descr="File:Meteor Bolide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788024" y="1196752"/>
            <a:ext cx="3672408" cy="2437560"/>
          </a:xfrm>
          <a:prstGeom prst="rect">
            <a:avLst/>
          </a:prstGeom>
          <a:noFill/>
        </p:spPr>
      </p:pic>
      <p:pic>
        <p:nvPicPr>
          <p:cNvPr id="8" name="Picture 2" descr="File:Meteor burst.jpg"/>
          <p:cNvPicPr>
            <a:picLocks noChangeAspect="1" noChangeArrowheads="1"/>
          </p:cNvPicPr>
          <p:nvPr/>
        </p:nvPicPr>
        <p:blipFill>
          <a:blip r:embed="rId3" cstate="print"/>
          <a:srcRect t="5821"/>
          <a:stretch>
            <a:fillRect/>
          </a:stretch>
        </p:blipFill>
        <p:spPr bwMode="auto">
          <a:xfrm>
            <a:off x="4784041" y="3933056"/>
            <a:ext cx="3676391" cy="2708919"/>
          </a:xfrm>
          <a:prstGeom prst="rect">
            <a:avLst/>
          </a:prstGeom>
          <a:noFill/>
        </p:spPr>
      </p:pic>
      <p:sp>
        <p:nvSpPr>
          <p:cNvPr id="9" name="TextovéPole 8"/>
          <p:cNvSpPr txBox="1"/>
          <p:nvPr/>
        </p:nvSpPr>
        <p:spPr>
          <a:xfrm>
            <a:off x="323528" y="5733256"/>
            <a:ext cx="424847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 smtClean="0"/>
              <a:t>File:Meteor </a:t>
            </a:r>
            <a:r>
              <a:rPr lang="cs-CZ" sz="800" dirty="0" err="1" smtClean="0"/>
              <a:t>burst.jpg</a:t>
            </a:r>
            <a:r>
              <a:rPr lang="cs-CZ" sz="800" dirty="0" smtClean="0"/>
              <a:t>. In: </a:t>
            </a:r>
            <a:r>
              <a:rPr lang="cs-CZ" sz="800" i="1" dirty="0" err="1" smtClean="0"/>
              <a:t>Wikipedia</a:t>
            </a:r>
            <a:r>
              <a:rPr lang="cs-CZ" sz="800" i="1" dirty="0" smtClean="0"/>
              <a:t>: </a:t>
            </a:r>
            <a:r>
              <a:rPr lang="cs-CZ" sz="800" i="1" dirty="0" err="1" smtClean="0"/>
              <a:t>the</a:t>
            </a:r>
            <a:r>
              <a:rPr lang="cs-CZ" sz="800" i="1" dirty="0" smtClean="0"/>
              <a:t> free </a:t>
            </a:r>
            <a:r>
              <a:rPr lang="cs-CZ" sz="800" i="1" dirty="0" err="1" smtClean="0"/>
              <a:t>encyclopedia</a:t>
            </a:r>
            <a:r>
              <a:rPr lang="cs-CZ" sz="800" dirty="0" smtClean="0"/>
              <a:t> [online]. San </a:t>
            </a:r>
            <a:r>
              <a:rPr lang="cs-CZ" sz="800" dirty="0" err="1" smtClean="0"/>
              <a:t>Francisco</a:t>
            </a:r>
            <a:r>
              <a:rPr lang="cs-CZ" sz="800" dirty="0" smtClean="0"/>
              <a:t> (CA): </a:t>
            </a:r>
            <a:r>
              <a:rPr lang="cs-CZ" sz="800" dirty="0" err="1" smtClean="0"/>
              <a:t>Wikimedia</a:t>
            </a:r>
            <a:r>
              <a:rPr lang="cs-CZ" sz="800" dirty="0" smtClean="0"/>
              <a:t> </a:t>
            </a:r>
            <a:r>
              <a:rPr lang="cs-CZ" sz="800" dirty="0" err="1" smtClean="0"/>
              <a:t>Foundation</a:t>
            </a:r>
            <a:r>
              <a:rPr lang="cs-CZ" sz="800" dirty="0" smtClean="0"/>
              <a:t>, 01:58, 8 May 2005 </a:t>
            </a:r>
            <a:r>
              <a:rPr lang="cs-CZ" sz="800" dirty="0" err="1" smtClean="0"/>
              <a:t>Thumbnail</a:t>
            </a:r>
            <a:r>
              <a:rPr lang="cs-CZ" sz="800" dirty="0" smtClean="0"/>
              <a:t> </a:t>
            </a:r>
            <a:r>
              <a:rPr lang="cs-CZ" sz="800" dirty="0" err="1" smtClean="0"/>
              <a:t>for</a:t>
            </a:r>
            <a:r>
              <a:rPr lang="cs-CZ" sz="800" dirty="0" smtClean="0"/>
              <a:t> </a:t>
            </a:r>
            <a:r>
              <a:rPr lang="cs-CZ" sz="800" dirty="0" err="1" smtClean="0"/>
              <a:t>version</a:t>
            </a:r>
            <a:r>
              <a:rPr lang="cs-CZ" sz="800" dirty="0" smtClean="0"/>
              <a:t> as </a:t>
            </a:r>
            <a:r>
              <a:rPr lang="cs-CZ" sz="800" dirty="0" err="1" smtClean="0"/>
              <a:t>of</a:t>
            </a:r>
            <a:r>
              <a:rPr lang="cs-CZ" sz="800" dirty="0" smtClean="0"/>
              <a:t> 01 [cit. 2013-06-11]. Dostupné z: </a:t>
            </a:r>
            <a:r>
              <a:rPr lang="cs-CZ" sz="800" dirty="0" smtClean="0">
                <a:hlinkClick r:id="rId4"/>
              </a:rPr>
              <a:t>http://commons.wikimedia.org/wiki/File:Meteor_burst.jpg</a:t>
            </a:r>
            <a:endParaRPr lang="cs-CZ" sz="800" dirty="0" smtClean="0"/>
          </a:p>
          <a:p>
            <a:endParaRPr lang="cs-CZ" sz="800" dirty="0" smtClean="0"/>
          </a:p>
          <a:p>
            <a:r>
              <a:rPr lang="cs-CZ" sz="800" dirty="0" smtClean="0"/>
              <a:t> File:Meteor </a:t>
            </a:r>
            <a:r>
              <a:rPr lang="cs-CZ" sz="800" dirty="0" err="1" smtClean="0"/>
              <a:t>Bolide</a:t>
            </a:r>
            <a:r>
              <a:rPr lang="cs-CZ" sz="800" dirty="0" smtClean="0"/>
              <a:t>.JPG. In: </a:t>
            </a:r>
            <a:r>
              <a:rPr lang="cs-CZ" sz="800" i="1" dirty="0" err="1" smtClean="0"/>
              <a:t>Wikipedia</a:t>
            </a:r>
            <a:r>
              <a:rPr lang="cs-CZ" sz="800" i="1" dirty="0" smtClean="0"/>
              <a:t>: </a:t>
            </a:r>
            <a:r>
              <a:rPr lang="cs-CZ" sz="800" i="1" dirty="0" err="1" smtClean="0"/>
              <a:t>the</a:t>
            </a:r>
            <a:r>
              <a:rPr lang="cs-CZ" sz="800" i="1" dirty="0" smtClean="0"/>
              <a:t> free </a:t>
            </a:r>
            <a:r>
              <a:rPr lang="cs-CZ" sz="800" i="1" dirty="0" err="1" smtClean="0"/>
              <a:t>encyclopedia</a:t>
            </a:r>
            <a:r>
              <a:rPr lang="cs-CZ" sz="800" dirty="0" smtClean="0"/>
              <a:t> [online]. San </a:t>
            </a:r>
            <a:r>
              <a:rPr lang="cs-CZ" sz="800" dirty="0" err="1" smtClean="0"/>
              <a:t>Francisco</a:t>
            </a:r>
            <a:r>
              <a:rPr lang="cs-CZ" sz="800" dirty="0" smtClean="0"/>
              <a:t> (CA): </a:t>
            </a:r>
            <a:r>
              <a:rPr lang="cs-CZ" sz="800" dirty="0" err="1" smtClean="0"/>
              <a:t>Wikimedia</a:t>
            </a:r>
            <a:r>
              <a:rPr lang="cs-CZ" sz="800" dirty="0" smtClean="0"/>
              <a:t> </a:t>
            </a:r>
            <a:r>
              <a:rPr lang="cs-CZ" sz="800" dirty="0" err="1" smtClean="0"/>
              <a:t>Foundation</a:t>
            </a:r>
            <a:r>
              <a:rPr lang="cs-CZ" sz="800" dirty="0" smtClean="0"/>
              <a:t>, 09:32, 28 </a:t>
            </a:r>
            <a:r>
              <a:rPr lang="cs-CZ" sz="800" dirty="0" err="1" smtClean="0"/>
              <a:t>April</a:t>
            </a:r>
            <a:r>
              <a:rPr lang="cs-CZ" sz="800" dirty="0" smtClean="0"/>
              <a:t> 2011 </a:t>
            </a:r>
            <a:r>
              <a:rPr lang="cs-CZ" sz="800" dirty="0" err="1" smtClean="0"/>
              <a:t>Thumbnail</a:t>
            </a:r>
            <a:r>
              <a:rPr lang="cs-CZ" sz="800" dirty="0" smtClean="0"/>
              <a:t> </a:t>
            </a:r>
            <a:r>
              <a:rPr lang="cs-CZ" sz="800" dirty="0" err="1" smtClean="0"/>
              <a:t>for</a:t>
            </a:r>
            <a:r>
              <a:rPr lang="cs-CZ" sz="800" dirty="0" smtClean="0"/>
              <a:t> </a:t>
            </a:r>
            <a:r>
              <a:rPr lang="cs-CZ" sz="800" dirty="0" err="1" smtClean="0"/>
              <a:t>version</a:t>
            </a:r>
            <a:r>
              <a:rPr lang="cs-CZ" sz="800" dirty="0" smtClean="0"/>
              <a:t> as </a:t>
            </a:r>
            <a:r>
              <a:rPr lang="cs-CZ" sz="800" dirty="0" err="1" smtClean="0"/>
              <a:t>of</a:t>
            </a:r>
            <a:r>
              <a:rPr lang="cs-CZ" sz="800" dirty="0" smtClean="0"/>
              <a:t> 0 [cit. 2013-06-11]. Dostupné z: </a:t>
            </a:r>
            <a:r>
              <a:rPr lang="cs-CZ" sz="800" dirty="0" smtClean="0">
                <a:hlinkClick r:id="rId5"/>
              </a:rPr>
              <a:t>http://commons.wikimedia.org/wiki/File:Meteor_Bolide.JPG</a:t>
            </a:r>
            <a:r>
              <a:rPr lang="cs-CZ" sz="800" dirty="0" smtClean="0"/>
              <a:t>  </a:t>
            </a:r>
          </a:p>
          <a:p>
            <a:endParaRPr lang="cs-CZ" sz="800" dirty="0" smtClean="0"/>
          </a:p>
          <a:p>
            <a:endParaRPr lang="cs-CZ" sz="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Meteority</a:t>
            </a:r>
            <a:r>
              <a:rPr lang="cs-CZ" sz="2800" b="1" dirty="0" smtClean="0"/>
              <a:t> jsou pevná tělesa, která přežijí pád atmosférou a dopadnou na zem</a:t>
            </a:r>
            <a:endParaRPr lang="cs-CZ" sz="2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709120"/>
          </a:xfrm>
        </p:spPr>
        <p:txBody>
          <a:bodyPr>
            <a:normAutofit fontScale="55000" lnSpcReduction="20000"/>
          </a:bodyPr>
          <a:lstStyle/>
          <a:p>
            <a:pPr>
              <a:buNone/>
            </a:pPr>
            <a:r>
              <a:rPr lang="cs-CZ" sz="4400" b="1" dirty="0" smtClean="0"/>
              <a:t>Meteority podle složení</a:t>
            </a:r>
          </a:p>
          <a:p>
            <a:r>
              <a:rPr lang="cs-CZ" sz="4400" b="1" i="1" dirty="0" smtClean="0"/>
              <a:t>kamenné meteority (aerolity)</a:t>
            </a:r>
            <a:r>
              <a:rPr lang="cs-CZ" sz="4400" dirty="0" smtClean="0"/>
              <a:t/>
            </a:r>
            <a:br>
              <a:rPr lang="cs-CZ" sz="4400" dirty="0" smtClean="0"/>
            </a:br>
            <a:r>
              <a:rPr lang="cs-CZ" sz="4400" dirty="0" smtClean="0"/>
              <a:t>obsahují křemičitany, většinou příměsi niklu a železa </a:t>
            </a:r>
          </a:p>
          <a:p>
            <a:r>
              <a:rPr lang="cs-CZ" sz="4400" b="1" i="1" dirty="0" smtClean="0"/>
              <a:t>siderolity</a:t>
            </a:r>
            <a:r>
              <a:rPr lang="cs-CZ" sz="4400" dirty="0" smtClean="0"/>
              <a:t> (2%)</a:t>
            </a:r>
            <a:br>
              <a:rPr lang="cs-CZ" sz="4400" dirty="0" smtClean="0"/>
            </a:br>
            <a:r>
              <a:rPr lang="cs-CZ" sz="4400" dirty="0" smtClean="0"/>
              <a:t>přechodné typy k železným meteoritům </a:t>
            </a:r>
          </a:p>
          <a:p>
            <a:r>
              <a:rPr lang="cs-CZ" sz="4400" b="1" i="1" dirty="0" smtClean="0"/>
              <a:t>železné meteory (siderity)</a:t>
            </a:r>
            <a:r>
              <a:rPr lang="cs-CZ" sz="4400" dirty="0" smtClean="0"/>
              <a:t> (6%)</a:t>
            </a:r>
            <a:br>
              <a:rPr lang="cs-CZ" sz="4400" dirty="0" smtClean="0"/>
            </a:br>
            <a:r>
              <a:rPr lang="cs-CZ" sz="4400" dirty="0" smtClean="0"/>
              <a:t>obsahují výhradně nebo většinou kovové složky  </a:t>
            </a:r>
          </a:p>
          <a:p>
            <a:endParaRPr lang="cs-CZ" dirty="0" smtClean="0"/>
          </a:p>
        </p:txBody>
      </p:sp>
      <p:sp>
        <p:nvSpPr>
          <p:cNvPr id="5" name="TextovéPole 4"/>
          <p:cNvSpPr txBox="1"/>
          <p:nvPr/>
        </p:nvSpPr>
        <p:spPr>
          <a:xfrm>
            <a:off x="611560" y="6165304"/>
            <a:ext cx="799288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 smtClean="0"/>
              <a:t>File:Odessa (iron) meteorite.</a:t>
            </a:r>
            <a:r>
              <a:rPr lang="cs-CZ" sz="1000" dirty="0" err="1" smtClean="0"/>
              <a:t>jpg</a:t>
            </a:r>
            <a:r>
              <a:rPr lang="cs-CZ" sz="1000" dirty="0" smtClean="0"/>
              <a:t>. In: </a:t>
            </a:r>
            <a:r>
              <a:rPr lang="cs-CZ" sz="1000" i="1" dirty="0" err="1" smtClean="0"/>
              <a:t>Wikipedia</a:t>
            </a:r>
            <a:r>
              <a:rPr lang="cs-CZ" sz="1000" i="1" dirty="0" smtClean="0"/>
              <a:t>: </a:t>
            </a:r>
            <a:r>
              <a:rPr lang="cs-CZ" sz="1000" i="1" dirty="0" err="1" smtClean="0"/>
              <a:t>the</a:t>
            </a:r>
            <a:r>
              <a:rPr lang="cs-CZ" sz="1000" i="1" dirty="0" smtClean="0"/>
              <a:t> free </a:t>
            </a:r>
            <a:r>
              <a:rPr lang="cs-CZ" sz="1000" i="1" dirty="0" err="1" smtClean="0"/>
              <a:t>encyclopedia</a:t>
            </a:r>
            <a:r>
              <a:rPr lang="cs-CZ" sz="1000" dirty="0" smtClean="0"/>
              <a:t> [online]. San </a:t>
            </a:r>
            <a:r>
              <a:rPr lang="cs-CZ" sz="1000" dirty="0" err="1" smtClean="0"/>
              <a:t>Francisco</a:t>
            </a:r>
            <a:r>
              <a:rPr lang="cs-CZ" sz="1000" dirty="0" smtClean="0"/>
              <a:t> (CA): </a:t>
            </a:r>
            <a:r>
              <a:rPr lang="cs-CZ" sz="1000" dirty="0" err="1" smtClean="0"/>
              <a:t>Wikimedia</a:t>
            </a:r>
            <a:r>
              <a:rPr lang="cs-CZ" sz="1000" dirty="0" smtClean="0"/>
              <a:t> </a:t>
            </a:r>
            <a:r>
              <a:rPr lang="cs-CZ" sz="1000" dirty="0" err="1" smtClean="0"/>
              <a:t>Foundation</a:t>
            </a:r>
            <a:r>
              <a:rPr lang="cs-CZ" sz="1000" dirty="0" smtClean="0"/>
              <a:t>, 19:04, 17 </a:t>
            </a:r>
            <a:r>
              <a:rPr lang="cs-CZ" sz="1000" dirty="0" err="1" smtClean="0"/>
              <a:t>December</a:t>
            </a:r>
            <a:r>
              <a:rPr lang="cs-CZ" sz="1000" dirty="0" smtClean="0"/>
              <a:t> 2009 </a:t>
            </a:r>
            <a:r>
              <a:rPr lang="cs-CZ" sz="1000" dirty="0" err="1" smtClean="0"/>
              <a:t>Thumbnail</a:t>
            </a:r>
            <a:r>
              <a:rPr lang="cs-CZ" sz="1000" dirty="0" smtClean="0"/>
              <a:t> </a:t>
            </a:r>
            <a:r>
              <a:rPr lang="cs-CZ" sz="1000" dirty="0" err="1" smtClean="0"/>
              <a:t>for</a:t>
            </a:r>
            <a:r>
              <a:rPr lang="cs-CZ" sz="1000" dirty="0" smtClean="0"/>
              <a:t> </a:t>
            </a:r>
            <a:r>
              <a:rPr lang="cs-CZ" sz="1000" dirty="0" err="1" smtClean="0"/>
              <a:t>version</a:t>
            </a:r>
            <a:r>
              <a:rPr lang="cs-CZ" sz="1000" dirty="0" smtClean="0"/>
              <a:t> as o [cit. 2013-06-11]. Dostupné z: </a:t>
            </a:r>
            <a:r>
              <a:rPr lang="cs-CZ" sz="1000" dirty="0" smtClean="0">
                <a:hlinkClick r:id="rId2"/>
              </a:rPr>
              <a:t>http://commons.wikimedia.org/wiki/File:Odessa_%28iron%29_meteorite.jpg</a:t>
            </a:r>
            <a:r>
              <a:rPr lang="cs-CZ" sz="1000" dirty="0" smtClean="0"/>
              <a:t>  </a:t>
            </a:r>
            <a:endParaRPr lang="cs-CZ" sz="1000" dirty="0"/>
          </a:p>
        </p:txBody>
      </p:sp>
      <p:pic>
        <p:nvPicPr>
          <p:cNvPr id="18434" name="Picture 2" descr="File:Odessa (iron) meteorite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499992" y="2060848"/>
            <a:ext cx="4440802" cy="332921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Meteorit Morávka</a:t>
            </a:r>
            <a:r>
              <a:rPr lang="cs-CZ" b="1" dirty="0" smtClean="0"/>
              <a:t/>
            </a:r>
            <a:br>
              <a:rPr lang="cs-CZ" b="1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145435"/>
          </a:xfrm>
        </p:spPr>
        <p:txBody>
          <a:bodyPr>
            <a:normAutofit fontScale="92500" lnSpcReduction="10000"/>
          </a:bodyPr>
          <a:lstStyle/>
          <a:p>
            <a:r>
              <a:rPr lang="cs-CZ" sz="3000" dirty="0" smtClean="0"/>
              <a:t>Dne 6. 5. 2000, ve 13:51:50 středoevropského letního času byl z mnoha míst České republiky, Slovenska a Polska pozorován denní bolid. Byl způsoben kamenným kosmickým tělesem o rozměru řádově jeden až dva metry.</a:t>
            </a:r>
          </a:p>
          <a:p>
            <a:r>
              <a:rPr lang="cs-CZ" sz="3000" dirty="0" smtClean="0">
                <a:solidFill>
                  <a:srgbClr val="C00000"/>
                </a:solidFill>
              </a:rPr>
              <a:t>Když se těleso dostalo do hustších vrstev atmosféry ve výškách pod 40 km, začalo se drobit na menší kousky.</a:t>
            </a:r>
          </a:p>
          <a:p>
            <a:r>
              <a:rPr lang="cs-CZ" sz="3000" dirty="0" smtClean="0"/>
              <a:t>Předpokládá se, že do okolí obce Morávka (cca 30 km dlouhého) dopadlo okolo 100 meteoritů. Z nich tři byly nalezeny – meteority </a:t>
            </a:r>
            <a:r>
              <a:rPr lang="cs-CZ" sz="3000" b="1" dirty="0" smtClean="0"/>
              <a:t>Morávka 1</a:t>
            </a:r>
            <a:r>
              <a:rPr lang="cs-CZ" sz="3000" dirty="0" smtClean="0"/>
              <a:t> (214 g), </a:t>
            </a:r>
            <a:r>
              <a:rPr lang="cs-CZ" sz="3000" b="1" dirty="0" smtClean="0"/>
              <a:t>Morávka 2</a:t>
            </a:r>
            <a:r>
              <a:rPr lang="cs-CZ" sz="3000" dirty="0" smtClean="0"/>
              <a:t> (329 g) a </a:t>
            </a:r>
            <a:r>
              <a:rPr lang="cs-CZ" sz="3000" b="1" dirty="0" smtClean="0"/>
              <a:t>Horní </a:t>
            </a:r>
            <a:r>
              <a:rPr lang="cs-CZ" sz="3000" b="1" dirty="0" err="1" smtClean="0"/>
              <a:t>Tošanovice</a:t>
            </a:r>
            <a:r>
              <a:rPr lang="cs-CZ" sz="3000" dirty="0" smtClean="0"/>
              <a:t> (91 g).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323528" y="404664"/>
            <a:ext cx="4572000" cy="1831271"/>
          </a:xfrm>
          <a:prstGeom prst="rect">
            <a:avLst/>
          </a:prstGeom>
        </p:spPr>
        <p:txBody>
          <a:bodyPr>
            <a:spAutoFit/>
          </a:bodyPr>
          <a:lstStyle/>
          <a:p>
            <a:pPr algn="ctr"/>
            <a:r>
              <a:rPr lang="cs-CZ" sz="3200" b="1" dirty="0" err="1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Barringerův</a:t>
            </a:r>
            <a:r>
              <a:rPr lang="cs-CZ" sz="3200" b="1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 kráter</a:t>
            </a:r>
          </a:p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cs-CZ" dirty="0" smtClean="0"/>
              <a:t>V Arizonské poušti</a:t>
            </a:r>
          </a:p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cs-CZ" dirty="0" smtClean="0"/>
              <a:t>Meteorit o průměru 30 m, 70 000 tun</a:t>
            </a:r>
          </a:p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cs-CZ" dirty="0" smtClean="0"/>
              <a:t>Kráter s průměrem 1,2 km a hloubkou 183m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4283968" y="2132856"/>
            <a:ext cx="4320480" cy="249299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3200" b="1" dirty="0" err="1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C00000"/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Hoba</a:t>
            </a:r>
            <a:r>
              <a:rPr lang="cs-CZ" sz="3200" b="1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C00000"/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 </a:t>
            </a:r>
            <a:r>
              <a:rPr lang="cs-CZ" dirty="0" smtClean="0">
                <a:solidFill>
                  <a:srgbClr val="C00000"/>
                </a:solidFill>
              </a:rPr>
              <a:t>– největší železný meteorit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solidFill>
                  <a:srgbClr val="C00000"/>
                </a:solidFill>
              </a:rPr>
              <a:t>Rozměry: 2,95 x 2,84 x 1,2 m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solidFill>
                  <a:srgbClr val="C00000"/>
                </a:solidFill>
              </a:rPr>
              <a:t>Hmotnost: 60 000 tun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solidFill>
                  <a:srgbClr val="C00000"/>
                </a:solidFill>
              </a:rPr>
              <a:t>Leží na místě svého dopadu v </a:t>
            </a:r>
            <a:r>
              <a:rPr lang="cs-CZ" dirty="0" err="1" smtClean="0">
                <a:solidFill>
                  <a:srgbClr val="C00000"/>
                </a:solidFill>
              </a:rPr>
              <a:t>Namíbii</a:t>
            </a:r>
            <a:r>
              <a:rPr lang="cs-CZ" dirty="0" smtClean="0">
                <a:solidFill>
                  <a:srgbClr val="C00000"/>
                </a:solidFill>
              </a:rPr>
              <a:t> (JZ Afrika), nalezen r. 1920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67544" y="4797152"/>
            <a:ext cx="8136904" cy="13542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dirty="0" smtClean="0"/>
              <a:t>Při dopadu meteoritů se v některých oblastech Země přetavil okolní materiál na sklovité útvary velikosti štěrku (tektity). U nás </a:t>
            </a:r>
            <a:r>
              <a:rPr lang="cs-CZ" sz="2800" b="1" dirty="0" smtClean="0">
                <a:solidFill>
                  <a:srgbClr val="00B050"/>
                </a:solidFill>
              </a:rPr>
              <a:t>vltavíny </a:t>
            </a:r>
            <a:r>
              <a:rPr lang="cs-CZ" dirty="0" smtClean="0">
                <a:solidFill>
                  <a:srgbClr val="00B050"/>
                </a:solidFill>
              </a:rPr>
              <a:t> </a:t>
            </a:r>
          </a:p>
          <a:p>
            <a:endParaRPr lang="cs-CZ" dirty="0" smtClean="0">
              <a:solidFill>
                <a:srgbClr val="00B050"/>
              </a:solidFill>
            </a:endParaRPr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R.1847 prorazil v Broumově meteorit střechu a dopadl do pokoje</a:t>
            </a:r>
            <a:endParaRPr lang="cs-CZ" dirty="0"/>
          </a:p>
        </p:txBody>
      </p:sp>
      <p:pic>
        <p:nvPicPr>
          <p:cNvPr id="16386" name="Picture 2" descr="File:Goba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7545" y="2420888"/>
            <a:ext cx="3240359" cy="2212609"/>
          </a:xfrm>
          <a:prstGeom prst="rect">
            <a:avLst/>
          </a:prstGeom>
          <a:noFill/>
        </p:spPr>
      </p:pic>
      <p:pic>
        <p:nvPicPr>
          <p:cNvPr id="16388" name="Picture 4" descr="File:Moldavite Besednice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732240" y="5157192"/>
            <a:ext cx="2256185" cy="1579330"/>
          </a:xfrm>
          <a:prstGeom prst="rect">
            <a:avLst/>
          </a:prstGeom>
          <a:noFill/>
        </p:spPr>
      </p:pic>
      <p:pic>
        <p:nvPicPr>
          <p:cNvPr id="16390" name="Picture 6" descr="File:Meteor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220072" y="260648"/>
            <a:ext cx="3384376" cy="2056009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1200" dirty="0" smtClean="0"/>
              <a:t>File:Goba.JPG. In: </a:t>
            </a:r>
            <a:r>
              <a:rPr lang="en-US" sz="1200" i="1" dirty="0" smtClean="0"/>
              <a:t>Wikipedia: the free encyclopedia</a:t>
            </a:r>
            <a:r>
              <a:rPr lang="en-US" sz="1200" dirty="0" smtClean="0"/>
              <a:t> [online]. San Francisco (CA): Wikimedia Foundation, 13:17, 6 May 2006 Thumbnail for version as of 13:1 [cit. 2013-06-11]. </a:t>
            </a:r>
            <a:r>
              <a:rPr lang="en-US" sz="1200" dirty="0" err="1" smtClean="0"/>
              <a:t>Dostupné</a:t>
            </a:r>
            <a:r>
              <a:rPr lang="en-US" sz="1200" dirty="0" smtClean="0"/>
              <a:t> z: </a:t>
            </a:r>
            <a:r>
              <a:rPr lang="en-US" sz="1200" dirty="0" smtClean="0">
                <a:hlinkClick r:id="rId2"/>
              </a:rPr>
              <a:t>http://commons.wikimedia.org/wiki/File:Goba.JPG</a:t>
            </a:r>
            <a:r>
              <a:rPr lang="cs-CZ" sz="1200" dirty="0" smtClean="0"/>
              <a:t> </a:t>
            </a:r>
          </a:p>
          <a:p>
            <a:pPr>
              <a:buNone/>
            </a:pPr>
            <a:r>
              <a:rPr lang="en-US" sz="1200" dirty="0" smtClean="0"/>
              <a:t> </a:t>
            </a:r>
            <a:endParaRPr lang="cs-CZ" sz="1200" dirty="0" smtClean="0"/>
          </a:p>
          <a:p>
            <a:r>
              <a:rPr lang="cs-CZ" sz="1200" dirty="0" smtClean="0"/>
              <a:t>File:Moldavite Besednice.</a:t>
            </a:r>
            <a:r>
              <a:rPr lang="cs-CZ" sz="1200" dirty="0" err="1" smtClean="0"/>
              <a:t>jpg</a:t>
            </a:r>
            <a:r>
              <a:rPr lang="cs-CZ" sz="1200" dirty="0" smtClean="0"/>
              <a:t>. In: </a:t>
            </a:r>
            <a:r>
              <a:rPr lang="cs-CZ" sz="1200" i="1" dirty="0" err="1" smtClean="0"/>
              <a:t>Wikipedia</a:t>
            </a:r>
            <a:r>
              <a:rPr lang="cs-CZ" sz="1200" i="1" dirty="0" smtClean="0"/>
              <a:t>: </a:t>
            </a:r>
            <a:r>
              <a:rPr lang="cs-CZ" sz="1200" i="1" dirty="0" err="1" smtClean="0"/>
              <a:t>the</a:t>
            </a:r>
            <a:r>
              <a:rPr lang="cs-CZ" sz="1200" i="1" dirty="0" smtClean="0"/>
              <a:t> free </a:t>
            </a:r>
            <a:r>
              <a:rPr lang="cs-CZ" sz="1200" i="1" dirty="0" err="1" smtClean="0"/>
              <a:t>encyclopedia</a:t>
            </a:r>
            <a:r>
              <a:rPr lang="cs-CZ" sz="1200" dirty="0" smtClean="0"/>
              <a:t> [online]. San </a:t>
            </a:r>
            <a:r>
              <a:rPr lang="cs-CZ" sz="1200" dirty="0" err="1" smtClean="0"/>
              <a:t>Francisco</a:t>
            </a:r>
            <a:r>
              <a:rPr lang="cs-CZ" sz="1200" dirty="0" smtClean="0"/>
              <a:t> (CA): </a:t>
            </a:r>
            <a:r>
              <a:rPr lang="cs-CZ" sz="1200" dirty="0" err="1" smtClean="0"/>
              <a:t>Wikimedia</a:t>
            </a:r>
            <a:r>
              <a:rPr lang="cs-CZ" sz="1200" dirty="0" smtClean="0"/>
              <a:t> </a:t>
            </a:r>
            <a:r>
              <a:rPr lang="cs-CZ" sz="1200" dirty="0" err="1" smtClean="0"/>
              <a:t>Foundation</a:t>
            </a:r>
            <a:r>
              <a:rPr lang="cs-CZ" sz="1200" dirty="0" smtClean="0"/>
              <a:t>, 13:46, 2 </a:t>
            </a:r>
            <a:r>
              <a:rPr lang="cs-CZ" sz="1200" dirty="0" err="1" smtClean="0"/>
              <a:t>January</a:t>
            </a:r>
            <a:r>
              <a:rPr lang="cs-CZ" sz="1200" dirty="0" smtClean="0"/>
              <a:t> 2006 </a:t>
            </a:r>
            <a:r>
              <a:rPr lang="cs-CZ" sz="1200" dirty="0" err="1" smtClean="0"/>
              <a:t>Thumbnail</a:t>
            </a:r>
            <a:r>
              <a:rPr lang="cs-CZ" sz="1200" dirty="0" smtClean="0"/>
              <a:t> </a:t>
            </a:r>
            <a:r>
              <a:rPr lang="cs-CZ" sz="1200" dirty="0" err="1" smtClean="0"/>
              <a:t>for</a:t>
            </a:r>
            <a:r>
              <a:rPr lang="cs-CZ" sz="1200" dirty="0" smtClean="0"/>
              <a:t> </a:t>
            </a:r>
            <a:r>
              <a:rPr lang="cs-CZ" sz="1200" dirty="0" err="1" smtClean="0"/>
              <a:t>version</a:t>
            </a:r>
            <a:r>
              <a:rPr lang="cs-CZ" sz="1200" dirty="0" smtClean="0"/>
              <a:t> as </a:t>
            </a:r>
            <a:r>
              <a:rPr lang="cs-CZ" sz="1200" dirty="0" err="1" smtClean="0"/>
              <a:t>of</a:t>
            </a:r>
            <a:r>
              <a:rPr lang="cs-CZ" sz="1200" dirty="0" smtClean="0"/>
              <a:t> [cit. 2013-06-11]. Dostupné z: </a:t>
            </a:r>
            <a:r>
              <a:rPr lang="cs-CZ" sz="1200" dirty="0" smtClean="0">
                <a:hlinkClick r:id="rId3"/>
              </a:rPr>
              <a:t>http://commons.wikimedia.org/wiki/File:Moldavite_Besednice.jpg</a:t>
            </a:r>
            <a:r>
              <a:rPr lang="cs-CZ" sz="1200" dirty="0" smtClean="0"/>
              <a:t>  </a:t>
            </a:r>
          </a:p>
          <a:p>
            <a:endParaRPr lang="cs-CZ" sz="1200" dirty="0" smtClean="0"/>
          </a:p>
          <a:p>
            <a:r>
              <a:rPr lang="cs-CZ" sz="1200" dirty="0" smtClean="0"/>
              <a:t>File:Meteor.jpg. In: </a:t>
            </a:r>
            <a:r>
              <a:rPr lang="cs-CZ" sz="1200" i="1" dirty="0" err="1" smtClean="0"/>
              <a:t>Wikipedia</a:t>
            </a:r>
            <a:r>
              <a:rPr lang="cs-CZ" sz="1200" i="1" dirty="0" smtClean="0"/>
              <a:t>: </a:t>
            </a:r>
            <a:r>
              <a:rPr lang="cs-CZ" sz="1200" i="1" dirty="0" err="1" smtClean="0"/>
              <a:t>the</a:t>
            </a:r>
            <a:r>
              <a:rPr lang="cs-CZ" sz="1200" i="1" dirty="0" smtClean="0"/>
              <a:t> free </a:t>
            </a:r>
            <a:r>
              <a:rPr lang="cs-CZ" sz="1200" i="1" dirty="0" err="1" smtClean="0"/>
              <a:t>encyclopedia</a:t>
            </a:r>
            <a:r>
              <a:rPr lang="cs-CZ" sz="1200" dirty="0" smtClean="0"/>
              <a:t> [online]. San </a:t>
            </a:r>
            <a:r>
              <a:rPr lang="cs-CZ" sz="1200" dirty="0" err="1" smtClean="0"/>
              <a:t>Francisco</a:t>
            </a:r>
            <a:r>
              <a:rPr lang="cs-CZ" sz="1200" dirty="0" smtClean="0"/>
              <a:t> (CA): </a:t>
            </a:r>
            <a:r>
              <a:rPr lang="cs-CZ" sz="1200" dirty="0" err="1" smtClean="0"/>
              <a:t>Wikimedia</a:t>
            </a:r>
            <a:r>
              <a:rPr lang="cs-CZ" sz="1200" dirty="0" smtClean="0"/>
              <a:t> </a:t>
            </a:r>
            <a:r>
              <a:rPr lang="cs-CZ" sz="1200" dirty="0" err="1" smtClean="0"/>
              <a:t>Foundation</a:t>
            </a:r>
            <a:r>
              <a:rPr lang="cs-CZ" sz="1200" dirty="0" smtClean="0"/>
              <a:t>, 21:56, 24 </a:t>
            </a:r>
            <a:r>
              <a:rPr lang="cs-CZ" sz="1200" dirty="0" err="1" smtClean="0"/>
              <a:t>April</a:t>
            </a:r>
            <a:r>
              <a:rPr lang="cs-CZ" sz="1200" dirty="0" smtClean="0"/>
              <a:t> 2005 </a:t>
            </a:r>
            <a:r>
              <a:rPr lang="cs-CZ" sz="1200" dirty="0" err="1" smtClean="0"/>
              <a:t>Thumbnail</a:t>
            </a:r>
            <a:r>
              <a:rPr lang="cs-CZ" sz="1200" dirty="0" smtClean="0"/>
              <a:t> </a:t>
            </a:r>
            <a:r>
              <a:rPr lang="cs-CZ" sz="1200" dirty="0" err="1" smtClean="0"/>
              <a:t>for</a:t>
            </a:r>
            <a:r>
              <a:rPr lang="cs-CZ" sz="1200" dirty="0" smtClean="0"/>
              <a:t> </a:t>
            </a:r>
            <a:r>
              <a:rPr lang="cs-CZ" sz="1200" dirty="0" err="1" smtClean="0"/>
              <a:t>version</a:t>
            </a:r>
            <a:r>
              <a:rPr lang="cs-CZ" sz="1200" dirty="0" smtClean="0"/>
              <a:t> as </a:t>
            </a:r>
            <a:r>
              <a:rPr lang="cs-CZ" sz="1200" dirty="0" err="1" smtClean="0"/>
              <a:t>of</a:t>
            </a:r>
            <a:r>
              <a:rPr lang="cs-CZ" sz="1200" dirty="0" smtClean="0"/>
              <a:t> 2 [cit. 2013-06-11]. Dostupné z: </a:t>
            </a:r>
            <a:r>
              <a:rPr lang="cs-CZ" sz="1200" dirty="0" smtClean="0">
                <a:hlinkClick r:id="rId4"/>
              </a:rPr>
              <a:t>http://commons.wikimedia.org/wiki/File:Meteor.jpg</a:t>
            </a:r>
            <a:r>
              <a:rPr lang="cs-CZ" sz="1200" dirty="0" smtClean="0"/>
              <a:t> </a:t>
            </a:r>
          </a:p>
          <a:p>
            <a:endParaRPr lang="cs-CZ" sz="1200" dirty="0" smtClean="0"/>
          </a:p>
          <a:p>
            <a:pPr>
              <a:buNone/>
            </a:pPr>
            <a:r>
              <a:rPr lang="cs-CZ" sz="1200" b="1" dirty="0" smtClean="0"/>
              <a:t>POUŽITÉ ZDROJE</a:t>
            </a:r>
          </a:p>
          <a:p>
            <a:r>
              <a:rPr lang="cs-CZ" sz="1200" dirty="0" smtClean="0"/>
              <a:t>HLAD, Oldřich a Jaroslav PAVLOUSEK. </a:t>
            </a:r>
            <a:r>
              <a:rPr lang="cs-CZ" sz="1200" i="1" dirty="0" smtClean="0"/>
              <a:t>Přehled astronomie</a:t>
            </a:r>
            <a:r>
              <a:rPr lang="cs-CZ" sz="1200" dirty="0" smtClean="0"/>
              <a:t>. 2,. Praha: SNTL, 1990. ISBN 80-03-00160-9.</a:t>
            </a:r>
          </a:p>
          <a:p>
            <a:r>
              <a:rPr lang="cs-CZ" sz="1200" dirty="0" smtClean="0"/>
              <a:t> ČEMAN, Robert a Eduard PITTICH. </a:t>
            </a:r>
            <a:r>
              <a:rPr lang="cs-CZ" sz="1200" i="1" dirty="0" smtClean="0"/>
              <a:t>Vesmír 1</a:t>
            </a:r>
            <a:r>
              <a:rPr lang="cs-CZ" sz="1200" dirty="0" smtClean="0"/>
              <a:t>: </a:t>
            </a:r>
            <a:r>
              <a:rPr lang="cs-CZ" sz="1200" i="1" dirty="0" smtClean="0"/>
              <a:t>Sluneční soustava</a:t>
            </a:r>
            <a:r>
              <a:rPr lang="cs-CZ" sz="1200" dirty="0" smtClean="0"/>
              <a:t>. 1. </a:t>
            </a:r>
            <a:r>
              <a:rPr lang="cs-CZ" sz="1200" dirty="0" err="1" smtClean="0"/>
              <a:t>vyd</a:t>
            </a:r>
            <a:r>
              <a:rPr lang="cs-CZ" sz="1200" dirty="0" smtClean="0"/>
              <a:t>. Bratislava: MAPA </a:t>
            </a:r>
            <a:r>
              <a:rPr lang="cs-CZ" sz="1200" dirty="0" err="1" smtClean="0"/>
              <a:t>Slovakia</a:t>
            </a:r>
            <a:r>
              <a:rPr lang="cs-CZ" sz="1200" dirty="0" smtClean="0"/>
              <a:t> Bratislava, s. r. o., 2002. ISBN 80-8067-072-2.</a:t>
            </a:r>
          </a:p>
          <a:p>
            <a:pPr>
              <a:buNone/>
            </a:pPr>
            <a:r>
              <a:rPr lang="cs-CZ" sz="1200" dirty="0" smtClean="0"/>
              <a:t> </a:t>
            </a:r>
            <a:endParaRPr lang="cs-CZ" sz="1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Děkuji za pozornost.</a:t>
            </a:r>
          </a:p>
          <a:p>
            <a:r>
              <a:rPr lang="cs-CZ" dirty="0" smtClean="0"/>
              <a:t>Písemný test příští hodinu </a:t>
            </a:r>
            <a:endParaRPr lang="cs-CZ" dirty="0"/>
          </a:p>
        </p:txBody>
      </p:sp>
      <p:sp>
        <p:nvSpPr>
          <p:cNvPr id="4" name="Veselý obličej 3"/>
          <p:cNvSpPr/>
          <p:nvPr/>
        </p:nvSpPr>
        <p:spPr>
          <a:xfrm>
            <a:off x="4211960" y="3789040"/>
            <a:ext cx="504056" cy="432048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066130"/>
          </a:xfrm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pPr marL="742950" indent="-742950">
              <a:buFont typeface="+mj-lt"/>
              <a:buAutoNum type="arabicPeriod"/>
            </a:pPr>
            <a:r>
              <a:rPr lang="cs-CZ" sz="3600" dirty="0" smtClean="0"/>
              <a:t>Mezi tělesa sluneční soustavy nepatří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348880"/>
            <a:ext cx="8219256" cy="3777283"/>
          </a:xfrm>
        </p:spPr>
        <p:txBody>
          <a:bodyPr/>
          <a:lstStyle/>
          <a:p>
            <a:pPr marL="914400" lvl="1" indent="-514350">
              <a:buFont typeface="+mj-lt"/>
              <a:buAutoNum type="alphaUcPeriod"/>
            </a:pPr>
            <a:r>
              <a:rPr lang="cs-CZ" sz="3200" dirty="0" smtClean="0"/>
              <a:t>Planety</a:t>
            </a:r>
          </a:p>
          <a:p>
            <a:pPr marL="914400" lvl="1" indent="-514350">
              <a:buFont typeface="+mj-lt"/>
              <a:buAutoNum type="alphaUcPeriod"/>
            </a:pPr>
            <a:r>
              <a:rPr lang="cs-CZ" sz="3200" dirty="0" smtClean="0"/>
              <a:t>Komety</a:t>
            </a:r>
          </a:p>
          <a:p>
            <a:pPr marL="914400" lvl="1" indent="-514350">
              <a:buFont typeface="+mj-lt"/>
              <a:buAutoNum type="alphaUcPeriod"/>
            </a:pPr>
            <a:r>
              <a:rPr lang="cs-CZ" sz="3200" dirty="0" smtClean="0"/>
              <a:t>Hvězdy</a:t>
            </a:r>
          </a:p>
          <a:p>
            <a:pPr marL="914400" lvl="1" indent="-514350">
              <a:buFont typeface="+mj-lt"/>
              <a:buAutoNum type="alphaUcPeriod"/>
            </a:pPr>
            <a:r>
              <a:rPr lang="cs-CZ" sz="3200" dirty="0" smtClean="0"/>
              <a:t>Galaxie</a:t>
            </a:r>
          </a:p>
          <a:p>
            <a:pPr marL="914400" lvl="1" indent="-514350">
              <a:buFont typeface="+mj-lt"/>
              <a:buAutoNum type="alphaUcPeriod"/>
            </a:pPr>
            <a:endParaRPr lang="cs-CZ" dirty="0" smtClean="0"/>
          </a:p>
          <a:p>
            <a:pPr marL="914400" lvl="1" indent="-514350">
              <a:buFont typeface="+mj-lt"/>
              <a:buAutoNum type="alphaUcPeriod"/>
            </a:pPr>
            <a:endParaRPr lang="cs-CZ" dirty="0"/>
          </a:p>
        </p:txBody>
      </p:sp>
      <p:sp>
        <p:nvSpPr>
          <p:cNvPr id="4" name="Pěticípá hvězda 3"/>
          <p:cNvSpPr/>
          <p:nvPr/>
        </p:nvSpPr>
        <p:spPr>
          <a:xfrm>
            <a:off x="7452320" y="5373216"/>
            <a:ext cx="576064" cy="648072"/>
          </a:xfrm>
          <a:prstGeom prst="star5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3419872" y="5517232"/>
            <a:ext cx="36004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00B050"/>
                </a:solidFill>
              </a:rPr>
              <a:t>Pro odpověď klikni na hvězdičku</a:t>
            </a:r>
            <a:endParaRPr lang="cs-CZ" sz="2000" b="1" dirty="0">
              <a:solidFill>
                <a:srgbClr val="00B05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C4A12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94122"/>
          </a:xfr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pPr marL="742950" indent="-742950">
              <a:buFont typeface="+mj-lt"/>
              <a:buAutoNum type="arabicPeriod" startAt="2"/>
            </a:pPr>
            <a:r>
              <a:rPr lang="cs-CZ" sz="3600" dirty="0" smtClean="0"/>
              <a:t>Planetky se nachází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99592" y="2132856"/>
            <a:ext cx="7787208" cy="3993307"/>
          </a:xfrm>
        </p:spPr>
        <p:txBody>
          <a:bodyPr/>
          <a:lstStyle/>
          <a:p>
            <a:pPr marL="514350" indent="-514350">
              <a:buFont typeface="+mj-lt"/>
              <a:buAutoNum type="alphaUcPeriod"/>
            </a:pPr>
            <a:r>
              <a:rPr lang="cs-CZ" dirty="0" smtClean="0"/>
              <a:t>Mezi Merkurem a Venuší</a:t>
            </a:r>
          </a:p>
          <a:p>
            <a:pPr marL="514350" indent="-514350">
              <a:buFont typeface="+mj-lt"/>
              <a:buAutoNum type="alphaUcPeriod"/>
            </a:pPr>
            <a:r>
              <a:rPr lang="cs-CZ" dirty="0" smtClean="0"/>
              <a:t>V blízkosti Slunce</a:t>
            </a:r>
          </a:p>
          <a:p>
            <a:pPr marL="514350" indent="-514350">
              <a:buFont typeface="+mj-lt"/>
              <a:buAutoNum type="alphaUcPeriod"/>
            </a:pPr>
            <a:r>
              <a:rPr lang="cs-CZ" dirty="0" smtClean="0"/>
              <a:t>Mezi Marsem a Jupiterem</a:t>
            </a:r>
          </a:p>
          <a:p>
            <a:pPr marL="514350" indent="-514350">
              <a:buFont typeface="+mj-lt"/>
              <a:buAutoNum type="alphaUcPeriod"/>
            </a:pPr>
            <a:r>
              <a:rPr lang="cs-CZ" dirty="0" smtClean="0"/>
              <a:t>V Saturnově prstenci</a:t>
            </a:r>
            <a:endParaRPr lang="cs-CZ" dirty="0"/>
          </a:p>
        </p:txBody>
      </p:sp>
      <p:sp>
        <p:nvSpPr>
          <p:cNvPr id="4" name="Pěticípá hvězda 3"/>
          <p:cNvSpPr/>
          <p:nvPr/>
        </p:nvSpPr>
        <p:spPr>
          <a:xfrm>
            <a:off x="7452320" y="5373216"/>
            <a:ext cx="576064" cy="648072"/>
          </a:xfrm>
          <a:prstGeom prst="star5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3419872" y="5517232"/>
            <a:ext cx="36004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00B050"/>
                </a:solidFill>
              </a:rPr>
              <a:t>Pro odpověď klikni na hvězdičku</a:t>
            </a:r>
            <a:endParaRPr lang="cs-CZ" sz="2000" b="1" dirty="0">
              <a:solidFill>
                <a:srgbClr val="00B05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6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C4A12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>
            <a:noAutofit/>
          </a:bodyPr>
          <a:lstStyle/>
          <a:p>
            <a:pPr marL="742950" indent="-742950">
              <a:buFont typeface="+mj-lt"/>
              <a:buAutoNum type="arabicPeriod" startAt="3"/>
            </a:pPr>
            <a:r>
              <a:rPr lang="cs-CZ" sz="3600" dirty="0" smtClean="0"/>
              <a:t>Jak se jmenuje největší známá planetka?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99592" y="2060848"/>
            <a:ext cx="7787208" cy="4065315"/>
          </a:xfrm>
        </p:spPr>
        <p:txBody>
          <a:bodyPr/>
          <a:lstStyle/>
          <a:p>
            <a:pPr marL="514350" indent="-514350">
              <a:buFont typeface="+mj-lt"/>
              <a:buAutoNum type="alphaUcPeriod"/>
            </a:pPr>
            <a:r>
              <a:rPr lang="cs-CZ" dirty="0" err="1" smtClean="0"/>
              <a:t>Vegetol</a:t>
            </a:r>
            <a:endParaRPr lang="cs-CZ" dirty="0" smtClean="0"/>
          </a:p>
          <a:p>
            <a:pPr marL="514350" indent="-514350">
              <a:buFont typeface="+mj-lt"/>
              <a:buAutoNum type="alphaUcPeriod"/>
            </a:pPr>
            <a:r>
              <a:rPr lang="cs-CZ" dirty="0" smtClean="0"/>
              <a:t>Ceres</a:t>
            </a:r>
          </a:p>
          <a:p>
            <a:pPr marL="514350" indent="-514350">
              <a:buFont typeface="+mj-lt"/>
              <a:buAutoNum type="alphaUcPeriod"/>
            </a:pPr>
            <a:r>
              <a:rPr lang="cs-CZ" dirty="0" err="1" smtClean="0"/>
              <a:t>Oil</a:t>
            </a:r>
            <a:endParaRPr lang="cs-CZ" dirty="0" smtClean="0"/>
          </a:p>
          <a:p>
            <a:pPr marL="514350" indent="-514350">
              <a:buFont typeface="+mj-lt"/>
              <a:buAutoNum type="alphaUcPeriod"/>
            </a:pPr>
            <a:r>
              <a:rPr lang="cs-CZ" dirty="0" smtClean="0"/>
              <a:t>Slunečnice</a:t>
            </a:r>
          </a:p>
          <a:p>
            <a:pPr marL="514350" indent="-514350">
              <a:buFont typeface="+mj-lt"/>
              <a:buAutoNum type="alphaUcPeriod"/>
            </a:pPr>
            <a:endParaRPr lang="cs-CZ" dirty="0"/>
          </a:p>
        </p:txBody>
      </p:sp>
      <p:sp>
        <p:nvSpPr>
          <p:cNvPr id="4" name="Pěticípá hvězda 3"/>
          <p:cNvSpPr/>
          <p:nvPr/>
        </p:nvSpPr>
        <p:spPr>
          <a:xfrm>
            <a:off x="7452320" y="5373216"/>
            <a:ext cx="576064" cy="648072"/>
          </a:xfrm>
          <a:prstGeom prst="star5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3419872" y="5517232"/>
            <a:ext cx="36004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00B050"/>
                </a:solidFill>
              </a:rPr>
              <a:t>Pro odpověď klikni na hvězdičku</a:t>
            </a:r>
            <a:endParaRPr lang="cs-CZ" sz="2000" b="1" dirty="0">
              <a:solidFill>
                <a:srgbClr val="00B05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6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C4A12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pPr marL="742950" indent="-742950">
              <a:buFont typeface="+mj-lt"/>
              <a:buAutoNum type="arabicPeriod" startAt="4"/>
            </a:pPr>
            <a:r>
              <a:rPr lang="cs-CZ" dirty="0" smtClean="0"/>
              <a:t>Může planetka narazit do Země?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99592" y="2132856"/>
            <a:ext cx="7787208" cy="3993307"/>
          </a:xfrm>
        </p:spPr>
        <p:txBody>
          <a:bodyPr/>
          <a:lstStyle/>
          <a:p>
            <a:pPr marL="514350" indent="-514350">
              <a:buFont typeface="+mj-lt"/>
              <a:buAutoNum type="alphaUcPeriod"/>
            </a:pPr>
            <a:r>
              <a:rPr lang="cs-CZ" dirty="0" smtClean="0"/>
              <a:t>Ano, naráží do všech planet</a:t>
            </a:r>
          </a:p>
          <a:p>
            <a:pPr marL="514350" indent="-514350">
              <a:buFont typeface="+mj-lt"/>
              <a:buAutoNum type="alphaUcPeriod"/>
            </a:pPr>
            <a:r>
              <a:rPr lang="cs-CZ" dirty="0" smtClean="0"/>
              <a:t>Ano, zrovna minulý týden prorazila střechu v Austrálii</a:t>
            </a:r>
          </a:p>
          <a:p>
            <a:pPr marL="514350" indent="-514350">
              <a:buFont typeface="+mj-lt"/>
              <a:buAutoNum type="alphaUcPeriod"/>
            </a:pPr>
            <a:r>
              <a:rPr lang="cs-CZ" dirty="0" smtClean="0"/>
              <a:t>Ne</a:t>
            </a:r>
          </a:p>
          <a:p>
            <a:pPr marL="514350" indent="-514350">
              <a:buFont typeface="+mj-lt"/>
              <a:buAutoNum type="alphaUcPeriod"/>
            </a:pPr>
            <a:r>
              <a:rPr lang="cs-CZ" dirty="0" smtClean="0"/>
              <a:t>Ne, naráží pouze do Měsíce</a:t>
            </a:r>
            <a:endParaRPr lang="cs-CZ" dirty="0"/>
          </a:p>
        </p:txBody>
      </p:sp>
      <p:sp>
        <p:nvSpPr>
          <p:cNvPr id="4" name="Pěticípá hvězda 3"/>
          <p:cNvSpPr/>
          <p:nvPr/>
        </p:nvSpPr>
        <p:spPr>
          <a:xfrm>
            <a:off x="7452320" y="5373216"/>
            <a:ext cx="576064" cy="648072"/>
          </a:xfrm>
          <a:prstGeom prst="star5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3419872" y="5517232"/>
            <a:ext cx="36004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00B050"/>
                </a:solidFill>
              </a:rPr>
              <a:t>Pro odpověď klikni na hvězdičku</a:t>
            </a:r>
            <a:endParaRPr lang="cs-CZ" sz="2000" b="1" dirty="0">
              <a:solidFill>
                <a:srgbClr val="00B05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6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C4A12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/>
          <a:lstStyle/>
          <a:p>
            <a:pPr marL="742950" indent="-742950">
              <a:buFont typeface="+mj-lt"/>
              <a:buAutoNum type="arabicPeriod" startAt="5"/>
            </a:pPr>
            <a:r>
              <a:rPr lang="cs-CZ" dirty="0" smtClean="0"/>
              <a:t>Komety se skládají z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99592" y="1844824"/>
            <a:ext cx="7787208" cy="4281339"/>
          </a:xfrm>
        </p:spPr>
        <p:txBody>
          <a:bodyPr/>
          <a:lstStyle/>
          <a:p>
            <a:pPr marL="514350" indent="-514350">
              <a:buFont typeface="+mj-lt"/>
              <a:buAutoNum type="alphaUcPeriod"/>
            </a:pPr>
            <a:r>
              <a:rPr lang="cs-CZ" dirty="0" smtClean="0"/>
              <a:t>Jádra, obalu</a:t>
            </a:r>
          </a:p>
          <a:p>
            <a:pPr marL="514350" indent="-514350">
              <a:buFont typeface="+mj-lt"/>
              <a:buAutoNum type="alphaUcPeriod"/>
            </a:pPr>
            <a:r>
              <a:rPr lang="cs-CZ" dirty="0" smtClean="0"/>
              <a:t>Jádra, dužiny, </a:t>
            </a:r>
            <a:r>
              <a:rPr lang="cs-CZ" dirty="0" err="1" smtClean="0"/>
              <a:t>štopky</a:t>
            </a:r>
            <a:endParaRPr lang="cs-CZ" dirty="0" smtClean="0"/>
          </a:p>
          <a:p>
            <a:pPr marL="514350" indent="-514350">
              <a:buFont typeface="+mj-lt"/>
              <a:buAutoNum type="alphaUcPeriod"/>
            </a:pPr>
            <a:r>
              <a:rPr lang="cs-CZ" dirty="0" smtClean="0"/>
              <a:t>Jádra, </a:t>
            </a:r>
            <a:r>
              <a:rPr lang="cs-CZ" dirty="0" err="1" smtClean="0"/>
              <a:t>komy</a:t>
            </a:r>
            <a:r>
              <a:rPr lang="cs-CZ" dirty="0" smtClean="0"/>
              <a:t>, ohonu</a:t>
            </a:r>
          </a:p>
          <a:p>
            <a:pPr marL="514350" indent="-514350">
              <a:buFont typeface="+mj-lt"/>
              <a:buAutoNum type="alphaUcPeriod"/>
            </a:pPr>
            <a:r>
              <a:rPr lang="cs-CZ" dirty="0" smtClean="0"/>
              <a:t>Jádra, komatu, ocasu</a:t>
            </a:r>
            <a:endParaRPr lang="cs-CZ" dirty="0"/>
          </a:p>
        </p:txBody>
      </p:sp>
      <p:sp>
        <p:nvSpPr>
          <p:cNvPr id="4" name="Pěticípá hvězda 3"/>
          <p:cNvSpPr/>
          <p:nvPr/>
        </p:nvSpPr>
        <p:spPr>
          <a:xfrm>
            <a:off x="7452320" y="5373216"/>
            <a:ext cx="576064" cy="648072"/>
          </a:xfrm>
          <a:prstGeom prst="star5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3419872" y="5517232"/>
            <a:ext cx="36004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00B050"/>
                </a:solidFill>
              </a:rPr>
              <a:t>Pro odpověď klikni na hvězdičku</a:t>
            </a:r>
            <a:endParaRPr lang="cs-CZ" sz="2000" b="1" dirty="0">
              <a:solidFill>
                <a:srgbClr val="00B05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6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C4A12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>
            <a:noAutofit/>
          </a:bodyPr>
          <a:lstStyle/>
          <a:p>
            <a:pPr marL="742950" indent="-742950">
              <a:buFont typeface="+mj-lt"/>
              <a:buAutoNum type="arabicPeriod" startAt="6"/>
            </a:pPr>
            <a:r>
              <a:rPr lang="cs-CZ" sz="3600" dirty="0" smtClean="0"/>
              <a:t>V jakém intervalu se k nám vrací Halleyova kometa?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99592" y="2060848"/>
            <a:ext cx="7787208" cy="4065315"/>
          </a:xfrm>
        </p:spPr>
        <p:txBody>
          <a:bodyPr/>
          <a:lstStyle/>
          <a:p>
            <a:pPr marL="514350" indent="-514350">
              <a:buFont typeface="+mj-lt"/>
              <a:buAutoNum type="alphaUcPeriod"/>
            </a:pPr>
            <a:r>
              <a:rPr lang="cs-CZ" dirty="0" smtClean="0"/>
              <a:t>76 let</a:t>
            </a:r>
          </a:p>
          <a:p>
            <a:pPr marL="514350" indent="-514350">
              <a:buFont typeface="+mj-lt"/>
              <a:buAutoNum type="alphaUcPeriod"/>
            </a:pPr>
            <a:r>
              <a:rPr lang="cs-CZ" dirty="0" smtClean="0"/>
              <a:t>65 let</a:t>
            </a:r>
          </a:p>
          <a:p>
            <a:pPr marL="514350" indent="-514350">
              <a:buFont typeface="+mj-lt"/>
              <a:buAutoNum type="alphaUcPeriod"/>
            </a:pPr>
            <a:r>
              <a:rPr lang="cs-CZ" dirty="0" smtClean="0"/>
              <a:t>67 let</a:t>
            </a:r>
          </a:p>
          <a:p>
            <a:pPr marL="514350" indent="-514350">
              <a:buFont typeface="+mj-lt"/>
              <a:buAutoNum type="alphaUcPeriod"/>
            </a:pPr>
            <a:r>
              <a:rPr lang="cs-CZ" dirty="0" smtClean="0"/>
              <a:t>56 let</a:t>
            </a:r>
            <a:endParaRPr lang="cs-CZ" dirty="0"/>
          </a:p>
        </p:txBody>
      </p:sp>
      <p:sp>
        <p:nvSpPr>
          <p:cNvPr id="4" name="Pěticípá hvězda 3"/>
          <p:cNvSpPr/>
          <p:nvPr/>
        </p:nvSpPr>
        <p:spPr>
          <a:xfrm>
            <a:off x="7452320" y="5373216"/>
            <a:ext cx="576064" cy="648072"/>
          </a:xfrm>
          <a:prstGeom prst="star5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3419872" y="5517232"/>
            <a:ext cx="36004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00B050"/>
                </a:solidFill>
              </a:rPr>
              <a:t>Pro odpověď klikni na hvězdičku</a:t>
            </a:r>
            <a:endParaRPr lang="cs-CZ" sz="2000" b="1" dirty="0">
              <a:solidFill>
                <a:srgbClr val="00B05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6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C4A12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>
            <a:noAutofit/>
          </a:bodyPr>
          <a:lstStyle/>
          <a:p>
            <a:pPr marL="742950" indent="-742950">
              <a:buFont typeface="+mj-lt"/>
              <a:buAutoNum type="arabicPeriod" startAt="7"/>
            </a:pPr>
            <a:r>
              <a:rPr lang="cs-CZ" sz="3600" dirty="0" smtClean="0"/>
              <a:t>Jak říkáme poslední srážce Země s kometou?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99592" y="1916832"/>
            <a:ext cx="7787208" cy="4209331"/>
          </a:xfrm>
        </p:spPr>
        <p:txBody>
          <a:bodyPr/>
          <a:lstStyle/>
          <a:p>
            <a:pPr marL="514350" indent="-514350">
              <a:buFont typeface="+mj-lt"/>
              <a:buAutoNum type="alphaUcPeriod"/>
            </a:pPr>
            <a:r>
              <a:rPr lang="cs-CZ" dirty="0" smtClean="0"/>
              <a:t>Sibiřská katastrofa</a:t>
            </a:r>
          </a:p>
          <a:p>
            <a:pPr marL="514350" indent="-514350">
              <a:buFont typeface="+mj-lt"/>
              <a:buAutoNum type="alphaUcPeriod"/>
            </a:pPr>
            <a:r>
              <a:rPr lang="cs-CZ" dirty="0" smtClean="0"/>
              <a:t>Turkmenská katastrofa</a:t>
            </a:r>
          </a:p>
          <a:p>
            <a:pPr marL="514350" indent="-514350">
              <a:buFont typeface="+mj-lt"/>
              <a:buAutoNum type="alphaUcPeriod"/>
            </a:pPr>
            <a:r>
              <a:rPr lang="cs-CZ" dirty="0" smtClean="0"/>
              <a:t>Aljašská katastrofa</a:t>
            </a:r>
          </a:p>
          <a:p>
            <a:pPr marL="514350" indent="-514350">
              <a:buFont typeface="+mj-lt"/>
              <a:buAutoNum type="alphaUcPeriod"/>
            </a:pPr>
            <a:r>
              <a:rPr lang="cs-CZ" dirty="0" smtClean="0"/>
              <a:t>Tunguzská katastrofa</a:t>
            </a:r>
            <a:endParaRPr lang="cs-CZ" dirty="0"/>
          </a:p>
        </p:txBody>
      </p:sp>
      <p:sp>
        <p:nvSpPr>
          <p:cNvPr id="4" name="Pěticípá hvězda 3"/>
          <p:cNvSpPr/>
          <p:nvPr/>
        </p:nvSpPr>
        <p:spPr>
          <a:xfrm>
            <a:off x="7452320" y="5373216"/>
            <a:ext cx="576064" cy="648072"/>
          </a:xfrm>
          <a:prstGeom prst="star5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3419872" y="5517232"/>
            <a:ext cx="36004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00B050"/>
                </a:solidFill>
              </a:rPr>
              <a:t>Pro odpověď klikni na hvězdičku</a:t>
            </a:r>
            <a:endParaRPr lang="cs-CZ" sz="2000" b="1" dirty="0">
              <a:solidFill>
                <a:srgbClr val="00B05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6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C4A12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>
            <a:noAutofit/>
          </a:bodyPr>
          <a:lstStyle/>
          <a:p>
            <a:pPr marL="742950" indent="-742950">
              <a:buFont typeface="+mj-lt"/>
              <a:buAutoNum type="arabicPeriod" startAt="8"/>
            </a:pPr>
            <a:r>
              <a:rPr lang="cs-CZ" sz="3600" dirty="0" smtClean="0"/>
              <a:t>Nejmenší tělesa sluneční soustavy nazýváme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99592" y="2132856"/>
            <a:ext cx="7787208" cy="3993307"/>
          </a:xfrm>
        </p:spPr>
        <p:txBody>
          <a:bodyPr/>
          <a:lstStyle/>
          <a:p>
            <a:pPr marL="514350" indent="-514350">
              <a:buFont typeface="+mj-lt"/>
              <a:buAutoNum type="alphaUcPeriod"/>
            </a:pPr>
            <a:r>
              <a:rPr lang="cs-CZ" dirty="0" smtClean="0"/>
              <a:t>Meteority</a:t>
            </a:r>
          </a:p>
          <a:p>
            <a:pPr marL="514350" indent="-514350">
              <a:buFont typeface="+mj-lt"/>
              <a:buAutoNum type="alphaUcPeriod"/>
            </a:pPr>
            <a:r>
              <a:rPr lang="cs-CZ" dirty="0" smtClean="0"/>
              <a:t>Meteoroidy</a:t>
            </a:r>
          </a:p>
          <a:p>
            <a:pPr marL="514350" indent="-514350">
              <a:buFont typeface="+mj-lt"/>
              <a:buAutoNum type="alphaUcPeriod"/>
            </a:pPr>
            <a:r>
              <a:rPr lang="cs-CZ" dirty="0" smtClean="0"/>
              <a:t>Meteory</a:t>
            </a:r>
          </a:p>
          <a:p>
            <a:pPr marL="514350" indent="-514350">
              <a:buFont typeface="+mj-lt"/>
              <a:buAutoNum type="alphaUcPeriod"/>
            </a:pPr>
            <a:r>
              <a:rPr lang="cs-CZ" dirty="0" smtClean="0"/>
              <a:t>Bolidy</a:t>
            </a:r>
          </a:p>
          <a:p>
            <a:pPr marL="514350" indent="-514350">
              <a:buFont typeface="+mj-lt"/>
              <a:buAutoNum type="alphaUcPeriod"/>
            </a:pPr>
            <a:endParaRPr lang="cs-CZ" dirty="0"/>
          </a:p>
        </p:txBody>
      </p:sp>
      <p:sp>
        <p:nvSpPr>
          <p:cNvPr id="4" name="Pěticípá hvězda 3"/>
          <p:cNvSpPr/>
          <p:nvPr/>
        </p:nvSpPr>
        <p:spPr>
          <a:xfrm>
            <a:off x="7452320" y="5373216"/>
            <a:ext cx="576064" cy="648072"/>
          </a:xfrm>
          <a:prstGeom prst="star5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3419872" y="5517232"/>
            <a:ext cx="36004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00B050"/>
                </a:solidFill>
              </a:rPr>
              <a:t>Pro odpověď klikni na hvězdičku</a:t>
            </a:r>
            <a:endParaRPr lang="cs-CZ" sz="2000" b="1" dirty="0">
              <a:solidFill>
                <a:srgbClr val="00B05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6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C4A12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pPr marL="742950" indent="-742950">
              <a:buFont typeface="+mj-lt"/>
              <a:buAutoNum type="arabicPeriod" startAt="9"/>
            </a:pPr>
            <a:r>
              <a:rPr lang="cs-CZ" sz="3600" dirty="0" smtClean="0"/>
              <a:t>Největší železný meteorit dopadl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99592" y="2276872"/>
            <a:ext cx="7787208" cy="3849291"/>
          </a:xfrm>
        </p:spPr>
        <p:txBody>
          <a:bodyPr/>
          <a:lstStyle/>
          <a:p>
            <a:pPr marL="514350" indent="-514350">
              <a:buFont typeface="+mj-lt"/>
              <a:buAutoNum type="alphaUcPeriod"/>
            </a:pPr>
            <a:r>
              <a:rPr lang="cs-CZ" dirty="0" smtClean="0"/>
              <a:t>V Asii</a:t>
            </a:r>
          </a:p>
          <a:p>
            <a:pPr marL="514350" indent="-514350">
              <a:buFont typeface="+mj-lt"/>
              <a:buAutoNum type="alphaUcPeriod"/>
            </a:pPr>
            <a:r>
              <a:rPr lang="cs-CZ" dirty="0" smtClean="0"/>
              <a:t>V Africe</a:t>
            </a:r>
          </a:p>
          <a:p>
            <a:pPr marL="514350" indent="-514350">
              <a:buFont typeface="+mj-lt"/>
              <a:buAutoNum type="alphaUcPeriod"/>
            </a:pPr>
            <a:r>
              <a:rPr lang="cs-CZ" dirty="0" smtClean="0"/>
              <a:t>V Americe</a:t>
            </a:r>
          </a:p>
          <a:p>
            <a:pPr marL="514350" indent="-514350">
              <a:buFont typeface="+mj-lt"/>
              <a:buAutoNum type="alphaUcPeriod"/>
            </a:pPr>
            <a:r>
              <a:rPr lang="cs-CZ" dirty="0" smtClean="0"/>
              <a:t>V Austrálii</a:t>
            </a:r>
            <a:endParaRPr lang="cs-CZ" dirty="0"/>
          </a:p>
        </p:txBody>
      </p:sp>
      <p:sp>
        <p:nvSpPr>
          <p:cNvPr id="4" name="Pěticípá hvězda 3"/>
          <p:cNvSpPr/>
          <p:nvPr/>
        </p:nvSpPr>
        <p:spPr>
          <a:xfrm>
            <a:off x="7452320" y="5373216"/>
            <a:ext cx="576064" cy="648072"/>
          </a:xfrm>
          <a:prstGeom prst="star5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3419872" y="5517232"/>
            <a:ext cx="36004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00B050"/>
                </a:solidFill>
              </a:rPr>
              <a:t>Pro odpověď klikni na hvězdičku</a:t>
            </a:r>
            <a:endParaRPr lang="cs-CZ" sz="2000" b="1" dirty="0">
              <a:solidFill>
                <a:srgbClr val="00B05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6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C4A12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>
            <a:noAutofit/>
          </a:bodyPr>
          <a:lstStyle/>
          <a:p>
            <a:pPr marL="742950" indent="-742950">
              <a:buFont typeface="+mj-lt"/>
              <a:buAutoNum type="arabicPeriod" startAt="10"/>
            </a:pPr>
            <a:r>
              <a:rPr lang="cs-CZ" sz="3600" dirty="0" smtClean="0">
                <a:ln w="18415" cmpd="sng">
                  <a:noFill/>
                  <a:prstDash val="solid"/>
                </a:ln>
                <a:solidFill>
                  <a:schemeClr val="bg1"/>
                </a:solidFill>
              </a:rPr>
              <a:t>Z jakého fyzikálního oboru byla prezentace?</a:t>
            </a:r>
            <a:endParaRPr lang="cs-CZ" sz="3600" dirty="0">
              <a:ln w="18415" cmpd="sng">
                <a:noFill/>
                <a:prstDash val="solid"/>
              </a:ln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03648" y="2060848"/>
            <a:ext cx="7283152" cy="4065315"/>
          </a:xfrm>
        </p:spPr>
        <p:txBody>
          <a:bodyPr/>
          <a:lstStyle/>
          <a:p>
            <a:pPr marL="514350" indent="-514350">
              <a:buFont typeface="+mj-lt"/>
              <a:buAutoNum type="alphaUcPeriod"/>
            </a:pPr>
            <a:r>
              <a:rPr lang="cs-CZ" dirty="0" smtClean="0"/>
              <a:t>Termika</a:t>
            </a:r>
          </a:p>
          <a:p>
            <a:pPr marL="514350" indent="-514350">
              <a:buFont typeface="+mj-lt"/>
              <a:buAutoNum type="alphaUcPeriod"/>
            </a:pPr>
            <a:r>
              <a:rPr lang="cs-CZ" dirty="0" smtClean="0"/>
              <a:t>Elektřina</a:t>
            </a:r>
          </a:p>
          <a:p>
            <a:pPr marL="514350" indent="-514350">
              <a:buFont typeface="+mj-lt"/>
              <a:buAutoNum type="alphaUcPeriod"/>
            </a:pPr>
            <a:r>
              <a:rPr lang="cs-CZ" dirty="0" smtClean="0"/>
              <a:t>Vesmír</a:t>
            </a:r>
          </a:p>
          <a:p>
            <a:pPr marL="514350" indent="-514350">
              <a:buFont typeface="+mj-lt"/>
              <a:buAutoNum type="alphaUcPeriod"/>
            </a:pPr>
            <a:r>
              <a:rPr lang="cs-CZ" dirty="0" smtClean="0"/>
              <a:t>Optika </a:t>
            </a:r>
            <a:endParaRPr lang="cs-CZ" dirty="0"/>
          </a:p>
        </p:txBody>
      </p:sp>
      <p:sp>
        <p:nvSpPr>
          <p:cNvPr id="4" name="Pěticípá hvězda 3"/>
          <p:cNvSpPr/>
          <p:nvPr/>
        </p:nvSpPr>
        <p:spPr>
          <a:xfrm>
            <a:off x="7452320" y="5373216"/>
            <a:ext cx="576064" cy="648072"/>
          </a:xfrm>
          <a:prstGeom prst="star5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3419872" y="5517232"/>
            <a:ext cx="36004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00B050"/>
                </a:solidFill>
              </a:rPr>
              <a:t>Pro odpověď klikni na hvězdičku</a:t>
            </a:r>
            <a:endParaRPr lang="cs-CZ" sz="2000" b="1" dirty="0">
              <a:solidFill>
                <a:srgbClr val="00B05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6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C4A12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433</TotalTime>
  <Words>1792</Words>
  <Application>Microsoft Office PowerPoint</Application>
  <PresentationFormat>Předvádění na obrazovce (4:3)</PresentationFormat>
  <Paragraphs>216</Paragraphs>
  <Slides>36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36</vt:i4>
      </vt:variant>
    </vt:vector>
  </HeadingPairs>
  <TitlesOfParts>
    <vt:vector size="37" baseType="lpstr">
      <vt:lpstr>Motiv sady Office</vt:lpstr>
      <vt:lpstr>Snímek 1</vt:lpstr>
      <vt:lpstr>Sluneční soustava</vt:lpstr>
      <vt:lpstr>Planetky (asteroidy) </vt:lpstr>
      <vt:lpstr>Snímek 4</vt:lpstr>
      <vt:lpstr>Jak jsou planetky pojmenovávány? </vt:lpstr>
      <vt:lpstr>Jména planetek</vt:lpstr>
      <vt:lpstr>Snímek 7</vt:lpstr>
      <vt:lpstr>Snímek 8</vt:lpstr>
      <vt:lpstr>Snímek 9</vt:lpstr>
      <vt:lpstr>Snímek 10</vt:lpstr>
      <vt:lpstr>Komety </vt:lpstr>
      <vt:lpstr>Jádro </vt:lpstr>
      <vt:lpstr>Ohon </vt:lpstr>
      <vt:lpstr>Snímek 14</vt:lpstr>
      <vt:lpstr>Dráhy komet </vt:lpstr>
      <vt:lpstr>Snímek 16</vt:lpstr>
      <vt:lpstr>Snímek 17</vt:lpstr>
      <vt:lpstr>Tunguzská katastrofa poslední srážka Země s kometou</vt:lpstr>
      <vt:lpstr>Snímek 19</vt:lpstr>
      <vt:lpstr>Meteoroidy nejmenší tělesa sluneční soustavy</vt:lpstr>
      <vt:lpstr>Meteory jsou světelné jevy, které vznikají při průletu meteoroidů atmosférou Země. </vt:lpstr>
      <vt:lpstr>Meteority jsou pevná tělesa, která přežijí pád atmosférou a dopadnou na zem</vt:lpstr>
      <vt:lpstr>Meteorit Morávka </vt:lpstr>
      <vt:lpstr>Snímek 24</vt:lpstr>
      <vt:lpstr>Snímek 25</vt:lpstr>
      <vt:lpstr>Snímek 26</vt:lpstr>
      <vt:lpstr>Mezi tělesa sluneční soustavy nepatří</vt:lpstr>
      <vt:lpstr>Planetky se nachází</vt:lpstr>
      <vt:lpstr>Jak se jmenuje největší známá planetka?</vt:lpstr>
      <vt:lpstr>Může planetka narazit do Země?</vt:lpstr>
      <vt:lpstr>Komety se skládají z</vt:lpstr>
      <vt:lpstr>V jakém intervalu se k nám vrací Halleyova kometa?</vt:lpstr>
      <vt:lpstr>Jak říkáme poslední srážce Země s kometou?</vt:lpstr>
      <vt:lpstr>Nejmenší tělesa sluneční soustavy nazýváme</vt:lpstr>
      <vt:lpstr>Největší železný meteorit dopadl</vt:lpstr>
      <vt:lpstr>Z jakého fyzikálního oboru byla prezentace?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Sluneční soustava</dc:title>
  <dc:creator>Kalista Pavel</dc:creator>
  <cp:lastModifiedBy>pc</cp:lastModifiedBy>
  <cp:revision>47</cp:revision>
  <dcterms:created xsi:type="dcterms:W3CDTF">2011-06-07T18:07:21Z</dcterms:created>
  <dcterms:modified xsi:type="dcterms:W3CDTF">2013-06-20T19:17:20Z</dcterms:modified>
</cp:coreProperties>
</file>