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EAE5F-CA98-44CE-9A80-72073EA3C04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D2DD1-6192-4A25-BF7D-BE5793403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EAE5F-CA98-44CE-9A80-72073EA3C04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D2DD1-6192-4A25-BF7D-BE5793403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EAE5F-CA98-44CE-9A80-72073EA3C04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D2DD1-6192-4A25-BF7D-BE5793403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EAE5F-CA98-44CE-9A80-72073EA3C04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D2DD1-6192-4A25-BF7D-BE5793403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EAE5F-CA98-44CE-9A80-72073EA3C04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D2DD1-6192-4A25-BF7D-BE5793403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EAE5F-CA98-44CE-9A80-72073EA3C04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D2DD1-6192-4A25-BF7D-BE5793403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EAE5F-CA98-44CE-9A80-72073EA3C04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D2DD1-6192-4A25-BF7D-BE5793403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EAE5F-CA98-44CE-9A80-72073EA3C04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D2DD1-6192-4A25-BF7D-BE5793403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EAE5F-CA98-44CE-9A80-72073EA3C04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D2DD1-6192-4A25-BF7D-BE5793403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EAE5F-CA98-44CE-9A80-72073EA3C04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D2DD1-6192-4A25-BF7D-BE5793403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EAE5F-CA98-44CE-9A80-72073EA3C04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0D2DD1-6192-4A25-BF7D-BE5793403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EAE5F-CA98-44CE-9A80-72073EA3C04E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0D2DD1-6192-4A25-BF7D-BE5793403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fontScale="92500"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VY_32_INOVACE_08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9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Člověk a příroda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Fyzika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Elektromagnetické a světelné děje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Zapojování voltmetru a ampérmetru do obvodu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Prezentace slouží jako osnova k hodině. Žáci zapojují dané obvody podle schémat, měří napětí a proud v obvodech, sami si vytvoří vztahy pro proudy a napětí v </a:t>
            </a:r>
            <a:r>
              <a:rPr lang="cs-CZ" sz="1600" dirty="0" err="1" smtClean="0"/>
              <a:t>paraelním</a:t>
            </a:r>
            <a:r>
              <a:rPr lang="cs-CZ" sz="1600" dirty="0" smtClean="0"/>
              <a:t> a </a:t>
            </a:r>
            <a:r>
              <a:rPr lang="cs-CZ" sz="1600" smtClean="0"/>
              <a:t>sériovém obvodu. </a:t>
            </a:r>
            <a:endParaRPr lang="cs-CZ" sz="16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Zapojování voltmetru a ampérmetru do obvodu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2303872" y="1988840"/>
            <a:ext cx="1152000" cy="64807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699792" y="1844824"/>
            <a:ext cx="360000" cy="360000"/>
          </a:xfrm>
          <a:prstGeom prst="ellipse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V</a:t>
            </a:r>
            <a:endParaRPr lang="cs-CZ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grpSp>
        <p:nvGrpSpPr>
          <p:cNvPr id="37" name="Skupina 36"/>
          <p:cNvGrpSpPr/>
          <p:nvPr/>
        </p:nvGrpSpPr>
        <p:grpSpPr>
          <a:xfrm>
            <a:off x="1547664" y="2492896"/>
            <a:ext cx="3024336" cy="1728192"/>
            <a:chOff x="1547664" y="2492896"/>
            <a:chExt cx="3024336" cy="1728192"/>
          </a:xfrm>
        </p:grpSpPr>
        <p:sp>
          <p:nvSpPr>
            <p:cNvPr id="34" name="Obdélník 33"/>
            <p:cNvSpPr/>
            <p:nvPr/>
          </p:nvSpPr>
          <p:spPr>
            <a:xfrm>
              <a:off x="1547664" y="2637064"/>
              <a:ext cx="3024336" cy="1332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Vývojový diagram: sumační bod 3"/>
            <p:cNvSpPr/>
            <p:nvPr/>
          </p:nvSpPr>
          <p:spPr>
            <a:xfrm>
              <a:off x="2699792" y="2492896"/>
              <a:ext cx="360040" cy="360040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Elipsa 24"/>
            <p:cNvSpPr/>
            <p:nvPr/>
          </p:nvSpPr>
          <p:spPr>
            <a:xfrm>
              <a:off x="3275856" y="3933056"/>
              <a:ext cx="72008" cy="7200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Elipsa 25"/>
            <p:cNvSpPr/>
            <p:nvPr/>
          </p:nvSpPr>
          <p:spPr>
            <a:xfrm>
              <a:off x="3563888" y="3933056"/>
              <a:ext cx="72008" cy="7200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6" name="Skupina 35"/>
            <p:cNvGrpSpPr/>
            <p:nvPr/>
          </p:nvGrpSpPr>
          <p:grpSpPr>
            <a:xfrm>
              <a:off x="2267744" y="3717032"/>
              <a:ext cx="468040" cy="504056"/>
              <a:chOff x="3491880" y="4869160"/>
              <a:chExt cx="468040" cy="504056"/>
            </a:xfrm>
          </p:grpSpPr>
          <p:sp>
            <p:nvSpPr>
              <p:cNvPr id="35" name="Obdélník 34"/>
              <p:cNvSpPr/>
              <p:nvPr/>
            </p:nvSpPr>
            <p:spPr>
              <a:xfrm>
                <a:off x="3707912" y="5085184"/>
                <a:ext cx="72000" cy="14401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24" name="Skupina 23"/>
              <p:cNvGrpSpPr/>
              <p:nvPr/>
            </p:nvGrpSpPr>
            <p:grpSpPr>
              <a:xfrm>
                <a:off x="3491880" y="4869160"/>
                <a:ext cx="468040" cy="504056"/>
                <a:chOff x="2411760" y="3645024"/>
                <a:chExt cx="468040" cy="504056"/>
              </a:xfrm>
            </p:grpSpPr>
            <p:cxnSp>
              <p:nvCxnSpPr>
                <p:cNvPr id="6" name="Přímá spojovací čára 5"/>
                <p:cNvCxnSpPr/>
                <p:nvPr/>
              </p:nvCxnSpPr>
              <p:spPr>
                <a:xfrm>
                  <a:off x="2627784" y="3717032"/>
                  <a:ext cx="0" cy="432048"/>
                </a:xfrm>
                <a:prstGeom prst="line">
                  <a:avLst/>
                </a:prstGeom>
              </p:spPr>
              <p:style>
                <a:lnRef idx="3">
                  <a:schemeClr val="accent1"/>
                </a:lnRef>
                <a:fillRef idx="0">
                  <a:schemeClr val="accent1"/>
                </a:fillRef>
                <a:effectRef idx="2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" name="Přímá spojovací čára 7"/>
                <p:cNvCxnSpPr/>
                <p:nvPr/>
              </p:nvCxnSpPr>
              <p:spPr>
                <a:xfrm>
                  <a:off x="2699792" y="3789040"/>
                  <a:ext cx="0" cy="288032"/>
                </a:xfrm>
                <a:prstGeom prst="line">
                  <a:avLst/>
                </a:prstGeom>
              </p:spPr>
              <p:style>
                <a:lnRef idx="3">
                  <a:schemeClr val="accent1"/>
                </a:lnRef>
                <a:fillRef idx="0">
                  <a:schemeClr val="accent1"/>
                </a:fillRef>
                <a:effectRef idx="2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ovací čára 11"/>
                <p:cNvCxnSpPr/>
                <p:nvPr/>
              </p:nvCxnSpPr>
              <p:spPr>
                <a:xfrm>
                  <a:off x="2771800" y="3789040"/>
                  <a:ext cx="108000" cy="0"/>
                </a:xfrm>
                <a:prstGeom prst="line">
                  <a:avLst/>
                </a:prstGeom>
              </p:spPr>
              <p:style>
                <a:lnRef idx="3">
                  <a:schemeClr val="accent1"/>
                </a:lnRef>
                <a:fillRef idx="0">
                  <a:schemeClr val="accent1"/>
                </a:fillRef>
                <a:effectRef idx="2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23" name="Skupina 22"/>
                <p:cNvGrpSpPr/>
                <p:nvPr/>
              </p:nvGrpSpPr>
              <p:grpSpPr>
                <a:xfrm>
                  <a:off x="2411760" y="3645024"/>
                  <a:ext cx="144016" cy="143928"/>
                  <a:chOff x="1187624" y="2996952"/>
                  <a:chExt cx="792088" cy="792000"/>
                </a:xfrm>
              </p:grpSpPr>
              <p:cxnSp>
                <p:nvCxnSpPr>
                  <p:cNvPr id="20" name="Přímá spojovací čára 19"/>
                  <p:cNvCxnSpPr/>
                  <p:nvPr/>
                </p:nvCxnSpPr>
                <p:spPr>
                  <a:xfrm>
                    <a:off x="1547664" y="2996952"/>
                    <a:ext cx="0" cy="792000"/>
                  </a:xfrm>
                  <a:prstGeom prst="line">
                    <a:avLst/>
                  </a:prstGeom>
                </p:spPr>
                <p:style>
                  <a:lnRef idx="3">
                    <a:schemeClr val="accent1"/>
                  </a:lnRef>
                  <a:fillRef idx="0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2" name="Přímá spojovací čára 21"/>
                  <p:cNvCxnSpPr/>
                  <p:nvPr/>
                </p:nvCxnSpPr>
                <p:spPr>
                  <a:xfrm>
                    <a:off x="1187624" y="3356992"/>
                    <a:ext cx="792088" cy="0"/>
                  </a:xfrm>
                  <a:prstGeom prst="line">
                    <a:avLst/>
                  </a:prstGeom>
                </p:spPr>
                <p:style>
                  <a:lnRef idx="3">
                    <a:schemeClr val="accent1"/>
                  </a:lnRef>
                  <a:fillRef idx="0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</p:grpSp>
      <p:sp>
        <p:nvSpPr>
          <p:cNvPr id="28" name="Elipsa 27"/>
          <p:cNvSpPr/>
          <p:nvPr/>
        </p:nvSpPr>
        <p:spPr>
          <a:xfrm>
            <a:off x="4392020" y="3068960"/>
            <a:ext cx="360000" cy="360000"/>
          </a:xfrm>
          <a:prstGeom prst="ellipse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A</a:t>
            </a:r>
            <a:endParaRPr lang="cs-CZ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96525" y="4599130"/>
            <a:ext cx="84609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Voltmetr se připojuje 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ke</a:t>
            </a:r>
            <a:r>
              <a:rPr lang="cs-CZ" sz="2400" b="1" dirty="0" smtClean="0">
                <a:solidFill>
                  <a:srgbClr val="00B050"/>
                </a:solidFill>
              </a:rPr>
              <a:t> zdroji nebo spotřebiči … tzv. PARAELNÍ zapojení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0" y="278650"/>
            <a:ext cx="9144000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Zakresli a proveď zapojení jedné žárovky, kterou budeme ovládat vypínačem.</a:t>
            </a:r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>
            <a:off x="2267744" y="2591915"/>
            <a:ext cx="72000" cy="7200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419880" y="2591915"/>
            <a:ext cx="72000" cy="7200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296525" y="5724255"/>
            <a:ext cx="84609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Ampérmetr se zapojuje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do</a:t>
            </a:r>
            <a:r>
              <a:rPr lang="cs-CZ" sz="2400" b="1" dirty="0" smtClean="0">
                <a:solidFill>
                  <a:srgbClr val="00B0F0"/>
                </a:solidFill>
              </a:rPr>
              <a:t> elektrického obvodu … tzv. SÉRIOVÉ zapojení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28" grpId="0" animBg="1"/>
      <p:bldP spid="30" grpId="0"/>
      <p:bldP spid="19" grpId="0" animBg="1"/>
      <p:bldP spid="21" grpId="0" animBg="1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Skupina 18"/>
          <p:cNvGrpSpPr/>
          <p:nvPr/>
        </p:nvGrpSpPr>
        <p:grpSpPr>
          <a:xfrm>
            <a:off x="2087724" y="1853825"/>
            <a:ext cx="864000" cy="792088"/>
            <a:chOff x="2123824" y="1844824"/>
            <a:chExt cx="864000" cy="792088"/>
          </a:xfrm>
        </p:grpSpPr>
        <p:sp>
          <p:nvSpPr>
            <p:cNvPr id="55" name="Obdélník 54"/>
            <p:cNvSpPr/>
            <p:nvPr/>
          </p:nvSpPr>
          <p:spPr>
            <a:xfrm>
              <a:off x="2123824" y="1988840"/>
              <a:ext cx="864000" cy="648072"/>
            </a:xfrm>
            <a:prstGeom prst="rect">
              <a:avLst/>
            </a:pr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Elipsa 55"/>
            <p:cNvSpPr/>
            <p:nvPr/>
          </p:nvSpPr>
          <p:spPr>
            <a:xfrm>
              <a:off x="2339752" y="1844824"/>
              <a:ext cx="468000" cy="36000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ln>
                    <a:solidFill>
                      <a:schemeClr val="tx2"/>
                    </a:solidFill>
                  </a:ln>
                  <a:solidFill>
                    <a:schemeClr val="tx2"/>
                  </a:solidFill>
                </a:rPr>
                <a:t>V</a:t>
              </a:r>
              <a:r>
                <a:rPr lang="cs-CZ" sz="1200" baseline="-25000" dirty="0" smtClean="0">
                  <a:ln>
                    <a:solidFill>
                      <a:schemeClr val="tx2"/>
                    </a:solidFill>
                  </a:ln>
                  <a:solidFill>
                    <a:schemeClr val="tx2"/>
                  </a:solidFill>
                </a:rPr>
                <a:t>1</a:t>
              </a:r>
              <a:endParaRPr lang="cs-CZ" sz="1200" dirty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endParaRPr>
            </a:p>
          </p:txBody>
        </p:sp>
      </p:grpSp>
      <p:grpSp>
        <p:nvGrpSpPr>
          <p:cNvPr id="58" name="Skupina 18"/>
          <p:cNvGrpSpPr/>
          <p:nvPr/>
        </p:nvGrpSpPr>
        <p:grpSpPr>
          <a:xfrm>
            <a:off x="3320861" y="1871827"/>
            <a:ext cx="864000" cy="792088"/>
            <a:chOff x="2123824" y="1844824"/>
            <a:chExt cx="864000" cy="792088"/>
          </a:xfrm>
        </p:grpSpPr>
        <p:sp>
          <p:nvSpPr>
            <p:cNvPr id="61" name="Obdélník 60"/>
            <p:cNvSpPr/>
            <p:nvPr/>
          </p:nvSpPr>
          <p:spPr>
            <a:xfrm>
              <a:off x="2123824" y="1988840"/>
              <a:ext cx="864000" cy="648072"/>
            </a:xfrm>
            <a:prstGeom prst="rect">
              <a:avLst/>
            </a:pr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Elipsa 61"/>
            <p:cNvSpPr/>
            <p:nvPr/>
          </p:nvSpPr>
          <p:spPr>
            <a:xfrm>
              <a:off x="2339752" y="1844824"/>
              <a:ext cx="468000" cy="36000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ln>
                    <a:solidFill>
                      <a:schemeClr val="tx2"/>
                    </a:solidFill>
                  </a:ln>
                  <a:solidFill>
                    <a:schemeClr val="tx2"/>
                  </a:solidFill>
                </a:rPr>
                <a:t>V</a:t>
              </a:r>
              <a:r>
                <a:rPr lang="cs-CZ" sz="1200" baseline="-25000" dirty="0" smtClean="0">
                  <a:ln>
                    <a:solidFill>
                      <a:schemeClr val="tx2"/>
                    </a:solidFill>
                  </a:ln>
                  <a:solidFill>
                    <a:schemeClr val="tx2"/>
                  </a:solidFill>
                </a:rPr>
                <a:t>2</a:t>
              </a:r>
              <a:endParaRPr lang="cs-CZ" sz="1200" dirty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 rot="10800000">
            <a:off x="2033815" y="3969060"/>
            <a:ext cx="864000" cy="792088"/>
            <a:chOff x="2123824" y="1844824"/>
            <a:chExt cx="864000" cy="792088"/>
          </a:xfrm>
        </p:grpSpPr>
        <p:sp>
          <p:nvSpPr>
            <p:cNvPr id="20" name="Obdélník 19"/>
            <p:cNvSpPr/>
            <p:nvPr/>
          </p:nvSpPr>
          <p:spPr>
            <a:xfrm>
              <a:off x="2123824" y="1988840"/>
              <a:ext cx="864000" cy="648072"/>
            </a:xfrm>
            <a:prstGeom prst="rect">
              <a:avLst/>
            </a:pr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Elipsa 20"/>
            <p:cNvSpPr/>
            <p:nvPr/>
          </p:nvSpPr>
          <p:spPr>
            <a:xfrm rot="10800000">
              <a:off x="2339752" y="1844824"/>
              <a:ext cx="360000" cy="36000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ln>
                    <a:solidFill>
                      <a:schemeClr val="tx2"/>
                    </a:solidFill>
                  </a:ln>
                  <a:solidFill>
                    <a:schemeClr val="tx2"/>
                  </a:solidFill>
                </a:rPr>
                <a:t>V</a:t>
              </a:r>
              <a:endParaRPr lang="cs-CZ" dirty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547664" y="2492896"/>
            <a:ext cx="3024336" cy="1728192"/>
            <a:chOff x="1547664" y="2492896"/>
            <a:chExt cx="3024336" cy="1728192"/>
          </a:xfrm>
        </p:grpSpPr>
        <p:sp>
          <p:nvSpPr>
            <p:cNvPr id="4" name="Obdélník 3"/>
            <p:cNvSpPr/>
            <p:nvPr/>
          </p:nvSpPr>
          <p:spPr>
            <a:xfrm>
              <a:off x="1547664" y="2637064"/>
              <a:ext cx="3024336" cy="1332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Elipsa 5"/>
            <p:cNvSpPr/>
            <p:nvPr/>
          </p:nvSpPr>
          <p:spPr>
            <a:xfrm>
              <a:off x="3275856" y="3933056"/>
              <a:ext cx="72008" cy="7200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Elipsa 6"/>
            <p:cNvSpPr/>
            <p:nvPr/>
          </p:nvSpPr>
          <p:spPr>
            <a:xfrm>
              <a:off x="3563888" y="3933056"/>
              <a:ext cx="72008" cy="7200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" name="Skupina 35"/>
            <p:cNvGrpSpPr/>
            <p:nvPr/>
          </p:nvGrpSpPr>
          <p:grpSpPr>
            <a:xfrm>
              <a:off x="2267744" y="3717032"/>
              <a:ext cx="468040" cy="504056"/>
              <a:chOff x="3491880" y="4869160"/>
              <a:chExt cx="468040" cy="504056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3707912" y="5085184"/>
                <a:ext cx="72000" cy="14401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0" name="Skupina 23"/>
              <p:cNvGrpSpPr/>
              <p:nvPr/>
            </p:nvGrpSpPr>
            <p:grpSpPr>
              <a:xfrm>
                <a:off x="3491880" y="4869160"/>
                <a:ext cx="468040" cy="504056"/>
                <a:chOff x="2411760" y="3645024"/>
                <a:chExt cx="468040" cy="504056"/>
              </a:xfrm>
            </p:grpSpPr>
            <p:cxnSp>
              <p:nvCxnSpPr>
                <p:cNvPr id="11" name="Přímá spojovací čára 10"/>
                <p:cNvCxnSpPr/>
                <p:nvPr/>
              </p:nvCxnSpPr>
              <p:spPr>
                <a:xfrm>
                  <a:off x="2627784" y="3717032"/>
                  <a:ext cx="0" cy="432048"/>
                </a:xfrm>
                <a:prstGeom prst="line">
                  <a:avLst/>
                </a:prstGeom>
              </p:spPr>
              <p:style>
                <a:lnRef idx="3">
                  <a:schemeClr val="accent1"/>
                </a:lnRef>
                <a:fillRef idx="0">
                  <a:schemeClr val="accent1"/>
                </a:fillRef>
                <a:effectRef idx="2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ovací čára 11"/>
                <p:cNvCxnSpPr/>
                <p:nvPr/>
              </p:nvCxnSpPr>
              <p:spPr>
                <a:xfrm>
                  <a:off x="2699792" y="3789040"/>
                  <a:ext cx="0" cy="288032"/>
                </a:xfrm>
                <a:prstGeom prst="line">
                  <a:avLst/>
                </a:prstGeom>
              </p:spPr>
              <p:style>
                <a:lnRef idx="3">
                  <a:schemeClr val="accent1"/>
                </a:lnRef>
                <a:fillRef idx="0">
                  <a:schemeClr val="accent1"/>
                </a:fillRef>
                <a:effectRef idx="2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Přímá spojovací čára 12"/>
                <p:cNvCxnSpPr/>
                <p:nvPr/>
              </p:nvCxnSpPr>
              <p:spPr>
                <a:xfrm>
                  <a:off x="2771800" y="3789040"/>
                  <a:ext cx="108000" cy="0"/>
                </a:xfrm>
                <a:prstGeom prst="line">
                  <a:avLst/>
                </a:prstGeom>
              </p:spPr>
              <p:style>
                <a:lnRef idx="3">
                  <a:schemeClr val="accent1"/>
                </a:lnRef>
                <a:fillRef idx="0">
                  <a:schemeClr val="accent1"/>
                </a:fillRef>
                <a:effectRef idx="2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4" name="Skupina 22"/>
                <p:cNvGrpSpPr/>
                <p:nvPr/>
              </p:nvGrpSpPr>
              <p:grpSpPr>
                <a:xfrm>
                  <a:off x="2411760" y="3645024"/>
                  <a:ext cx="144016" cy="143928"/>
                  <a:chOff x="1187624" y="2996952"/>
                  <a:chExt cx="792088" cy="792000"/>
                </a:xfrm>
              </p:grpSpPr>
              <p:cxnSp>
                <p:nvCxnSpPr>
                  <p:cNvPr id="15" name="Přímá spojovací čára 14"/>
                  <p:cNvCxnSpPr/>
                  <p:nvPr/>
                </p:nvCxnSpPr>
                <p:spPr>
                  <a:xfrm>
                    <a:off x="1547664" y="2996952"/>
                    <a:ext cx="0" cy="792000"/>
                  </a:xfrm>
                  <a:prstGeom prst="line">
                    <a:avLst/>
                  </a:prstGeom>
                </p:spPr>
                <p:style>
                  <a:lnRef idx="3">
                    <a:schemeClr val="accent1"/>
                  </a:lnRef>
                  <a:fillRef idx="0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" name="Přímá spojovací čára 15"/>
                  <p:cNvCxnSpPr/>
                  <p:nvPr/>
                </p:nvCxnSpPr>
                <p:spPr>
                  <a:xfrm>
                    <a:off x="1187624" y="3356992"/>
                    <a:ext cx="792088" cy="0"/>
                  </a:xfrm>
                  <a:prstGeom prst="line">
                    <a:avLst/>
                  </a:prstGeom>
                </p:spPr>
                <p:style>
                  <a:lnRef idx="3">
                    <a:schemeClr val="accent1"/>
                  </a:lnRef>
                  <a:fillRef idx="0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sp>
          <p:nvSpPr>
            <p:cNvPr id="5" name="Vývojový diagram: sumační bod 4"/>
            <p:cNvSpPr/>
            <p:nvPr/>
          </p:nvSpPr>
          <p:spPr>
            <a:xfrm>
              <a:off x="2339752" y="2492896"/>
              <a:ext cx="360040" cy="360040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7" name="Vývojový diagram: sumační bod 16"/>
          <p:cNvSpPr/>
          <p:nvPr/>
        </p:nvSpPr>
        <p:spPr>
          <a:xfrm>
            <a:off x="3563888" y="2492896"/>
            <a:ext cx="360040" cy="360040"/>
          </a:xfrm>
          <a:prstGeom prst="flowChartSummingJuncti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5714092"/>
            <a:ext cx="54654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Sériové zapojení žárovek (za sebou)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4392020" y="3114005"/>
            <a:ext cx="360000" cy="360000"/>
          </a:xfrm>
          <a:prstGeom prst="ellipse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A</a:t>
            </a:r>
            <a:endParaRPr lang="cs-CZ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436096" y="2420888"/>
            <a:ext cx="31683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U</a:t>
            </a:r>
            <a:r>
              <a:rPr lang="cs-CZ" sz="2800" b="1" baseline="-25000" dirty="0" smtClean="0">
                <a:solidFill>
                  <a:srgbClr val="00B050"/>
                </a:solidFill>
              </a:rPr>
              <a:t>1</a:t>
            </a:r>
            <a:r>
              <a:rPr lang="cs-CZ" sz="2800" b="1" dirty="0" smtClean="0">
                <a:solidFill>
                  <a:srgbClr val="00B050"/>
                </a:solidFill>
              </a:rPr>
              <a:t>  + U</a:t>
            </a:r>
            <a:r>
              <a:rPr lang="cs-CZ" sz="2800" b="1" baseline="-25000" dirty="0" smtClean="0">
                <a:solidFill>
                  <a:srgbClr val="00B050"/>
                </a:solidFill>
              </a:rPr>
              <a:t>2</a:t>
            </a:r>
            <a:r>
              <a:rPr lang="cs-CZ" sz="2800" b="1" dirty="0" smtClean="0">
                <a:solidFill>
                  <a:srgbClr val="00B050"/>
                </a:solidFill>
              </a:rPr>
              <a:t> = U</a:t>
            </a:r>
          </a:p>
          <a:p>
            <a:endParaRPr lang="cs-CZ" sz="2800" b="1" dirty="0" smtClean="0"/>
          </a:p>
          <a:p>
            <a:r>
              <a:rPr lang="cs-CZ" sz="2800" b="1" dirty="0" smtClean="0">
                <a:solidFill>
                  <a:srgbClr val="0070C0"/>
                </a:solidFill>
              </a:rPr>
              <a:t>I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1</a:t>
            </a:r>
            <a:r>
              <a:rPr lang="cs-CZ" sz="2800" b="1" dirty="0" smtClean="0">
                <a:solidFill>
                  <a:srgbClr val="0070C0"/>
                </a:solidFill>
              </a:rPr>
              <a:t> = I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</a:rPr>
              <a:t> = I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339752" y="285293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Ž1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563888" y="285293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Ž2</a:t>
            </a:r>
          </a:p>
          <a:p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0" y="332656"/>
            <a:ext cx="9144000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Zakresli zapojení dvou žárovek, které ovládáme jedním vypínačem. Zapojení proveďte. Změřte proud v obvodu a napětí na zdroji a jednotlivých žárovkách.</a:t>
            </a:r>
            <a:endParaRPr lang="cs-CZ" sz="2400" dirty="0"/>
          </a:p>
        </p:txBody>
      </p:sp>
      <p:sp>
        <p:nvSpPr>
          <p:cNvPr id="53" name="Elipsa 52"/>
          <p:cNvSpPr/>
          <p:nvPr/>
        </p:nvSpPr>
        <p:spPr>
          <a:xfrm>
            <a:off x="2906815" y="2582906"/>
            <a:ext cx="72008" cy="72008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2051720" y="2582906"/>
            <a:ext cx="72008" cy="72008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4139952" y="2573905"/>
            <a:ext cx="72008" cy="72008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3284857" y="2573905"/>
            <a:ext cx="72008" cy="72008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 rot="10800000">
            <a:off x="2006716" y="3924055"/>
            <a:ext cx="72008" cy="72008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 rot="10800000">
            <a:off x="2861811" y="3924055"/>
            <a:ext cx="72008" cy="72008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7" name="Přímá spojovací čára 66"/>
          <p:cNvCxnSpPr/>
          <p:nvPr/>
        </p:nvCxnSpPr>
        <p:spPr>
          <a:xfrm flipH="1">
            <a:off x="1556666" y="3969060"/>
            <a:ext cx="900099" cy="0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flipV="1">
            <a:off x="1556665" y="2663915"/>
            <a:ext cx="0" cy="1305145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>
            <a:off x="1556665" y="2618910"/>
            <a:ext cx="3015335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>
            <a:off x="4572000" y="2618910"/>
            <a:ext cx="0" cy="135015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 flipH="1">
            <a:off x="2555776" y="3969060"/>
            <a:ext cx="2016224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53" grpId="0" animBg="1"/>
      <p:bldP spid="54" grpId="0" animBg="1"/>
      <p:bldP spid="59" grpId="0" animBg="1"/>
      <p:bldP spid="60" grpId="0" animBg="1"/>
      <p:bldP spid="38" grpId="0" animBg="1"/>
      <p:bldP spid="3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Skupina 46"/>
          <p:cNvGrpSpPr/>
          <p:nvPr/>
        </p:nvGrpSpPr>
        <p:grpSpPr>
          <a:xfrm>
            <a:off x="2051816" y="5265272"/>
            <a:ext cx="828000" cy="755976"/>
            <a:chOff x="2123824" y="3969128"/>
            <a:chExt cx="828000" cy="755976"/>
          </a:xfrm>
        </p:grpSpPr>
        <p:sp>
          <p:nvSpPr>
            <p:cNvPr id="43" name="Obdélník 42"/>
            <p:cNvSpPr/>
            <p:nvPr/>
          </p:nvSpPr>
          <p:spPr>
            <a:xfrm>
              <a:off x="2123824" y="3969128"/>
              <a:ext cx="828000" cy="612000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Elipsa 43"/>
            <p:cNvSpPr/>
            <p:nvPr/>
          </p:nvSpPr>
          <p:spPr>
            <a:xfrm>
              <a:off x="2339752" y="4365104"/>
              <a:ext cx="360000" cy="36000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ln>
                    <a:solidFill>
                      <a:schemeClr val="tx2"/>
                    </a:solidFill>
                  </a:ln>
                  <a:solidFill>
                    <a:schemeClr val="tx2"/>
                  </a:solidFill>
                </a:rPr>
                <a:t>V</a:t>
              </a:r>
              <a:endParaRPr lang="cs-CZ" dirty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endParaRPr>
            </a:p>
          </p:txBody>
        </p:sp>
      </p:grpSp>
      <p:grpSp>
        <p:nvGrpSpPr>
          <p:cNvPr id="31" name="Skupina 18"/>
          <p:cNvGrpSpPr/>
          <p:nvPr/>
        </p:nvGrpSpPr>
        <p:grpSpPr>
          <a:xfrm>
            <a:off x="2366755" y="3131967"/>
            <a:ext cx="864000" cy="792088"/>
            <a:chOff x="2123824" y="1844824"/>
            <a:chExt cx="864000" cy="792088"/>
          </a:xfrm>
        </p:grpSpPr>
        <p:sp>
          <p:nvSpPr>
            <p:cNvPr id="34" name="Obdélník 33"/>
            <p:cNvSpPr/>
            <p:nvPr/>
          </p:nvSpPr>
          <p:spPr>
            <a:xfrm>
              <a:off x="2123824" y="1988840"/>
              <a:ext cx="864000" cy="648072"/>
            </a:xfrm>
            <a:prstGeom prst="rect">
              <a:avLst/>
            </a:pr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Elipsa 34"/>
            <p:cNvSpPr/>
            <p:nvPr/>
          </p:nvSpPr>
          <p:spPr>
            <a:xfrm>
              <a:off x="2339752" y="1844824"/>
              <a:ext cx="468000" cy="36000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ln>
                    <a:solidFill>
                      <a:schemeClr val="tx2"/>
                    </a:solidFill>
                  </a:ln>
                  <a:solidFill>
                    <a:schemeClr val="tx2"/>
                  </a:solidFill>
                </a:rPr>
                <a:t>V</a:t>
              </a:r>
              <a:r>
                <a:rPr lang="cs-CZ" sz="1200" baseline="-25000" dirty="0" smtClean="0">
                  <a:ln>
                    <a:solidFill>
                      <a:schemeClr val="tx2"/>
                    </a:solidFill>
                  </a:ln>
                  <a:solidFill>
                    <a:schemeClr val="tx2"/>
                  </a:solidFill>
                </a:rPr>
                <a:t>2</a:t>
              </a:r>
              <a:endParaRPr lang="cs-CZ" sz="1200" dirty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endParaRPr>
            </a:p>
          </p:txBody>
        </p:sp>
      </p:grpSp>
      <p:grpSp>
        <p:nvGrpSpPr>
          <p:cNvPr id="25" name="Skupina 18"/>
          <p:cNvGrpSpPr/>
          <p:nvPr/>
        </p:nvGrpSpPr>
        <p:grpSpPr>
          <a:xfrm>
            <a:off x="1691680" y="2258870"/>
            <a:ext cx="864000" cy="792088"/>
            <a:chOff x="2123824" y="1844824"/>
            <a:chExt cx="864000" cy="792088"/>
          </a:xfrm>
        </p:grpSpPr>
        <p:sp>
          <p:nvSpPr>
            <p:cNvPr id="28" name="Obdélník 27"/>
            <p:cNvSpPr/>
            <p:nvPr/>
          </p:nvSpPr>
          <p:spPr>
            <a:xfrm>
              <a:off x="2123824" y="1988840"/>
              <a:ext cx="864000" cy="648072"/>
            </a:xfrm>
            <a:prstGeom prst="rect">
              <a:avLst/>
            </a:pr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Elipsa 28"/>
            <p:cNvSpPr/>
            <p:nvPr/>
          </p:nvSpPr>
          <p:spPr>
            <a:xfrm>
              <a:off x="2339752" y="1844824"/>
              <a:ext cx="468000" cy="36000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ln>
                    <a:solidFill>
                      <a:schemeClr val="tx2"/>
                    </a:solidFill>
                  </a:ln>
                  <a:solidFill>
                    <a:schemeClr val="tx2"/>
                  </a:solidFill>
                </a:rPr>
                <a:t>V</a:t>
              </a:r>
              <a:r>
                <a:rPr lang="cs-CZ" sz="1200" baseline="-25000" dirty="0" smtClean="0">
                  <a:ln>
                    <a:solidFill>
                      <a:schemeClr val="tx2"/>
                    </a:solidFill>
                  </a:ln>
                  <a:solidFill>
                    <a:schemeClr val="tx2"/>
                  </a:solidFill>
                </a:rPr>
                <a:t>1</a:t>
              </a:r>
              <a:endParaRPr lang="cs-CZ" sz="1200" dirty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endParaRPr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1439664" y="2852936"/>
            <a:ext cx="3096320" cy="2664296"/>
            <a:chOff x="1439664" y="2852936"/>
            <a:chExt cx="3096320" cy="2664296"/>
          </a:xfrm>
        </p:grpSpPr>
        <p:grpSp>
          <p:nvGrpSpPr>
            <p:cNvPr id="54" name="Skupina 53"/>
            <p:cNvGrpSpPr/>
            <p:nvPr/>
          </p:nvGrpSpPr>
          <p:grpSpPr>
            <a:xfrm>
              <a:off x="1439664" y="2996952"/>
              <a:ext cx="3096320" cy="2520280"/>
              <a:chOff x="1439664" y="2996952"/>
              <a:chExt cx="3096320" cy="2520280"/>
            </a:xfrm>
          </p:grpSpPr>
          <p:grpSp>
            <p:nvGrpSpPr>
              <p:cNvPr id="53" name="Skupina 52"/>
              <p:cNvGrpSpPr/>
              <p:nvPr/>
            </p:nvGrpSpPr>
            <p:grpSpPr>
              <a:xfrm>
                <a:off x="1475656" y="3042055"/>
                <a:ext cx="3035480" cy="2475177"/>
                <a:chOff x="1475656" y="3042055"/>
                <a:chExt cx="3035480" cy="2475177"/>
              </a:xfrm>
            </p:grpSpPr>
            <p:sp>
              <p:nvSpPr>
                <p:cNvPr id="22" name="Obdélník 21"/>
                <p:cNvSpPr/>
                <p:nvPr/>
              </p:nvSpPr>
              <p:spPr>
                <a:xfrm>
                  <a:off x="1475656" y="3042055"/>
                  <a:ext cx="3024336" cy="882000"/>
                </a:xfrm>
                <a:prstGeom prst="rect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3" name="Skupina 2"/>
                <p:cNvGrpSpPr/>
                <p:nvPr/>
              </p:nvGrpSpPr>
              <p:grpSpPr>
                <a:xfrm>
                  <a:off x="1486800" y="3789040"/>
                  <a:ext cx="3024336" cy="1728192"/>
                  <a:chOff x="1547664" y="2492896"/>
                  <a:chExt cx="3024336" cy="1728192"/>
                </a:xfrm>
              </p:grpSpPr>
              <p:sp>
                <p:nvSpPr>
                  <p:cNvPr id="4" name="Obdélník 3"/>
                  <p:cNvSpPr/>
                  <p:nvPr/>
                </p:nvSpPr>
                <p:spPr>
                  <a:xfrm>
                    <a:off x="1547664" y="2636912"/>
                    <a:ext cx="3024336" cy="1332000"/>
                  </a:xfrm>
                  <a:prstGeom prst="rect">
                    <a:avLst/>
                  </a:prstGeom>
                  <a:solidFill>
                    <a:schemeClr val="bg1"/>
                  </a:solidFill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5" name="Vývojový diagram: sumační bod 4"/>
                  <p:cNvSpPr/>
                  <p:nvPr/>
                </p:nvSpPr>
                <p:spPr>
                  <a:xfrm>
                    <a:off x="2699792" y="2492896"/>
                    <a:ext cx="360040" cy="360040"/>
                  </a:xfrm>
                  <a:prstGeom prst="flowChartSummingJunction">
                    <a:avLst/>
                  </a:prstGeom>
                  <a:solidFill>
                    <a:schemeClr val="bg1"/>
                  </a:solidFill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6" name="Elipsa 5"/>
                  <p:cNvSpPr/>
                  <p:nvPr/>
                </p:nvSpPr>
                <p:spPr>
                  <a:xfrm>
                    <a:off x="3275856" y="3933056"/>
                    <a:ext cx="72008" cy="72008"/>
                  </a:xfrm>
                  <a:prstGeom prst="ellipse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" name="Elipsa 6"/>
                  <p:cNvSpPr/>
                  <p:nvPr/>
                </p:nvSpPr>
                <p:spPr>
                  <a:xfrm>
                    <a:off x="3563888" y="3933056"/>
                    <a:ext cx="72008" cy="72008"/>
                  </a:xfrm>
                  <a:prstGeom prst="ellipse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grpSp>
                <p:nvGrpSpPr>
                  <p:cNvPr id="8" name="Skupina 35"/>
                  <p:cNvGrpSpPr/>
                  <p:nvPr/>
                </p:nvGrpSpPr>
                <p:grpSpPr>
                  <a:xfrm>
                    <a:off x="2267744" y="3717032"/>
                    <a:ext cx="468040" cy="504056"/>
                    <a:chOff x="3491880" y="4869160"/>
                    <a:chExt cx="468040" cy="504056"/>
                  </a:xfrm>
                </p:grpSpPr>
                <p:sp>
                  <p:nvSpPr>
                    <p:cNvPr id="9" name="Obdélník 8"/>
                    <p:cNvSpPr/>
                    <p:nvPr/>
                  </p:nvSpPr>
                  <p:spPr>
                    <a:xfrm>
                      <a:off x="3707912" y="5085184"/>
                      <a:ext cx="72000" cy="14401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bg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grpSp>
                  <p:nvGrpSpPr>
                    <p:cNvPr id="10" name="Skupina 23"/>
                    <p:cNvGrpSpPr/>
                    <p:nvPr/>
                  </p:nvGrpSpPr>
                  <p:grpSpPr>
                    <a:xfrm>
                      <a:off x="3491880" y="4869160"/>
                      <a:ext cx="468040" cy="504056"/>
                      <a:chOff x="2411760" y="3645024"/>
                      <a:chExt cx="468040" cy="504056"/>
                    </a:xfrm>
                  </p:grpSpPr>
                  <p:cxnSp>
                    <p:nvCxnSpPr>
                      <p:cNvPr id="11" name="Přímá spojovací čára 10"/>
                      <p:cNvCxnSpPr/>
                      <p:nvPr/>
                    </p:nvCxnSpPr>
                    <p:spPr>
                      <a:xfrm>
                        <a:off x="2627784" y="3717032"/>
                        <a:ext cx="0" cy="432048"/>
                      </a:xfrm>
                      <a:prstGeom prst="line">
                        <a:avLst/>
                      </a:prstGeom>
                    </p:spPr>
                    <p:style>
                      <a:lnRef idx="3">
                        <a:schemeClr val="accent1"/>
                      </a:lnRef>
                      <a:fillRef idx="0">
                        <a:schemeClr val="accent1"/>
                      </a:fillRef>
                      <a:effectRef idx="2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2" name="Přímá spojovací čára 11"/>
                      <p:cNvCxnSpPr/>
                      <p:nvPr/>
                    </p:nvCxnSpPr>
                    <p:spPr>
                      <a:xfrm>
                        <a:off x="2699792" y="3789040"/>
                        <a:ext cx="0" cy="288032"/>
                      </a:xfrm>
                      <a:prstGeom prst="line">
                        <a:avLst/>
                      </a:prstGeom>
                    </p:spPr>
                    <p:style>
                      <a:lnRef idx="3">
                        <a:schemeClr val="accent1"/>
                      </a:lnRef>
                      <a:fillRef idx="0">
                        <a:schemeClr val="accent1"/>
                      </a:fillRef>
                      <a:effectRef idx="2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3" name="Přímá spojovací čára 12"/>
                      <p:cNvCxnSpPr/>
                      <p:nvPr/>
                    </p:nvCxnSpPr>
                    <p:spPr>
                      <a:xfrm>
                        <a:off x="2771800" y="3789040"/>
                        <a:ext cx="108000" cy="0"/>
                      </a:xfrm>
                      <a:prstGeom prst="line">
                        <a:avLst/>
                      </a:prstGeom>
                    </p:spPr>
                    <p:style>
                      <a:lnRef idx="3">
                        <a:schemeClr val="accent1"/>
                      </a:lnRef>
                      <a:fillRef idx="0">
                        <a:schemeClr val="accent1"/>
                      </a:fillRef>
                      <a:effectRef idx="2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grpSp>
                    <p:nvGrpSpPr>
                      <p:cNvPr id="14" name="Skupina 22"/>
                      <p:cNvGrpSpPr/>
                      <p:nvPr/>
                    </p:nvGrpSpPr>
                    <p:grpSpPr>
                      <a:xfrm>
                        <a:off x="2411760" y="3645024"/>
                        <a:ext cx="144016" cy="143928"/>
                        <a:chOff x="1187624" y="2996952"/>
                        <a:chExt cx="792088" cy="792000"/>
                      </a:xfrm>
                    </p:grpSpPr>
                    <p:cxnSp>
                      <p:nvCxnSpPr>
                        <p:cNvPr id="15" name="Přímá spojovací čára 14"/>
                        <p:cNvCxnSpPr/>
                        <p:nvPr/>
                      </p:nvCxnSpPr>
                      <p:spPr>
                        <a:xfrm>
                          <a:off x="1547664" y="2996952"/>
                          <a:ext cx="0" cy="792000"/>
                        </a:xfrm>
                        <a:prstGeom prst="line">
                          <a:avLst/>
                        </a:prstGeom>
                      </p:spPr>
                      <p:style>
                        <a:lnRef idx="3">
                          <a:schemeClr val="accent1"/>
                        </a:lnRef>
                        <a:fillRef idx="0">
                          <a:schemeClr val="accent1"/>
                        </a:fillRef>
                        <a:effectRef idx="2">
                          <a:schemeClr val="accent1"/>
                        </a:effectRef>
                        <a:fontRef idx="minor">
                          <a:schemeClr val="tx1"/>
                        </a:fontRef>
                      </p:style>
                    </p:cxnSp>
                    <p:cxnSp>
                      <p:nvCxnSpPr>
                        <p:cNvPr id="16" name="Přímá spojovací čára 15"/>
                        <p:cNvCxnSpPr/>
                        <p:nvPr/>
                      </p:nvCxnSpPr>
                      <p:spPr>
                        <a:xfrm>
                          <a:off x="1187624" y="3356992"/>
                          <a:ext cx="792088" cy="0"/>
                        </a:xfrm>
                        <a:prstGeom prst="line">
                          <a:avLst/>
                        </a:prstGeom>
                      </p:spPr>
                      <p:style>
                        <a:lnRef idx="3">
                          <a:schemeClr val="accent1"/>
                        </a:lnRef>
                        <a:fillRef idx="0">
                          <a:schemeClr val="accent1"/>
                        </a:fillRef>
                        <a:effectRef idx="2">
                          <a:schemeClr val="accent1"/>
                        </a:effectRef>
                        <a:fontRef idx="minor">
                          <a:schemeClr val="tx1"/>
                        </a:fontRef>
                      </p:style>
                    </p:cxnSp>
                  </p:grpSp>
                </p:grpSp>
              </p:grpSp>
            </p:grpSp>
          </p:grpSp>
          <p:sp>
            <p:nvSpPr>
              <p:cNvPr id="18" name="Elipsa 17"/>
              <p:cNvSpPr/>
              <p:nvPr/>
            </p:nvSpPr>
            <p:spPr>
              <a:xfrm>
                <a:off x="2987824" y="2996952"/>
                <a:ext cx="72008" cy="7200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Elipsa 18"/>
              <p:cNvSpPr/>
              <p:nvPr/>
            </p:nvSpPr>
            <p:spPr>
              <a:xfrm>
                <a:off x="3275856" y="2996952"/>
                <a:ext cx="72008" cy="7200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Elipsa 19"/>
              <p:cNvSpPr/>
              <p:nvPr/>
            </p:nvSpPr>
            <p:spPr>
              <a:xfrm>
                <a:off x="4427984" y="3861048"/>
                <a:ext cx="108000" cy="10800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Elipsa 20"/>
              <p:cNvSpPr/>
              <p:nvPr/>
            </p:nvSpPr>
            <p:spPr>
              <a:xfrm>
                <a:off x="1439664" y="3861048"/>
                <a:ext cx="108000" cy="10800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7" name="Vývojový diagram: sumační bod 16"/>
            <p:cNvSpPr/>
            <p:nvPr/>
          </p:nvSpPr>
          <p:spPr>
            <a:xfrm>
              <a:off x="1979712" y="2852936"/>
              <a:ext cx="360040" cy="360040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791580" y="6236150"/>
            <a:ext cx="58416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Paraelní</a:t>
            </a:r>
            <a:r>
              <a:rPr lang="cs-CZ" sz="2800" b="1" dirty="0" smtClean="0">
                <a:solidFill>
                  <a:srgbClr val="FF0000"/>
                </a:solidFill>
              </a:rPr>
              <a:t> zapojení žárovek (vedle sebe)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7" name="Elipsa 56"/>
          <p:cNvSpPr/>
          <p:nvPr/>
        </p:nvSpPr>
        <p:spPr>
          <a:xfrm>
            <a:off x="3851920" y="2852936"/>
            <a:ext cx="468000" cy="360000"/>
          </a:xfrm>
          <a:prstGeom prst="ellipse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A</a:t>
            </a:r>
            <a:r>
              <a:rPr lang="cs-CZ" sz="1200" baseline="-250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1</a:t>
            </a:r>
            <a:endParaRPr lang="cs-CZ" sz="1200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58" name="Elipsa 57"/>
          <p:cNvSpPr/>
          <p:nvPr/>
        </p:nvSpPr>
        <p:spPr>
          <a:xfrm>
            <a:off x="3779912" y="3717032"/>
            <a:ext cx="468000" cy="360000"/>
          </a:xfrm>
          <a:prstGeom prst="ellipse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A</a:t>
            </a:r>
            <a:r>
              <a:rPr lang="cs-CZ" sz="1200" baseline="-250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2</a:t>
            </a:r>
            <a:endParaRPr lang="cs-CZ" sz="1200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59" name="Elipsa 58"/>
          <p:cNvSpPr/>
          <p:nvPr/>
        </p:nvSpPr>
        <p:spPr>
          <a:xfrm>
            <a:off x="3779912" y="5085184"/>
            <a:ext cx="360000" cy="360000"/>
          </a:xfrm>
          <a:prstGeom prst="ellipse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A</a:t>
            </a:r>
            <a:endParaRPr lang="cs-CZ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5877145" y="3068960"/>
            <a:ext cx="2025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U</a:t>
            </a:r>
            <a:r>
              <a:rPr lang="cs-CZ" sz="2800" b="1" baseline="-25000" dirty="0" smtClean="0">
                <a:solidFill>
                  <a:srgbClr val="00B050"/>
                </a:solidFill>
              </a:rPr>
              <a:t>1</a:t>
            </a:r>
            <a:r>
              <a:rPr lang="cs-CZ" sz="2800" b="1" dirty="0" smtClean="0">
                <a:solidFill>
                  <a:srgbClr val="00B050"/>
                </a:solidFill>
              </a:rPr>
              <a:t>  = U</a:t>
            </a:r>
            <a:r>
              <a:rPr lang="cs-CZ" sz="2800" b="1" baseline="-25000" dirty="0" smtClean="0">
                <a:solidFill>
                  <a:srgbClr val="00B050"/>
                </a:solidFill>
              </a:rPr>
              <a:t>2</a:t>
            </a:r>
            <a:r>
              <a:rPr lang="cs-CZ" sz="2800" b="1" dirty="0" smtClean="0">
                <a:solidFill>
                  <a:srgbClr val="00B050"/>
                </a:solidFill>
              </a:rPr>
              <a:t> = U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0" y="323655"/>
            <a:ext cx="9144000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Zakresli zapojení dvou žárovek, přičemž vypínačem ovládáme jednu </a:t>
            </a:r>
            <a:br>
              <a:rPr lang="cs-CZ" sz="2400" b="1" dirty="0" smtClean="0"/>
            </a:br>
            <a:r>
              <a:rPr lang="cs-CZ" sz="2400" b="1" dirty="0" smtClean="0"/>
              <a:t>z nich a druhá svítí stále. Zapojení proveďte. Změřte proud v obvodu </a:t>
            </a:r>
            <a:br>
              <a:rPr lang="cs-CZ" sz="2400" b="1" dirty="0" smtClean="0"/>
            </a:br>
            <a:r>
              <a:rPr lang="cs-CZ" sz="2400" b="1" dirty="0" smtClean="0"/>
              <a:t>a napětí na zdroji a jednotlivých žárovkách.</a:t>
            </a:r>
            <a:endParaRPr lang="cs-CZ" sz="2400" dirty="0"/>
          </a:p>
        </p:txBody>
      </p:sp>
      <p:sp>
        <p:nvSpPr>
          <p:cNvPr id="26" name="Elipsa 25"/>
          <p:cNvSpPr/>
          <p:nvPr/>
        </p:nvSpPr>
        <p:spPr>
          <a:xfrm>
            <a:off x="2501770" y="2996952"/>
            <a:ext cx="72008" cy="72008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646675" y="2996952"/>
            <a:ext cx="72008" cy="72008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3203848" y="3897052"/>
            <a:ext cx="72008" cy="72008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2339752" y="3897052"/>
            <a:ext cx="72008" cy="72008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2843808" y="5229200"/>
            <a:ext cx="72008" cy="72008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2006715" y="5229200"/>
            <a:ext cx="72008" cy="72008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5895147" y="4194085"/>
            <a:ext cx="17551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I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1</a:t>
            </a:r>
            <a:r>
              <a:rPr lang="cs-CZ" sz="2800" b="1" dirty="0" smtClean="0">
                <a:solidFill>
                  <a:srgbClr val="0070C0"/>
                </a:solidFill>
              </a:rPr>
              <a:t> + I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</a:rPr>
              <a:t> = I</a:t>
            </a:r>
            <a:endParaRPr lang="cs-CZ" sz="2800" dirty="0">
              <a:solidFill>
                <a:srgbClr val="0070C0"/>
              </a:solidFill>
            </a:endParaRPr>
          </a:p>
        </p:txBody>
      </p:sp>
      <p:cxnSp>
        <p:nvCxnSpPr>
          <p:cNvPr id="50" name="Přímá spojovací čára 49"/>
          <p:cNvCxnSpPr/>
          <p:nvPr/>
        </p:nvCxnSpPr>
        <p:spPr>
          <a:xfrm flipH="1">
            <a:off x="1466655" y="5274205"/>
            <a:ext cx="945105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1466655" y="3924055"/>
            <a:ext cx="1" cy="135015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>
            <a:stCxn id="20" idx="6"/>
          </p:cNvCxnSpPr>
          <p:nvPr/>
        </p:nvCxnSpPr>
        <p:spPr>
          <a:xfrm flipH="1">
            <a:off x="1466656" y="3915048"/>
            <a:ext cx="3069328" cy="9007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flipH="1">
            <a:off x="1466656" y="3023955"/>
            <a:ext cx="3060339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flipV="1">
            <a:off x="4526995" y="3023955"/>
            <a:ext cx="1" cy="225025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flipH="1">
            <a:off x="2501770" y="5274205"/>
            <a:ext cx="2025226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>
            <a:off x="1466654" y="3023955"/>
            <a:ext cx="1" cy="90010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5" name="Přímá spojovací šipka 74"/>
          <p:cNvCxnSpPr/>
          <p:nvPr/>
        </p:nvCxnSpPr>
        <p:spPr>
          <a:xfrm>
            <a:off x="1484669" y="3915048"/>
            <a:ext cx="522046" cy="900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šipka 76"/>
          <p:cNvCxnSpPr/>
          <p:nvPr/>
        </p:nvCxnSpPr>
        <p:spPr>
          <a:xfrm rot="-360000" flipV="1">
            <a:off x="1464388" y="3483055"/>
            <a:ext cx="35992" cy="43199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8" name="Veselý obličej 77"/>
          <p:cNvSpPr/>
          <p:nvPr/>
        </p:nvSpPr>
        <p:spPr>
          <a:xfrm>
            <a:off x="8487435" y="6399330"/>
            <a:ext cx="405045" cy="360040"/>
          </a:xfrm>
          <a:prstGeom prst="smileyFac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"/>
                            </p:stCondLst>
                            <p:childTnLst>
                              <p:par>
                                <p:cTn id="9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000"/>
                            </p:stCondLst>
                            <p:childTnLst>
                              <p:par>
                                <p:cTn id="10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 animBg="1"/>
      <p:bldP spid="58" grpId="0" animBg="1"/>
      <p:bldP spid="59" grpId="0" animBg="1"/>
      <p:bldP spid="26" grpId="0" animBg="1"/>
      <p:bldP spid="27" grpId="0" animBg="1"/>
      <p:bldP spid="32" grpId="0" animBg="1"/>
      <p:bldP spid="33" grpId="0" animBg="1"/>
      <p:bldP spid="41" grpId="0" animBg="1"/>
      <p:bldP spid="42" grpId="0" animBg="1"/>
      <p:bldP spid="4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Obrázky autorka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183</Words>
  <Application>Microsoft Office PowerPoint</Application>
  <PresentationFormat>Předvádění na obrazovce (4:3)</PresentationFormat>
  <Paragraphs>44</Paragraphs>
  <Slides>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Zapojování voltmetru a ampérmetru do obvodu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25</cp:revision>
  <dcterms:created xsi:type="dcterms:W3CDTF">2012-10-10T16:36:13Z</dcterms:created>
  <dcterms:modified xsi:type="dcterms:W3CDTF">2013-06-20T18:57:43Z</dcterms:modified>
</cp:coreProperties>
</file>