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7" r:id="rId2"/>
    <p:sldId id="256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FF66"/>
    <a:srgbClr val="33CCCC"/>
    <a:srgbClr val="FFFF66"/>
    <a:srgbClr val="20ECAD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109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8823FB-6C0B-4C19-8852-93120A21BF74}" type="datetimeFigureOut">
              <a:rPr lang="cs-CZ" smtClean="0"/>
              <a:pPr/>
              <a:t>20.6.2013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1BFA04-D298-4D5E-9CBC-3658E135F8D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8823FB-6C0B-4C19-8852-93120A21BF74}" type="datetimeFigureOut">
              <a:rPr lang="cs-CZ" smtClean="0"/>
              <a:pPr/>
              <a:t>20.6.2013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1BFA04-D298-4D5E-9CBC-3658E135F8D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8823FB-6C0B-4C19-8852-93120A21BF74}" type="datetimeFigureOut">
              <a:rPr lang="cs-CZ" smtClean="0"/>
              <a:pPr/>
              <a:t>20.6.2013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1BFA04-D298-4D5E-9CBC-3658E135F8D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8823FB-6C0B-4C19-8852-93120A21BF74}" type="datetimeFigureOut">
              <a:rPr lang="cs-CZ" smtClean="0"/>
              <a:pPr/>
              <a:t>20.6.2013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1BFA04-D298-4D5E-9CBC-3658E135F8D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8823FB-6C0B-4C19-8852-93120A21BF74}" type="datetimeFigureOut">
              <a:rPr lang="cs-CZ" smtClean="0"/>
              <a:pPr/>
              <a:t>20.6.2013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1BFA04-D298-4D5E-9CBC-3658E135F8D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8823FB-6C0B-4C19-8852-93120A21BF74}" type="datetimeFigureOut">
              <a:rPr lang="cs-CZ" smtClean="0"/>
              <a:pPr/>
              <a:t>20.6.2013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1BFA04-D298-4D5E-9CBC-3658E135F8D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8823FB-6C0B-4C19-8852-93120A21BF74}" type="datetimeFigureOut">
              <a:rPr lang="cs-CZ" smtClean="0"/>
              <a:pPr/>
              <a:t>20.6.2013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1BFA04-D298-4D5E-9CBC-3658E135F8D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8823FB-6C0B-4C19-8852-93120A21BF74}" type="datetimeFigureOut">
              <a:rPr lang="cs-CZ" smtClean="0"/>
              <a:pPr/>
              <a:t>20.6.2013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1BFA04-D298-4D5E-9CBC-3658E135F8D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8823FB-6C0B-4C19-8852-93120A21BF74}" type="datetimeFigureOut">
              <a:rPr lang="cs-CZ" smtClean="0"/>
              <a:pPr/>
              <a:t>20.6.2013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1BFA04-D298-4D5E-9CBC-3658E135F8D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8823FB-6C0B-4C19-8852-93120A21BF74}" type="datetimeFigureOut">
              <a:rPr lang="cs-CZ" smtClean="0"/>
              <a:pPr/>
              <a:t>20.6.2013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1BFA04-D298-4D5E-9CBC-3658E135F8D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8823FB-6C0B-4C19-8852-93120A21BF74}" type="datetimeFigureOut">
              <a:rPr lang="cs-CZ" smtClean="0"/>
              <a:pPr/>
              <a:t>20.6.2013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1BFA04-D298-4D5E-9CBC-3658E135F8D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FF66">
            <a:alpha val="14902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8823FB-6C0B-4C19-8852-93120A21BF74}" type="datetimeFigureOut">
              <a:rPr lang="cs-CZ" smtClean="0"/>
              <a:pPr/>
              <a:t>20.6.2013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1BFA04-D298-4D5E-9CBC-3658E135F8D2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960834" y="1628775"/>
            <a:ext cx="7067550" cy="3529013"/>
          </a:xfrm>
        </p:spPr>
        <p:txBody>
          <a:bodyPr>
            <a:normAutofit lnSpcReduction="10000"/>
          </a:bodyPr>
          <a:lstStyle/>
          <a:p>
            <a:pPr lvl="0">
              <a:buFont typeface="Wingdings" pitchFamily="2" charset="2"/>
              <a:buChar char="Ø"/>
            </a:pPr>
            <a:r>
              <a:rPr lang="cs-CZ" sz="1600" dirty="0" smtClean="0"/>
              <a:t>ČÍSLO PROJEKTU: 1.4 OP VK</a:t>
            </a:r>
          </a:p>
          <a:p>
            <a:pPr lvl="0">
              <a:buFont typeface="Wingdings" pitchFamily="2" charset="2"/>
              <a:buChar char="Ø"/>
            </a:pPr>
            <a:r>
              <a:rPr lang="cs-CZ" sz="1600" dirty="0" smtClean="0"/>
              <a:t>NÁZEV: VY_32_INOVACE_10</a:t>
            </a:r>
          </a:p>
          <a:p>
            <a:pPr lvl="0">
              <a:buFont typeface="Wingdings" pitchFamily="2" charset="2"/>
              <a:buChar char="Ø"/>
            </a:pPr>
            <a:r>
              <a:rPr lang="cs-CZ" sz="1600" dirty="0" smtClean="0"/>
              <a:t>AUTOR: Mgr., Bc. Daniela </a:t>
            </a:r>
            <a:r>
              <a:rPr lang="cs-CZ" sz="1600" dirty="0" err="1" smtClean="0"/>
              <a:t>Kalistová</a:t>
            </a:r>
            <a:endParaRPr lang="cs-CZ" sz="1600" dirty="0" smtClean="0"/>
          </a:p>
          <a:p>
            <a:pPr lvl="0">
              <a:buFont typeface="Wingdings" pitchFamily="2" charset="2"/>
              <a:buChar char="Ø"/>
            </a:pPr>
            <a:r>
              <a:rPr lang="cs-CZ" sz="1600" dirty="0" smtClean="0"/>
              <a:t>OBDOBÍ: 2012-13</a:t>
            </a:r>
          </a:p>
          <a:p>
            <a:pPr lvl="0">
              <a:buFont typeface="Wingdings" pitchFamily="2" charset="2"/>
              <a:buChar char="Ø"/>
            </a:pPr>
            <a:r>
              <a:rPr lang="cs-CZ" sz="1600" dirty="0" smtClean="0"/>
              <a:t>ROČNÍK: 9</a:t>
            </a:r>
          </a:p>
          <a:p>
            <a:pPr>
              <a:buNone/>
            </a:pPr>
            <a:r>
              <a:rPr lang="cs-CZ" sz="1600" dirty="0" smtClean="0"/>
              <a:t> </a:t>
            </a:r>
          </a:p>
          <a:p>
            <a:pPr lvl="0">
              <a:buFont typeface="Wingdings" pitchFamily="2" charset="2"/>
              <a:buChar char="Ø"/>
            </a:pPr>
            <a:r>
              <a:rPr lang="cs-CZ" sz="1600" dirty="0" smtClean="0"/>
              <a:t>VZDĚLÁVACÍ OBLAST: Člověk a příroda</a:t>
            </a:r>
          </a:p>
          <a:p>
            <a:pPr lvl="0">
              <a:buFont typeface="Wingdings" pitchFamily="2" charset="2"/>
              <a:buChar char="Ø"/>
            </a:pPr>
            <a:r>
              <a:rPr lang="cs-CZ" sz="1600" dirty="0" smtClean="0"/>
              <a:t>VZDĚLÁVACÍ OBOR: Fyzika</a:t>
            </a:r>
          </a:p>
          <a:p>
            <a:pPr lvl="0">
              <a:buFont typeface="Wingdings" pitchFamily="2" charset="2"/>
              <a:buChar char="Ø"/>
            </a:pPr>
            <a:r>
              <a:rPr lang="cs-CZ" sz="1600" dirty="0" smtClean="0"/>
              <a:t>TÉMATICKÝ OKRUH: Elektromagnetické a světelné děje</a:t>
            </a:r>
          </a:p>
          <a:p>
            <a:pPr lvl="0">
              <a:buFont typeface="Wingdings" pitchFamily="2" charset="2"/>
              <a:buChar char="Ø"/>
            </a:pPr>
            <a:r>
              <a:rPr lang="cs-CZ" sz="1600" dirty="0" smtClean="0"/>
              <a:t>TÉMA: Napětí a proud v obvodech</a:t>
            </a:r>
          </a:p>
          <a:p>
            <a:pPr>
              <a:buNone/>
            </a:pPr>
            <a:r>
              <a:rPr lang="cs-CZ" sz="1600" dirty="0" smtClean="0"/>
              <a:t> </a:t>
            </a:r>
          </a:p>
          <a:p>
            <a:pPr lvl="0">
              <a:buFont typeface="Wingdings" pitchFamily="2" charset="2"/>
              <a:buChar char="Ø"/>
            </a:pPr>
            <a:r>
              <a:rPr lang="cs-CZ" sz="1600" dirty="0" smtClean="0"/>
              <a:t>ANOTACE: Prezentace slouží jako osnova k hodině. Žáci počítají proudy a napětí v obvodech se sériovým nebo </a:t>
            </a:r>
            <a:r>
              <a:rPr lang="cs-CZ" sz="1600" dirty="0" err="1" smtClean="0"/>
              <a:t>paraelním</a:t>
            </a:r>
            <a:r>
              <a:rPr lang="cs-CZ" sz="1600" dirty="0" smtClean="0"/>
              <a:t> zapojením spotřebičů.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Char char="Ø"/>
            </a:pPr>
            <a:endParaRPr lang="cs-CZ" sz="1600" dirty="0" smtClean="0"/>
          </a:p>
        </p:txBody>
      </p:sp>
      <p:pic>
        <p:nvPicPr>
          <p:cNvPr id="15363" name="Obrázek 3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688" y="5301208"/>
            <a:ext cx="5407025" cy="1046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4" name="Picture 4" descr="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088" y="549275"/>
            <a:ext cx="1766887" cy="1054100"/>
          </a:xfrm>
          <a:prstGeom prst="rect">
            <a:avLst/>
          </a:prstGeom>
          <a:noFill/>
        </p:spPr>
      </p:pic>
      <p:sp>
        <p:nvSpPr>
          <p:cNvPr id="15365" name="Rectangle 5"/>
          <p:cNvSpPr>
            <a:spLocks noChangeArrowheads="1"/>
          </p:cNvSpPr>
          <p:nvPr/>
        </p:nvSpPr>
        <p:spPr bwMode="auto">
          <a:xfrm>
            <a:off x="972087" y="510421"/>
            <a:ext cx="7229993" cy="11079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ctr"/>
            <a:r>
              <a:rPr lang="cs-CZ" dirty="0"/>
              <a:t>                                     </a:t>
            </a:r>
            <a:r>
              <a:rPr lang="cs-CZ" sz="1600" b="1" dirty="0"/>
              <a:t>Základní  škola a mateřská škola </a:t>
            </a:r>
            <a:r>
              <a:rPr lang="cs-CZ" sz="1600" b="1" dirty="0" err="1"/>
              <a:t>J.A.Komenského</a:t>
            </a:r>
            <a:endParaRPr lang="cs-CZ" sz="1600" dirty="0"/>
          </a:p>
          <a:p>
            <a:pPr algn="ctr"/>
            <a:r>
              <a:rPr lang="cs-CZ" sz="1600" b="1" dirty="0"/>
              <a:t>                                                          v Novém  </a:t>
            </a:r>
            <a:r>
              <a:rPr lang="cs-CZ" sz="1600" b="1" dirty="0" err="1"/>
              <a:t>Strašecí</a:t>
            </a:r>
            <a:r>
              <a:rPr lang="cs-CZ" sz="1600" dirty="0"/>
              <a:t>                     </a:t>
            </a:r>
          </a:p>
          <a:p>
            <a:pPr algn="ctr"/>
            <a:r>
              <a:rPr lang="cs-CZ" sz="1600" dirty="0"/>
              <a:t>                                                  Komenského nám. 209, 271 01 Nové </a:t>
            </a:r>
            <a:r>
              <a:rPr lang="cs-CZ" sz="1600" dirty="0" err="1"/>
              <a:t>Strašecí</a:t>
            </a:r>
            <a:endParaRPr lang="cs-CZ" sz="1600" dirty="0"/>
          </a:p>
          <a:p>
            <a:pPr algn="ctr"/>
            <a:r>
              <a:rPr lang="cs-CZ" sz="1600" dirty="0" smtClean="0"/>
              <a:t>                                                tel. 311 240 401, 311 240 400, email: </a:t>
            </a:r>
            <a:r>
              <a:rPr lang="cs-CZ" sz="1600" dirty="0" err="1" smtClean="0"/>
              <a:t>zsnovstra</a:t>
            </a:r>
            <a:r>
              <a:rPr lang="cs-CZ" sz="1600" dirty="0" smtClean="0"/>
              <a:t>@email.</a:t>
            </a:r>
            <a:r>
              <a:rPr lang="cs-CZ" sz="1600" dirty="0" err="1" smtClean="0"/>
              <a:t>cz</a:t>
            </a:r>
            <a:r>
              <a:rPr lang="cs-CZ" sz="1600" dirty="0" smtClean="0"/>
              <a:t> </a:t>
            </a:r>
            <a:endParaRPr lang="cs-CZ" sz="16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Napětí a proud v obvodech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Vodorovný svitek 24"/>
          <p:cNvSpPr/>
          <p:nvPr/>
        </p:nvSpPr>
        <p:spPr>
          <a:xfrm>
            <a:off x="899592" y="4077072"/>
            <a:ext cx="3024336" cy="2160240"/>
          </a:xfrm>
          <a:prstGeom prst="horizontalScroll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Vypočítej proudy a napětí v obvodu</a:t>
            </a:r>
            <a:endParaRPr lang="cs-CZ" sz="3600" dirty="0"/>
          </a:p>
        </p:txBody>
      </p:sp>
      <p:sp>
        <p:nvSpPr>
          <p:cNvPr id="4" name="Obdélník 3"/>
          <p:cNvSpPr/>
          <p:nvPr/>
        </p:nvSpPr>
        <p:spPr>
          <a:xfrm>
            <a:off x="2123728" y="2132856"/>
            <a:ext cx="2304256" cy="108012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Vývojový diagram: sumační bod 4"/>
          <p:cNvSpPr/>
          <p:nvPr/>
        </p:nvSpPr>
        <p:spPr>
          <a:xfrm>
            <a:off x="2483768" y="1988840"/>
            <a:ext cx="288032" cy="288032"/>
          </a:xfrm>
          <a:prstGeom prst="flowChartSummingJunction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Vývojový diagram: sumační bod 5"/>
          <p:cNvSpPr/>
          <p:nvPr/>
        </p:nvSpPr>
        <p:spPr>
          <a:xfrm>
            <a:off x="3347864" y="1988840"/>
            <a:ext cx="288032" cy="288032"/>
          </a:xfrm>
          <a:prstGeom prst="flowChartSummingJunction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7" name="Skupina 6"/>
          <p:cNvGrpSpPr/>
          <p:nvPr/>
        </p:nvGrpSpPr>
        <p:grpSpPr>
          <a:xfrm>
            <a:off x="2843808" y="2924944"/>
            <a:ext cx="468040" cy="504056"/>
            <a:chOff x="3491880" y="4869160"/>
            <a:chExt cx="468040" cy="504056"/>
          </a:xfrm>
        </p:grpSpPr>
        <p:sp>
          <p:nvSpPr>
            <p:cNvPr id="8" name="Obdélník 7"/>
            <p:cNvSpPr/>
            <p:nvPr/>
          </p:nvSpPr>
          <p:spPr>
            <a:xfrm>
              <a:off x="3707912" y="5085184"/>
              <a:ext cx="72000" cy="144016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grpSp>
          <p:nvGrpSpPr>
            <p:cNvPr id="9" name="Skupina 23"/>
            <p:cNvGrpSpPr/>
            <p:nvPr/>
          </p:nvGrpSpPr>
          <p:grpSpPr>
            <a:xfrm>
              <a:off x="3491880" y="4869160"/>
              <a:ext cx="468040" cy="504056"/>
              <a:chOff x="2411760" y="3645024"/>
              <a:chExt cx="468040" cy="504056"/>
            </a:xfrm>
          </p:grpSpPr>
          <p:cxnSp>
            <p:nvCxnSpPr>
              <p:cNvPr id="10" name="Přímá spojovací čára 9"/>
              <p:cNvCxnSpPr/>
              <p:nvPr/>
            </p:nvCxnSpPr>
            <p:spPr>
              <a:xfrm>
                <a:off x="2627784" y="3717032"/>
                <a:ext cx="0" cy="432048"/>
              </a:xfrm>
              <a:prstGeom prst="line">
                <a:avLst/>
              </a:prstGeom>
            </p:spPr>
            <p:style>
              <a:lnRef idx="3">
                <a:schemeClr val="accent1"/>
              </a:lnRef>
              <a:fillRef idx="0">
                <a:schemeClr val="accent1"/>
              </a:fillRef>
              <a:effectRef idx="2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" name="Přímá spojovací čára 10"/>
              <p:cNvCxnSpPr/>
              <p:nvPr/>
            </p:nvCxnSpPr>
            <p:spPr>
              <a:xfrm>
                <a:off x="2699792" y="3789040"/>
                <a:ext cx="0" cy="288032"/>
              </a:xfrm>
              <a:prstGeom prst="line">
                <a:avLst/>
              </a:prstGeom>
            </p:spPr>
            <p:style>
              <a:lnRef idx="3">
                <a:schemeClr val="accent1"/>
              </a:lnRef>
              <a:fillRef idx="0">
                <a:schemeClr val="accent1"/>
              </a:fillRef>
              <a:effectRef idx="2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" name="Přímá spojovací čára 11"/>
              <p:cNvCxnSpPr/>
              <p:nvPr/>
            </p:nvCxnSpPr>
            <p:spPr>
              <a:xfrm>
                <a:off x="2771800" y="3789040"/>
                <a:ext cx="108000" cy="0"/>
              </a:xfrm>
              <a:prstGeom prst="line">
                <a:avLst/>
              </a:prstGeom>
            </p:spPr>
            <p:style>
              <a:lnRef idx="3">
                <a:schemeClr val="accent1"/>
              </a:lnRef>
              <a:fillRef idx="0">
                <a:schemeClr val="accent1"/>
              </a:fillRef>
              <a:effectRef idx="2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13" name="Skupina 22"/>
              <p:cNvGrpSpPr/>
              <p:nvPr/>
            </p:nvGrpSpPr>
            <p:grpSpPr>
              <a:xfrm>
                <a:off x="2411760" y="3645024"/>
                <a:ext cx="144016" cy="143928"/>
                <a:chOff x="1187624" y="2996952"/>
                <a:chExt cx="792088" cy="792000"/>
              </a:xfrm>
            </p:grpSpPr>
            <p:cxnSp>
              <p:nvCxnSpPr>
                <p:cNvPr id="14" name="Přímá spojovací čára 13"/>
                <p:cNvCxnSpPr/>
                <p:nvPr/>
              </p:nvCxnSpPr>
              <p:spPr>
                <a:xfrm>
                  <a:off x="1547664" y="2996952"/>
                  <a:ext cx="0" cy="792000"/>
                </a:xfrm>
                <a:prstGeom prst="line">
                  <a:avLst/>
                </a:prstGeom>
              </p:spPr>
              <p:style>
                <a:lnRef idx="3">
                  <a:schemeClr val="accent1"/>
                </a:lnRef>
                <a:fillRef idx="0">
                  <a:schemeClr val="accent1"/>
                </a:fillRef>
                <a:effectRef idx="2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5" name="Přímá spojovací čára 14"/>
                <p:cNvCxnSpPr/>
                <p:nvPr/>
              </p:nvCxnSpPr>
              <p:spPr>
                <a:xfrm>
                  <a:off x="1187624" y="3356992"/>
                  <a:ext cx="792088" cy="0"/>
                </a:xfrm>
                <a:prstGeom prst="line">
                  <a:avLst/>
                </a:prstGeom>
              </p:spPr>
              <p:style>
                <a:lnRef idx="3">
                  <a:schemeClr val="accent1"/>
                </a:lnRef>
                <a:fillRef idx="0">
                  <a:schemeClr val="accent1"/>
                </a:fillRef>
                <a:effectRef idx="2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</p:grpSp>
      <p:sp>
        <p:nvSpPr>
          <p:cNvPr id="16" name="Obdélník 15"/>
          <p:cNvSpPr/>
          <p:nvPr/>
        </p:nvSpPr>
        <p:spPr>
          <a:xfrm>
            <a:off x="2411760" y="1628800"/>
            <a:ext cx="432048" cy="28803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2433118" y="1628800"/>
            <a:ext cx="4106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U</a:t>
            </a:r>
            <a:r>
              <a:rPr lang="cs-CZ" b="1" baseline="-25000" dirty="0" smtClean="0"/>
              <a:t>1</a:t>
            </a:r>
            <a:endParaRPr lang="cs-CZ" b="1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3275856" y="1628800"/>
            <a:ext cx="4106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U</a:t>
            </a:r>
            <a:r>
              <a:rPr lang="cs-CZ" b="1" baseline="-25000" dirty="0"/>
              <a:t>2</a:t>
            </a:r>
            <a:endParaRPr lang="cs-CZ" b="1" dirty="0"/>
          </a:p>
        </p:txBody>
      </p:sp>
      <p:cxnSp>
        <p:nvCxnSpPr>
          <p:cNvPr id="20" name="Přímá spojovací šipka 19"/>
          <p:cNvCxnSpPr/>
          <p:nvPr/>
        </p:nvCxnSpPr>
        <p:spPr>
          <a:xfrm flipH="1">
            <a:off x="2411760" y="3212976"/>
            <a:ext cx="288032" cy="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21" name="TextovéPole 20"/>
          <p:cNvSpPr txBox="1"/>
          <p:nvPr/>
        </p:nvSpPr>
        <p:spPr>
          <a:xfrm>
            <a:off x="2339752" y="3284984"/>
            <a:ext cx="2455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I</a:t>
            </a:r>
            <a:endParaRPr lang="cs-CZ" b="1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2915816" y="3356992"/>
            <a:ext cx="3321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U</a:t>
            </a:r>
            <a:endParaRPr lang="cs-CZ" b="1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5364088" y="1988840"/>
            <a:ext cx="201622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U</a:t>
            </a:r>
            <a:r>
              <a:rPr lang="cs-CZ" sz="2400" b="1" baseline="-25000" dirty="0" smtClean="0"/>
              <a:t>1</a:t>
            </a:r>
            <a:r>
              <a:rPr lang="cs-CZ" sz="2400" b="1" dirty="0" smtClean="0"/>
              <a:t> = 5 V</a:t>
            </a:r>
          </a:p>
          <a:p>
            <a:r>
              <a:rPr lang="cs-CZ" sz="2400" b="1" dirty="0" smtClean="0"/>
              <a:t>U = 7 V</a:t>
            </a:r>
          </a:p>
          <a:p>
            <a:r>
              <a:rPr lang="cs-CZ" sz="2400" b="1" dirty="0" smtClean="0"/>
              <a:t>I = 0,5 A</a:t>
            </a:r>
          </a:p>
          <a:p>
            <a:endParaRPr lang="cs-CZ" sz="2400" b="1" dirty="0"/>
          </a:p>
          <a:p>
            <a:r>
              <a:rPr lang="cs-CZ" sz="2400" b="1" dirty="0" smtClean="0">
                <a:solidFill>
                  <a:schemeClr val="accent2">
                    <a:lumMod val="75000"/>
                  </a:schemeClr>
                </a:solidFill>
              </a:rPr>
              <a:t>U</a:t>
            </a:r>
            <a:r>
              <a:rPr lang="cs-CZ" sz="2400" b="1" baseline="-25000" dirty="0" smtClean="0">
                <a:solidFill>
                  <a:schemeClr val="accent2">
                    <a:lumMod val="75000"/>
                  </a:schemeClr>
                </a:solidFill>
              </a:rPr>
              <a:t>2</a:t>
            </a:r>
            <a:r>
              <a:rPr lang="cs-CZ" sz="2400" b="1" dirty="0" smtClean="0">
                <a:solidFill>
                  <a:schemeClr val="accent2">
                    <a:lumMod val="75000"/>
                  </a:schemeClr>
                </a:solidFill>
              </a:rPr>
              <a:t> = ? V</a:t>
            </a:r>
          </a:p>
          <a:p>
            <a:r>
              <a:rPr lang="cs-CZ" sz="2400" b="1" dirty="0" smtClean="0">
                <a:solidFill>
                  <a:schemeClr val="accent2">
                    <a:lumMod val="75000"/>
                  </a:schemeClr>
                </a:solidFill>
              </a:rPr>
              <a:t>I</a:t>
            </a:r>
            <a:r>
              <a:rPr lang="cs-CZ" sz="2400" b="1" baseline="-25000" dirty="0" smtClean="0">
                <a:solidFill>
                  <a:schemeClr val="accent2">
                    <a:lumMod val="75000"/>
                  </a:schemeClr>
                </a:solidFill>
              </a:rPr>
              <a:t>1 </a:t>
            </a:r>
            <a:r>
              <a:rPr lang="cs-CZ" sz="2400" b="1" dirty="0" smtClean="0">
                <a:solidFill>
                  <a:schemeClr val="accent2">
                    <a:lumMod val="75000"/>
                  </a:schemeClr>
                </a:solidFill>
              </a:rPr>
              <a:t> = ? A</a:t>
            </a:r>
          </a:p>
          <a:p>
            <a:r>
              <a:rPr lang="cs-CZ" sz="2400" b="1" dirty="0" smtClean="0">
                <a:solidFill>
                  <a:schemeClr val="accent2">
                    <a:lumMod val="75000"/>
                  </a:schemeClr>
                </a:solidFill>
              </a:rPr>
              <a:t>I</a:t>
            </a:r>
            <a:r>
              <a:rPr lang="cs-CZ" sz="2400" b="1" baseline="-25000" dirty="0" smtClean="0">
                <a:solidFill>
                  <a:schemeClr val="accent2">
                    <a:lumMod val="75000"/>
                  </a:schemeClr>
                </a:solidFill>
              </a:rPr>
              <a:t>2</a:t>
            </a:r>
            <a:r>
              <a:rPr lang="cs-CZ" sz="2400" b="1" dirty="0" smtClean="0">
                <a:solidFill>
                  <a:schemeClr val="accent2">
                    <a:lumMod val="75000"/>
                  </a:schemeClr>
                </a:solidFill>
              </a:rPr>
              <a:t>  = ? A</a:t>
            </a:r>
            <a:endParaRPr lang="cs-CZ" sz="2400" b="1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1691680" y="4509120"/>
            <a:ext cx="18002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U</a:t>
            </a:r>
            <a:r>
              <a:rPr lang="cs-CZ" sz="2400" b="1" baseline="-25000" dirty="0" smtClean="0"/>
              <a:t>2</a:t>
            </a:r>
            <a:r>
              <a:rPr lang="cs-CZ" sz="2400" b="1" dirty="0" smtClean="0"/>
              <a:t> = 2 V</a:t>
            </a:r>
          </a:p>
          <a:p>
            <a:r>
              <a:rPr lang="cs-CZ" sz="2400" b="1" dirty="0" smtClean="0"/>
              <a:t>I</a:t>
            </a:r>
            <a:r>
              <a:rPr lang="cs-CZ" sz="2400" b="1" baseline="-25000" dirty="0" smtClean="0"/>
              <a:t>1 </a:t>
            </a:r>
            <a:r>
              <a:rPr lang="cs-CZ" sz="2400" b="1" dirty="0" smtClean="0"/>
              <a:t> = 0,5 A</a:t>
            </a:r>
          </a:p>
          <a:p>
            <a:r>
              <a:rPr lang="cs-CZ" sz="2400" b="1" dirty="0" smtClean="0"/>
              <a:t>I</a:t>
            </a:r>
            <a:r>
              <a:rPr lang="cs-CZ" sz="2400" b="1" baseline="-25000" dirty="0" smtClean="0"/>
              <a:t>2</a:t>
            </a:r>
            <a:r>
              <a:rPr lang="cs-CZ" sz="2400" b="1" dirty="0" smtClean="0"/>
              <a:t>  = 0,5 A</a:t>
            </a:r>
            <a:endParaRPr lang="cs-CZ" sz="2400" b="1" dirty="0"/>
          </a:p>
        </p:txBody>
      </p:sp>
      <p:cxnSp>
        <p:nvCxnSpPr>
          <p:cNvPr id="27" name="Přímá spojovací šipka 26"/>
          <p:cNvCxnSpPr/>
          <p:nvPr/>
        </p:nvCxnSpPr>
        <p:spPr>
          <a:xfrm>
            <a:off x="2195736" y="2132856"/>
            <a:ext cx="216024" cy="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29" name="Přímá spojovací šipka 28"/>
          <p:cNvCxnSpPr>
            <a:endCxn id="4" idx="0"/>
          </p:cNvCxnSpPr>
          <p:nvPr/>
        </p:nvCxnSpPr>
        <p:spPr>
          <a:xfrm>
            <a:off x="3059832" y="2132856"/>
            <a:ext cx="216024" cy="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30" name="TextovéPole 29"/>
          <p:cNvSpPr txBox="1"/>
          <p:nvPr/>
        </p:nvSpPr>
        <p:spPr>
          <a:xfrm>
            <a:off x="2162846" y="2132856"/>
            <a:ext cx="3241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I</a:t>
            </a:r>
            <a:r>
              <a:rPr lang="cs-CZ" b="1" baseline="-25000" dirty="0" smtClean="0"/>
              <a:t>1</a:t>
            </a:r>
            <a:endParaRPr lang="cs-CZ" b="1" dirty="0"/>
          </a:p>
        </p:txBody>
      </p:sp>
      <p:sp>
        <p:nvSpPr>
          <p:cNvPr id="31" name="TextovéPole 30"/>
          <p:cNvSpPr txBox="1"/>
          <p:nvPr/>
        </p:nvSpPr>
        <p:spPr>
          <a:xfrm>
            <a:off x="3009182" y="2132856"/>
            <a:ext cx="3241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I</a:t>
            </a:r>
            <a:r>
              <a:rPr lang="cs-CZ" b="1" baseline="-25000" dirty="0"/>
              <a:t>2</a:t>
            </a:r>
            <a:endParaRPr lang="cs-CZ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Vodorovný svitek 32"/>
          <p:cNvSpPr/>
          <p:nvPr/>
        </p:nvSpPr>
        <p:spPr>
          <a:xfrm>
            <a:off x="1115616" y="4221088"/>
            <a:ext cx="3456384" cy="2160240"/>
          </a:xfrm>
          <a:prstGeom prst="horizontalScroll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Obdélník 24"/>
          <p:cNvSpPr/>
          <p:nvPr/>
        </p:nvSpPr>
        <p:spPr>
          <a:xfrm>
            <a:off x="2123728" y="2060848"/>
            <a:ext cx="1728192" cy="79208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Vypočítej proudy a napětí v obvodu</a:t>
            </a:r>
            <a:endParaRPr lang="cs-CZ" sz="3600" dirty="0"/>
          </a:p>
        </p:txBody>
      </p:sp>
      <p:sp>
        <p:nvSpPr>
          <p:cNvPr id="4" name="Obdélník 3"/>
          <p:cNvSpPr/>
          <p:nvPr/>
        </p:nvSpPr>
        <p:spPr>
          <a:xfrm>
            <a:off x="2123728" y="2852936"/>
            <a:ext cx="1728192" cy="108012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Vývojový diagram: sumační bod 4"/>
          <p:cNvSpPr/>
          <p:nvPr/>
        </p:nvSpPr>
        <p:spPr>
          <a:xfrm>
            <a:off x="2771800" y="2708920"/>
            <a:ext cx="288032" cy="288032"/>
          </a:xfrm>
          <a:prstGeom prst="flowChartSummingJunction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Vývojový diagram: sumační bod 5"/>
          <p:cNvSpPr/>
          <p:nvPr/>
        </p:nvSpPr>
        <p:spPr>
          <a:xfrm>
            <a:off x="2771800" y="1916832"/>
            <a:ext cx="288032" cy="288032"/>
          </a:xfrm>
          <a:prstGeom prst="flowChartSummingJunction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3" name="Skupina 6"/>
          <p:cNvGrpSpPr/>
          <p:nvPr/>
        </p:nvGrpSpPr>
        <p:grpSpPr>
          <a:xfrm>
            <a:off x="2843808" y="3645024"/>
            <a:ext cx="468040" cy="504056"/>
            <a:chOff x="3491880" y="4869160"/>
            <a:chExt cx="468040" cy="504056"/>
          </a:xfrm>
        </p:grpSpPr>
        <p:sp>
          <p:nvSpPr>
            <p:cNvPr id="8" name="Obdélník 7"/>
            <p:cNvSpPr/>
            <p:nvPr/>
          </p:nvSpPr>
          <p:spPr>
            <a:xfrm>
              <a:off x="3707912" y="5085184"/>
              <a:ext cx="72000" cy="144016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grpSp>
          <p:nvGrpSpPr>
            <p:cNvPr id="7" name="Skupina 23"/>
            <p:cNvGrpSpPr/>
            <p:nvPr/>
          </p:nvGrpSpPr>
          <p:grpSpPr>
            <a:xfrm>
              <a:off x="3491880" y="4869160"/>
              <a:ext cx="468040" cy="504056"/>
              <a:chOff x="2411760" y="3645024"/>
              <a:chExt cx="468040" cy="504056"/>
            </a:xfrm>
          </p:grpSpPr>
          <p:cxnSp>
            <p:nvCxnSpPr>
              <p:cNvPr id="10" name="Přímá spojovací čára 9"/>
              <p:cNvCxnSpPr/>
              <p:nvPr/>
            </p:nvCxnSpPr>
            <p:spPr>
              <a:xfrm>
                <a:off x="2627784" y="3717032"/>
                <a:ext cx="0" cy="432048"/>
              </a:xfrm>
              <a:prstGeom prst="line">
                <a:avLst/>
              </a:prstGeom>
            </p:spPr>
            <p:style>
              <a:lnRef idx="3">
                <a:schemeClr val="accent1"/>
              </a:lnRef>
              <a:fillRef idx="0">
                <a:schemeClr val="accent1"/>
              </a:fillRef>
              <a:effectRef idx="2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" name="Přímá spojovací čára 10"/>
              <p:cNvCxnSpPr/>
              <p:nvPr/>
            </p:nvCxnSpPr>
            <p:spPr>
              <a:xfrm>
                <a:off x="2699792" y="3789040"/>
                <a:ext cx="0" cy="288032"/>
              </a:xfrm>
              <a:prstGeom prst="line">
                <a:avLst/>
              </a:prstGeom>
            </p:spPr>
            <p:style>
              <a:lnRef idx="3">
                <a:schemeClr val="accent1"/>
              </a:lnRef>
              <a:fillRef idx="0">
                <a:schemeClr val="accent1"/>
              </a:fillRef>
              <a:effectRef idx="2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" name="Přímá spojovací čára 11"/>
              <p:cNvCxnSpPr/>
              <p:nvPr/>
            </p:nvCxnSpPr>
            <p:spPr>
              <a:xfrm>
                <a:off x="2771800" y="3789040"/>
                <a:ext cx="108000" cy="0"/>
              </a:xfrm>
              <a:prstGeom prst="line">
                <a:avLst/>
              </a:prstGeom>
            </p:spPr>
            <p:style>
              <a:lnRef idx="3">
                <a:schemeClr val="accent1"/>
              </a:lnRef>
              <a:fillRef idx="0">
                <a:schemeClr val="accent1"/>
              </a:fillRef>
              <a:effectRef idx="2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9" name="Skupina 22"/>
              <p:cNvGrpSpPr/>
              <p:nvPr/>
            </p:nvGrpSpPr>
            <p:grpSpPr>
              <a:xfrm>
                <a:off x="2411760" y="3645024"/>
                <a:ext cx="144016" cy="143928"/>
                <a:chOff x="1187624" y="2996952"/>
                <a:chExt cx="792088" cy="792000"/>
              </a:xfrm>
            </p:grpSpPr>
            <p:cxnSp>
              <p:nvCxnSpPr>
                <p:cNvPr id="14" name="Přímá spojovací čára 13"/>
                <p:cNvCxnSpPr/>
                <p:nvPr/>
              </p:nvCxnSpPr>
              <p:spPr>
                <a:xfrm>
                  <a:off x="1547664" y="2996952"/>
                  <a:ext cx="0" cy="792000"/>
                </a:xfrm>
                <a:prstGeom prst="line">
                  <a:avLst/>
                </a:prstGeom>
              </p:spPr>
              <p:style>
                <a:lnRef idx="3">
                  <a:schemeClr val="accent1"/>
                </a:lnRef>
                <a:fillRef idx="0">
                  <a:schemeClr val="accent1"/>
                </a:fillRef>
                <a:effectRef idx="2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5" name="Přímá spojovací čára 14"/>
                <p:cNvCxnSpPr/>
                <p:nvPr/>
              </p:nvCxnSpPr>
              <p:spPr>
                <a:xfrm>
                  <a:off x="1187624" y="3356992"/>
                  <a:ext cx="792088" cy="0"/>
                </a:xfrm>
                <a:prstGeom prst="line">
                  <a:avLst/>
                </a:prstGeom>
              </p:spPr>
              <p:style>
                <a:lnRef idx="3">
                  <a:schemeClr val="accent1"/>
                </a:lnRef>
                <a:fillRef idx="0">
                  <a:schemeClr val="accent1"/>
                </a:fillRef>
                <a:effectRef idx="2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</p:grpSp>
      <p:sp>
        <p:nvSpPr>
          <p:cNvPr id="16" name="Obdélník 15"/>
          <p:cNvSpPr/>
          <p:nvPr/>
        </p:nvSpPr>
        <p:spPr>
          <a:xfrm>
            <a:off x="2411760" y="1628800"/>
            <a:ext cx="432048" cy="28803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2987824" y="2924944"/>
            <a:ext cx="4106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U</a:t>
            </a:r>
            <a:r>
              <a:rPr lang="cs-CZ" b="1" baseline="-25000" dirty="0" smtClean="0"/>
              <a:t>1</a:t>
            </a:r>
            <a:endParaRPr lang="cs-CZ" b="1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2699792" y="1556792"/>
            <a:ext cx="4106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U</a:t>
            </a:r>
            <a:r>
              <a:rPr lang="cs-CZ" b="1" baseline="-25000" dirty="0"/>
              <a:t>2</a:t>
            </a:r>
            <a:endParaRPr lang="cs-CZ" b="1" dirty="0"/>
          </a:p>
        </p:txBody>
      </p:sp>
      <p:cxnSp>
        <p:nvCxnSpPr>
          <p:cNvPr id="20" name="Přímá spojovací šipka 19"/>
          <p:cNvCxnSpPr/>
          <p:nvPr/>
        </p:nvCxnSpPr>
        <p:spPr>
          <a:xfrm flipH="1">
            <a:off x="2339752" y="3933056"/>
            <a:ext cx="288032" cy="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21" name="TextovéPole 20"/>
          <p:cNvSpPr txBox="1"/>
          <p:nvPr/>
        </p:nvSpPr>
        <p:spPr>
          <a:xfrm>
            <a:off x="2339752" y="4005064"/>
            <a:ext cx="2455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I</a:t>
            </a:r>
            <a:endParaRPr lang="cs-CZ" b="1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2915816" y="4149080"/>
            <a:ext cx="3321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U</a:t>
            </a:r>
            <a:endParaRPr lang="cs-CZ" b="1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5364088" y="1988840"/>
            <a:ext cx="201622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U = 7 V</a:t>
            </a:r>
          </a:p>
          <a:p>
            <a:r>
              <a:rPr lang="cs-CZ" sz="2400" b="1" dirty="0" smtClean="0"/>
              <a:t>I = 0,5 A</a:t>
            </a:r>
          </a:p>
          <a:p>
            <a:r>
              <a:rPr lang="cs-CZ" sz="2400" b="1" dirty="0" smtClean="0"/>
              <a:t>I</a:t>
            </a:r>
            <a:r>
              <a:rPr lang="cs-CZ" sz="2400" b="1" baseline="-25000" dirty="0" smtClean="0"/>
              <a:t>1</a:t>
            </a:r>
            <a:r>
              <a:rPr lang="cs-CZ" sz="2400" b="1" dirty="0" smtClean="0"/>
              <a:t> = 0,3 A</a:t>
            </a:r>
          </a:p>
          <a:p>
            <a:endParaRPr lang="cs-CZ" sz="2400" b="1" dirty="0"/>
          </a:p>
          <a:p>
            <a:r>
              <a:rPr lang="cs-CZ" sz="2400" b="1" dirty="0" smtClean="0">
                <a:solidFill>
                  <a:schemeClr val="accent2">
                    <a:lumMod val="75000"/>
                  </a:schemeClr>
                </a:solidFill>
              </a:rPr>
              <a:t>U</a:t>
            </a:r>
            <a:r>
              <a:rPr lang="cs-CZ" sz="2400" b="1" baseline="-25000" dirty="0" smtClean="0">
                <a:solidFill>
                  <a:schemeClr val="accent2">
                    <a:lumMod val="75000"/>
                  </a:schemeClr>
                </a:solidFill>
              </a:rPr>
              <a:t>1 </a:t>
            </a:r>
            <a:r>
              <a:rPr lang="cs-CZ" sz="2400" b="1" dirty="0" smtClean="0">
                <a:solidFill>
                  <a:schemeClr val="accent2">
                    <a:lumMod val="75000"/>
                  </a:schemeClr>
                </a:solidFill>
              </a:rPr>
              <a:t> = ? V</a:t>
            </a:r>
          </a:p>
          <a:p>
            <a:r>
              <a:rPr lang="cs-CZ" sz="2400" b="1" dirty="0" smtClean="0">
                <a:solidFill>
                  <a:schemeClr val="accent2">
                    <a:lumMod val="75000"/>
                  </a:schemeClr>
                </a:solidFill>
              </a:rPr>
              <a:t>U</a:t>
            </a:r>
            <a:r>
              <a:rPr lang="cs-CZ" sz="2400" b="1" baseline="-25000" dirty="0" smtClean="0">
                <a:solidFill>
                  <a:schemeClr val="accent2">
                    <a:lumMod val="75000"/>
                  </a:schemeClr>
                </a:solidFill>
              </a:rPr>
              <a:t>2</a:t>
            </a:r>
            <a:r>
              <a:rPr lang="cs-CZ" sz="2400" b="1" dirty="0" smtClean="0">
                <a:solidFill>
                  <a:schemeClr val="accent2">
                    <a:lumMod val="75000"/>
                  </a:schemeClr>
                </a:solidFill>
              </a:rPr>
              <a:t> = ? V</a:t>
            </a:r>
          </a:p>
          <a:p>
            <a:r>
              <a:rPr lang="cs-CZ" sz="2400" b="1" dirty="0" smtClean="0">
                <a:solidFill>
                  <a:schemeClr val="accent2">
                    <a:lumMod val="75000"/>
                  </a:schemeClr>
                </a:solidFill>
              </a:rPr>
              <a:t>I</a:t>
            </a:r>
            <a:r>
              <a:rPr lang="cs-CZ" sz="2400" b="1" baseline="-25000" dirty="0" smtClean="0">
                <a:solidFill>
                  <a:schemeClr val="accent2">
                    <a:lumMod val="75000"/>
                  </a:schemeClr>
                </a:solidFill>
              </a:rPr>
              <a:t>2</a:t>
            </a:r>
            <a:r>
              <a:rPr lang="cs-CZ" sz="2400" b="1" dirty="0" smtClean="0">
                <a:solidFill>
                  <a:schemeClr val="accent2">
                    <a:lumMod val="75000"/>
                  </a:schemeClr>
                </a:solidFill>
              </a:rPr>
              <a:t>  = ? A</a:t>
            </a:r>
            <a:endParaRPr lang="cs-CZ" sz="2400" b="1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1691680" y="4676943"/>
            <a:ext cx="18002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U</a:t>
            </a:r>
            <a:r>
              <a:rPr lang="cs-CZ" sz="2400" b="1" baseline="-25000" dirty="0" smtClean="0"/>
              <a:t>1 </a:t>
            </a:r>
            <a:r>
              <a:rPr lang="cs-CZ" sz="2400" b="1" dirty="0" smtClean="0"/>
              <a:t> = 7 V</a:t>
            </a:r>
          </a:p>
          <a:p>
            <a:r>
              <a:rPr lang="cs-CZ" sz="2400" b="1" dirty="0" smtClean="0"/>
              <a:t>U</a:t>
            </a:r>
            <a:r>
              <a:rPr lang="cs-CZ" sz="2400" b="1" baseline="-25000" dirty="0" smtClean="0"/>
              <a:t>2</a:t>
            </a:r>
            <a:r>
              <a:rPr lang="cs-CZ" sz="2400" b="1" dirty="0" smtClean="0"/>
              <a:t> = 7 V</a:t>
            </a:r>
          </a:p>
          <a:p>
            <a:r>
              <a:rPr lang="cs-CZ" sz="2400" b="1" dirty="0" smtClean="0"/>
              <a:t>I</a:t>
            </a:r>
            <a:r>
              <a:rPr lang="cs-CZ" sz="2400" b="1" baseline="-25000" dirty="0" smtClean="0"/>
              <a:t>2</a:t>
            </a:r>
            <a:r>
              <a:rPr lang="cs-CZ" sz="2400" b="1" dirty="0" smtClean="0"/>
              <a:t>  = 0,2 A</a:t>
            </a:r>
            <a:endParaRPr lang="cs-CZ" sz="2400" b="1" dirty="0"/>
          </a:p>
        </p:txBody>
      </p:sp>
      <p:cxnSp>
        <p:nvCxnSpPr>
          <p:cNvPr id="27" name="Přímá spojovací šipka 26"/>
          <p:cNvCxnSpPr/>
          <p:nvPr/>
        </p:nvCxnSpPr>
        <p:spPr>
          <a:xfrm>
            <a:off x="2267744" y="2852936"/>
            <a:ext cx="216024" cy="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29" name="Přímá spojovací šipka 28"/>
          <p:cNvCxnSpPr>
            <a:endCxn id="25" idx="1"/>
          </p:cNvCxnSpPr>
          <p:nvPr/>
        </p:nvCxnSpPr>
        <p:spPr>
          <a:xfrm flipV="1">
            <a:off x="2123728" y="2456892"/>
            <a:ext cx="0" cy="18002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31" name="TextovéPole 30"/>
          <p:cNvSpPr txBox="1"/>
          <p:nvPr/>
        </p:nvSpPr>
        <p:spPr>
          <a:xfrm>
            <a:off x="1835696" y="2276872"/>
            <a:ext cx="3209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I</a:t>
            </a:r>
            <a:r>
              <a:rPr lang="cs-CZ" b="1" baseline="-25000" dirty="0" smtClean="0"/>
              <a:t>2</a:t>
            </a:r>
            <a:endParaRPr lang="cs-CZ" b="1" dirty="0"/>
          </a:p>
        </p:txBody>
      </p:sp>
      <p:sp>
        <p:nvSpPr>
          <p:cNvPr id="32" name="TextovéPole 31"/>
          <p:cNvSpPr txBox="1"/>
          <p:nvPr/>
        </p:nvSpPr>
        <p:spPr>
          <a:xfrm>
            <a:off x="2267744" y="2924944"/>
            <a:ext cx="3209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I</a:t>
            </a:r>
            <a:r>
              <a:rPr lang="cs-CZ" b="1" baseline="-25000" dirty="0"/>
              <a:t>1</a:t>
            </a:r>
            <a:endParaRPr lang="cs-CZ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Vodorovný svitek 32"/>
          <p:cNvSpPr/>
          <p:nvPr/>
        </p:nvSpPr>
        <p:spPr>
          <a:xfrm>
            <a:off x="1115616" y="4221088"/>
            <a:ext cx="3456384" cy="2376264"/>
          </a:xfrm>
          <a:prstGeom prst="horizontalScroll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Obdélník 24"/>
          <p:cNvSpPr/>
          <p:nvPr/>
        </p:nvSpPr>
        <p:spPr>
          <a:xfrm>
            <a:off x="2123728" y="2060848"/>
            <a:ext cx="1728192" cy="79208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Vypočítej proudy a napětí v obvodu</a:t>
            </a:r>
            <a:endParaRPr lang="cs-CZ" sz="3600" dirty="0"/>
          </a:p>
        </p:txBody>
      </p:sp>
      <p:sp>
        <p:nvSpPr>
          <p:cNvPr id="4" name="Obdélník 3"/>
          <p:cNvSpPr/>
          <p:nvPr/>
        </p:nvSpPr>
        <p:spPr>
          <a:xfrm>
            <a:off x="2123728" y="2852936"/>
            <a:ext cx="1728192" cy="108012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Vývojový diagram: sumační bod 4"/>
          <p:cNvSpPr/>
          <p:nvPr/>
        </p:nvSpPr>
        <p:spPr>
          <a:xfrm>
            <a:off x="2771800" y="2708920"/>
            <a:ext cx="288032" cy="288032"/>
          </a:xfrm>
          <a:prstGeom prst="flowChartSummingJunction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Vývojový diagram: sumační bod 5"/>
          <p:cNvSpPr/>
          <p:nvPr/>
        </p:nvSpPr>
        <p:spPr>
          <a:xfrm>
            <a:off x="2411760" y="1916832"/>
            <a:ext cx="288032" cy="288032"/>
          </a:xfrm>
          <a:prstGeom prst="flowChartSummingJunction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3" name="Skupina 6"/>
          <p:cNvGrpSpPr/>
          <p:nvPr/>
        </p:nvGrpSpPr>
        <p:grpSpPr>
          <a:xfrm>
            <a:off x="2843808" y="3645024"/>
            <a:ext cx="468040" cy="504056"/>
            <a:chOff x="3491880" y="4869160"/>
            <a:chExt cx="468040" cy="504056"/>
          </a:xfrm>
        </p:grpSpPr>
        <p:sp>
          <p:nvSpPr>
            <p:cNvPr id="8" name="Obdélník 7"/>
            <p:cNvSpPr/>
            <p:nvPr/>
          </p:nvSpPr>
          <p:spPr>
            <a:xfrm>
              <a:off x="3707912" y="5085184"/>
              <a:ext cx="72000" cy="144016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grpSp>
          <p:nvGrpSpPr>
            <p:cNvPr id="7" name="Skupina 23"/>
            <p:cNvGrpSpPr/>
            <p:nvPr/>
          </p:nvGrpSpPr>
          <p:grpSpPr>
            <a:xfrm>
              <a:off x="3491880" y="4869160"/>
              <a:ext cx="468040" cy="504056"/>
              <a:chOff x="2411760" y="3645024"/>
              <a:chExt cx="468040" cy="504056"/>
            </a:xfrm>
          </p:grpSpPr>
          <p:cxnSp>
            <p:nvCxnSpPr>
              <p:cNvPr id="10" name="Přímá spojovací čára 9"/>
              <p:cNvCxnSpPr/>
              <p:nvPr/>
            </p:nvCxnSpPr>
            <p:spPr>
              <a:xfrm>
                <a:off x="2627784" y="3717032"/>
                <a:ext cx="0" cy="432048"/>
              </a:xfrm>
              <a:prstGeom prst="line">
                <a:avLst/>
              </a:prstGeom>
            </p:spPr>
            <p:style>
              <a:lnRef idx="3">
                <a:schemeClr val="accent1"/>
              </a:lnRef>
              <a:fillRef idx="0">
                <a:schemeClr val="accent1"/>
              </a:fillRef>
              <a:effectRef idx="2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" name="Přímá spojovací čára 10"/>
              <p:cNvCxnSpPr/>
              <p:nvPr/>
            </p:nvCxnSpPr>
            <p:spPr>
              <a:xfrm>
                <a:off x="2699792" y="3789040"/>
                <a:ext cx="0" cy="288032"/>
              </a:xfrm>
              <a:prstGeom prst="line">
                <a:avLst/>
              </a:prstGeom>
            </p:spPr>
            <p:style>
              <a:lnRef idx="3">
                <a:schemeClr val="accent1"/>
              </a:lnRef>
              <a:fillRef idx="0">
                <a:schemeClr val="accent1"/>
              </a:fillRef>
              <a:effectRef idx="2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" name="Přímá spojovací čára 11"/>
              <p:cNvCxnSpPr/>
              <p:nvPr/>
            </p:nvCxnSpPr>
            <p:spPr>
              <a:xfrm>
                <a:off x="2771800" y="3789040"/>
                <a:ext cx="108000" cy="0"/>
              </a:xfrm>
              <a:prstGeom prst="line">
                <a:avLst/>
              </a:prstGeom>
            </p:spPr>
            <p:style>
              <a:lnRef idx="3">
                <a:schemeClr val="accent1"/>
              </a:lnRef>
              <a:fillRef idx="0">
                <a:schemeClr val="accent1"/>
              </a:fillRef>
              <a:effectRef idx="2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9" name="Skupina 22"/>
              <p:cNvGrpSpPr/>
              <p:nvPr/>
            </p:nvGrpSpPr>
            <p:grpSpPr>
              <a:xfrm>
                <a:off x="2411760" y="3645024"/>
                <a:ext cx="144016" cy="143928"/>
                <a:chOff x="1187624" y="2996952"/>
                <a:chExt cx="792088" cy="792000"/>
              </a:xfrm>
            </p:grpSpPr>
            <p:cxnSp>
              <p:nvCxnSpPr>
                <p:cNvPr id="14" name="Přímá spojovací čára 13"/>
                <p:cNvCxnSpPr/>
                <p:nvPr/>
              </p:nvCxnSpPr>
              <p:spPr>
                <a:xfrm>
                  <a:off x="1547664" y="2996952"/>
                  <a:ext cx="0" cy="792000"/>
                </a:xfrm>
                <a:prstGeom prst="line">
                  <a:avLst/>
                </a:prstGeom>
              </p:spPr>
              <p:style>
                <a:lnRef idx="3">
                  <a:schemeClr val="accent1"/>
                </a:lnRef>
                <a:fillRef idx="0">
                  <a:schemeClr val="accent1"/>
                </a:fillRef>
                <a:effectRef idx="2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5" name="Přímá spojovací čára 14"/>
                <p:cNvCxnSpPr/>
                <p:nvPr/>
              </p:nvCxnSpPr>
              <p:spPr>
                <a:xfrm>
                  <a:off x="1187624" y="3356992"/>
                  <a:ext cx="792088" cy="0"/>
                </a:xfrm>
                <a:prstGeom prst="line">
                  <a:avLst/>
                </a:prstGeom>
              </p:spPr>
              <p:style>
                <a:lnRef idx="3">
                  <a:schemeClr val="accent1"/>
                </a:lnRef>
                <a:fillRef idx="0">
                  <a:schemeClr val="accent1"/>
                </a:fillRef>
                <a:effectRef idx="2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</p:grpSp>
      <p:sp>
        <p:nvSpPr>
          <p:cNvPr id="16" name="Obdélník 15"/>
          <p:cNvSpPr/>
          <p:nvPr/>
        </p:nvSpPr>
        <p:spPr>
          <a:xfrm>
            <a:off x="2411760" y="1628800"/>
            <a:ext cx="432048" cy="28803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2987824" y="2924944"/>
            <a:ext cx="4106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U</a:t>
            </a:r>
            <a:r>
              <a:rPr lang="cs-CZ" b="1" baseline="-25000" dirty="0" smtClean="0"/>
              <a:t>1</a:t>
            </a:r>
            <a:endParaRPr lang="cs-CZ" b="1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2339752" y="1556792"/>
            <a:ext cx="4106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U</a:t>
            </a:r>
            <a:r>
              <a:rPr lang="cs-CZ" b="1" baseline="-25000" dirty="0"/>
              <a:t>2</a:t>
            </a:r>
            <a:endParaRPr lang="cs-CZ" b="1" dirty="0"/>
          </a:p>
        </p:txBody>
      </p:sp>
      <p:cxnSp>
        <p:nvCxnSpPr>
          <p:cNvPr id="20" name="Přímá spojovací šipka 19"/>
          <p:cNvCxnSpPr/>
          <p:nvPr/>
        </p:nvCxnSpPr>
        <p:spPr>
          <a:xfrm flipH="1">
            <a:off x="2339752" y="3933056"/>
            <a:ext cx="288032" cy="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21" name="TextovéPole 20"/>
          <p:cNvSpPr txBox="1"/>
          <p:nvPr/>
        </p:nvSpPr>
        <p:spPr>
          <a:xfrm>
            <a:off x="2339752" y="4005064"/>
            <a:ext cx="2455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I</a:t>
            </a:r>
            <a:endParaRPr lang="cs-CZ" b="1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2915816" y="4149080"/>
            <a:ext cx="3321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U</a:t>
            </a:r>
            <a:endParaRPr lang="cs-CZ" b="1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5364088" y="1988840"/>
            <a:ext cx="2016224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U = 9 V</a:t>
            </a:r>
          </a:p>
          <a:p>
            <a:r>
              <a:rPr lang="cs-CZ" sz="2400" b="1" dirty="0" smtClean="0"/>
              <a:t>U</a:t>
            </a:r>
            <a:r>
              <a:rPr lang="cs-CZ" sz="2400" b="1" baseline="-25000" dirty="0"/>
              <a:t>3</a:t>
            </a:r>
            <a:r>
              <a:rPr lang="cs-CZ" sz="2400" b="1" dirty="0" smtClean="0"/>
              <a:t> = 5 V</a:t>
            </a:r>
          </a:p>
          <a:p>
            <a:r>
              <a:rPr lang="cs-CZ" sz="2400" b="1" dirty="0" smtClean="0"/>
              <a:t>I = 0,5 A</a:t>
            </a:r>
          </a:p>
          <a:p>
            <a:r>
              <a:rPr lang="cs-CZ" sz="2400" b="1" dirty="0" smtClean="0"/>
              <a:t>I</a:t>
            </a:r>
            <a:r>
              <a:rPr lang="cs-CZ" sz="2400" b="1" baseline="-25000" dirty="0" smtClean="0"/>
              <a:t>1</a:t>
            </a:r>
            <a:r>
              <a:rPr lang="cs-CZ" sz="2400" b="1" dirty="0" smtClean="0"/>
              <a:t> = 0,3 A</a:t>
            </a:r>
          </a:p>
          <a:p>
            <a:endParaRPr lang="cs-CZ" sz="2400" b="1" dirty="0"/>
          </a:p>
          <a:p>
            <a:r>
              <a:rPr lang="cs-CZ" sz="2400" b="1" dirty="0" smtClean="0">
                <a:solidFill>
                  <a:schemeClr val="accent2">
                    <a:lumMod val="75000"/>
                  </a:schemeClr>
                </a:solidFill>
              </a:rPr>
              <a:t>U</a:t>
            </a:r>
            <a:r>
              <a:rPr lang="cs-CZ" sz="2400" b="1" baseline="-25000" dirty="0" smtClean="0">
                <a:solidFill>
                  <a:schemeClr val="accent2">
                    <a:lumMod val="75000"/>
                  </a:schemeClr>
                </a:solidFill>
              </a:rPr>
              <a:t>1 </a:t>
            </a:r>
            <a:r>
              <a:rPr lang="cs-CZ" sz="2400" b="1" dirty="0" smtClean="0">
                <a:solidFill>
                  <a:schemeClr val="accent2">
                    <a:lumMod val="75000"/>
                  </a:schemeClr>
                </a:solidFill>
              </a:rPr>
              <a:t> = ? V</a:t>
            </a:r>
          </a:p>
          <a:p>
            <a:r>
              <a:rPr lang="cs-CZ" sz="2400" b="1" dirty="0" smtClean="0">
                <a:solidFill>
                  <a:schemeClr val="accent2">
                    <a:lumMod val="75000"/>
                  </a:schemeClr>
                </a:solidFill>
              </a:rPr>
              <a:t>U</a:t>
            </a:r>
            <a:r>
              <a:rPr lang="cs-CZ" sz="2400" b="1" baseline="-25000" dirty="0" smtClean="0">
                <a:solidFill>
                  <a:schemeClr val="accent2">
                    <a:lumMod val="75000"/>
                  </a:schemeClr>
                </a:solidFill>
              </a:rPr>
              <a:t>2</a:t>
            </a:r>
            <a:r>
              <a:rPr lang="cs-CZ" sz="2400" b="1" dirty="0" smtClean="0">
                <a:solidFill>
                  <a:schemeClr val="accent2">
                    <a:lumMod val="75000"/>
                  </a:schemeClr>
                </a:solidFill>
              </a:rPr>
              <a:t> = ? V</a:t>
            </a:r>
          </a:p>
          <a:p>
            <a:r>
              <a:rPr lang="cs-CZ" sz="2400" b="1" dirty="0" smtClean="0">
                <a:solidFill>
                  <a:schemeClr val="accent2">
                    <a:lumMod val="75000"/>
                  </a:schemeClr>
                </a:solidFill>
              </a:rPr>
              <a:t>I</a:t>
            </a:r>
            <a:r>
              <a:rPr lang="cs-CZ" sz="2400" b="1" baseline="-25000" dirty="0" smtClean="0">
                <a:solidFill>
                  <a:schemeClr val="accent2">
                    <a:lumMod val="75000"/>
                  </a:schemeClr>
                </a:solidFill>
              </a:rPr>
              <a:t>2</a:t>
            </a:r>
            <a:r>
              <a:rPr lang="cs-CZ" sz="2400" b="1" dirty="0" smtClean="0">
                <a:solidFill>
                  <a:schemeClr val="accent2">
                    <a:lumMod val="75000"/>
                  </a:schemeClr>
                </a:solidFill>
              </a:rPr>
              <a:t>  = ? A</a:t>
            </a:r>
            <a:endParaRPr lang="cs-CZ" sz="2400" b="1" dirty="0" smtClean="0"/>
          </a:p>
          <a:p>
            <a:r>
              <a:rPr lang="cs-CZ" sz="2400" b="1" dirty="0" smtClean="0">
                <a:solidFill>
                  <a:schemeClr val="accent2">
                    <a:lumMod val="75000"/>
                  </a:schemeClr>
                </a:solidFill>
              </a:rPr>
              <a:t>I</a:t>
            </a:r>
            <a:r>
              <a:rPr lang="cs-CZ" sz="2400" b="1" baseline="-25000" dirty="0">
                <a:solidFill>
                  <a:schemeClr val="accent2">
                    <a:lumMod val="75000"/>
                  </a:schemeClr>
                </a:solidFill>
              </a:rPr>
              <a:t>3</a:t>
            </a:r>
            <a:r>
              <a:rPr lang="cs-CZ" sz="2400" b="1" dirty="0" smtClean="0">
                <a:solidFill>
                  <a:schemeClr val="accent2">
                    <a:lumMod val="75000"/>
                  </a:schemeClr>
                </a:solidFill>
              </a:rPr>
              <a:t>  = ? A</a:t>
            </a:r>
            <a:endParaRPr lang="cs-CZ" sz="2400" b="1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1691680" y="4676943"/>
            <a:ext cx="18002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U</a:t>
            </a:r>
            <a:r>
              <a:rPr lang="cs-CZ" sz="2400" b="1" baseline="-25000" dirty="0" smtClean="0"/>
              <a:t>1 </a:t>
            </a:r>
            <a:r>
              <a:rPr lang="cs-CZ" sz="2400" b="1" dirty="0" smtClean="0"/>
              <a:t> = 9 V</a:t>
            </a:r>
          </a:p>
          <a:p>
            <a:r>
              <a:rPr lang="cs-CZ" sz="2400" b="1" dirty="0" smtClean="0"/>
              <a:t>U</a:t>
            </a:r>
            <a:r>
              <a:rPr lang="cs-CZ" sz="2400" b="1" baseline="-25000" dirty="0" smtClean="0"/>
              <a:t>2</a:t>
            </a:r>
            <a:r>
              <a:rPr lang="cs-CZ" sz="2400" b="1" dirty="0" smtClean="0"/>
              <a:t> = 4 V</a:t>
            </a:r>
          </a:p>
          <a:p>
            <a:r>
              <a:rPr lang="cs-CZ" sz="2400" b="1" dirty="0" smtClean="0"/>
              <a:t>I</a:t>
            </a:r>
            <a:r>
              <a:rPr lang="cs-CZ" sz="2400" b="1" baseline="-25000" dirty="0" smtClean="0"/>
              <a:t>2</a:t>
            </a:r>
            <a:r>
              <a:rPr lang="cs-CZ" sz="2400" b="1" dirty="0" smtClean="0"/>
              <a:t>  = 0,2 A</a:t>
            </a:r>
          </a:p>
          <a:p>
            <a:r>
              <a:rPr lang="cs-CZ" sz="2400" b="1" dirty="0" smtClean="0"/>
              <a:t>I</a:t>
            </a:r>
            <a:r>
              <a:rPr lang="cs-CZ" sz="2400" b="1" baseline="-25000" dirty="0"/>
              <a:t>3</a:t>
            </a:r>
            <a:r>
              <a:rPr lang="cs-CZ" sz="2400" b="1" dirty="0" smtClean="0"/>
              <a:t>  = 0,2 A</a:t>
            </a:r>
            <a:endParaRPr lang="cs-CZ" sz="2400" b="1" dirty="0"/>
          </a:p>
        </p:txBody>
      </p:sp>
      <p:cxnSp>
        <p:nvCxnSpPr>
          <p:cNvPr id="27" name="Přímá spojovací šipka 26"/>
          <p:cNvCxnSpPr/>
          <p:nvPr/>
        </p:nvCxnSpPr>
        <p:spPr>
          <a:xfrm>
            <a:off x="2267744" y="2852936"/>
            <a:ext cx="216024" cy="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29" name="Přímá spojovací šipka 28"/>
          <p:cNvCxnSpPr>
            <a:endCxn id="25" idx="1"/>
          </p:cNvCxnSpPr>
          <p:nvPr/>
        </p:nvCxnSpPr>
        <p:spPr>
          <a:xfrm flipV="1">
            <a:off x="2123728" y="2456892"/>
            <a:ext cx="0" cy="18002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31" name="TextovéPole 30"/>
          <p:cNvSpPr txBox="1"/>
          <p:nvPr/>
        </p:nvSpPr>
        <p:spPr>
          <a:xfrm>
            <a:off x="1835696" y="2276872"/>
            <a:ext cx="3209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I</a:t>
            </a:r>
            <a:r>
              <a:rPr lang="cs-CZ" b="1" baseline="-25000" dirty="0" smtClean="0"/>
              <a:t>2</a:t>
            </a:r>
            <a:endParaRPr lang="cs-CZ" b="1" dirty="0"/>
          </a:p>
        </p:txBody>
      </p:sp>
      <p:sp>
        <p:nvSpPr>
          <p:cNvPr id="32" name="TextovéPole 31"/>
          <p:cNvSpPr txBox="1"/>
          <p:nvPr/>
        </p:nvSpPr>
        <p:spPr>
          <a:xfrm>
            <a:off x="2267744" y="2924944"/>
            <a:ext cx="3209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I</a:t>
            </a:r>
            <a:r>
              <a:rPr lang="cs-CZ" b="1" baseline="-25000" dirty="0"/>
              <a:t>1</a:t>
            </a:r>
            <a:endParaRPr lang="cs-CZ" b="1" dirty="0"/>
          </a:p>
        </p:txBody>
      </p:sp>
      <p:sp>
        <p:nvSpPr>
          <p:cNvPr id="30" name="Vývojový diagram: sumační bod 29"/>
          <p:cNvSpPr/>
          <p:nvPr/>
        </p:nvSpPr>
        <p:spPr>
          <a:xfrm>
            <a:off x="3131840" y="1916832"/>
            <a:ext cx="288032" cy="288032"/>
          </a:xfrm>
          <a:prstGeom prst="flowChartSummingJunction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TextovéPole 33"/>
          <p:cNvSpPr txBox="1"/>
          <p:nvPr/>
        </p:nvSpPr>
        <p:spPr>
          <a:xfrm>
            <a:off x="3059832" y="1556792"/>
            <a:ext cx="4138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U</a:t>
            </a:r>
            <a:r>
              <a:rPr lang="cs-CZ" b="1" baseline="-25000" dirty="0" smtClean="0"/>
              <a:t>3</a:t>
            </a:r>
            <a:endParaRPr lang="cs-CZ" b="1" dirty="0"/>
          </a:p>
        </p:txBody>
      </p:sp>
      <p:cxnSp>
        <p:nvCxnSpPr>
          <p:cNvPr id="35" name="Přímá spojovací šipka 34"/>
          <p:cNvCxnSpPr/>
          <p:nvPr/>
        </p:nvCxnSpPr>
        <p:spPr>
          <a:xfrm>
            <a:off x="2843808" y="2060848"/>
            <a:ext cx="216024" cy="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36" name="TextovéPole 35"/>
          <p:cNvSpPr txBox="1"/>
          <p:nvPr/>
        </p:nvSpPr>
        <p:spPr>
          <a:xfrm>
            <a:off x="2771800" y="1988840"/>
            <a:ext cx="3209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I</a:t>
            </a:r>
            <a:r>
              <a:rPr lang="cs-CZ" b="1" baseline="-25000" dirty="0" smtClean="0"/>
              <a:t>3</a:t>
            </a:r>
            <a:endParaRPr lang="cs-CZ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1" name="Přímá spojovací čára 50"/>
          <p:cNvCxnSpPr/>
          <p:nvPr/>
        </p:nvCxnSpPr>
        <p:spPr>
          <a:xfrm>
            <a:off x="1187624" y="3645024"/>
            <a:ext cx="2664000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2" name="Přímá spojovací čára 41"/>
          <p:cNvCxnSpPr/>
          <p:nvPr/>
        </p:nvCxnSpPr>
        <p:spPr>
          <a:xfrm>
            <a:off x="1187624" y="2420888"/>
            <a:ext cx="115212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3" name="Vodorovný svitek 32"/>
          <p:cNvSpPr/>
          <p:nvPr/>
        </p:nvSpPr>
        <p:spPr>
          <a:xfrm>
            <a:off x="1115616" y="4221088"/>
            <a:ext cx="3456384" cy="2376264"/>
          </a:xfrm>
          <a:prstGeom prst="horizontalScroll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Obdélník 24"/>
          <p:cNvSpPr/>
          <p:nvPr/>
        </p:nvSpPr>
        <p:spPr>
          <a:xfrm>
            <a:off x="2339752" y="2060848"/>
            <a:ext cx="1224136" cy="79208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Vypočítej proudy a napětí v obvodu</a:t>
            </a:r>
            <a:endParaRPr lang="cs-CZ" sz="3600" dirty="0"/>
          </a:p>
        </p:txBody>
      </p:sp>
      <p:sp>
        <p:nvSpPr>
          <p:cNvPr id="5" name="Vývojový diagram: sumační bod 4"/>
          <p:cNvSpPr/>
          <p:nvPr/>
        </p:nvSpPr>
        <p:spPr>
          <a:xfrm>
            <a:off x="2771800" y="2708920"/>
            <a:ext cx="288032" cy="288032"/>
          </a:xfrm>
          <a:prstGeom prst="flowChartSummingJunction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Vývojový diagram: sumační bod 5"/>
          <p:cNvSpPr/>
          <p:nvPr/>
        </p:nvSpPr>
        <p:spPr>
          <a:xfrm>
            <a:off x="2771800" y="1916832"/>
            <a:ext cx="288032" cy="288032"/>
          </a:xfrm>
          <a:prstGeom prst="flowChartSummingJunction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3" name="Skupina 6"/>
          <p:cNvGrpSpPr/>
          <p:nvPr/>
        </p:nvGrpSpPr>
        <p:grpSpPr>
          <a:xfrm>
            <a:off x="2699792" y="3356992"/>
            <a:ext cx="468040" cy="504056"/>
            <a:chOff x="3491880" y="4869160"/>
            <a:chExt cx="468040" cy="504056"/>
          </a:xfrm>
        </p:grpSpPr>
        <p:sp>
          <p:nvSpPr>
            <p:cNvPr id="8" name="Obdélník 7"/>
            <p:cNvSpPr/>
            <p:nvPr/>
          </p:nvSpPr>
          <p:spPr>
            <a:xfrm>
              <a:off x="3707912" y="5085184"/>
              <a:ext cx="72000" cy="144016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grpSp>
          <p:nvGrpSpPr>
            <p:cNvPr id="7" name="Skupina 23"/>
            <p:cNvGrpSpPr/>
            <p:nvPr/>
          </p:nvGrpSpPr>
          <p:grpSpPr>
            <a:xfrm>
              <a:off x="3491880" y="4869160"/>
              <a:ext cx="468040" cy="504056"/>
              <a:chOff x="2411760" y="3645024"/>
              <a:chExt cx="468040" cy="504056"/>
            </a:xfrm>
          </p:grpSpPr>
          <p:cxnSp>
            <p:nvCxnSpPr>
              <p:cNvPr id="10" name="Přímá spojovací čára 9"/>
              <p:cNvCxnSpPr/>
              <p:nvPr/>
            </p:nvCxnSpPr>
            <p:spPr>
              <a:xfrm>
                <a:off x="2627784" y="3717032"/>
                <a:ext cx="0" cy="432048"/>
              </a:xfrm>
              <a:prstGeom prst="line">
                <a:avLst/>
              </a:prstGeom>
            </p:spPr>
            <p:style>
              <a:lnRef idx="3">
                <a:schemeClr val="accent1"/>
              </a:lnRef>
              <a:fillRef idx="0">
                <a:schemeClr val="accent1"/>
              </a:fillRef>
              <a:effectRef idx="2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" name="Přímá spojovací čára 10"/>
              <p:cNvCxnSpPr/>
              <p:nvPr/>
            </p:nvCxnSpPr>
            <p:spPr>
              <a:xfrm>
                <a:off x="2699792" y="3789040"/>
                <a:ext cx="0" cy="288032"/>
              </a:xfrm>
              <a:prstGeom prst="line">
                <a:avLst/>
              </a:prstGeom>
            </p:spPr>
            <p:style>
              <a:lnRef idx="3">
                <a:schemeClr val="accent1"/>
              </a:lnRef>
              <a:fillRef idx="0">
                <a:schemeClr val="accent1"/>
              </a:fillRef>
              <a:effectRef idx="2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" name="Přímá spojovací čára 11"/>
              <p:cNvCxnSpPr/>
              <p:nvPr/>
            </p:nvCxnSpPr>
            <p:spPr>
              <a:xfrm>
                <a:off x="2771800" y="3789040"/>
                <a:ext cx="108000" cy="0"/>
              </a:xfrm>
              <a:prstGeom prst="line">
                <a:avLst/>
              </a:prstGeom>
            </p:spPr>
            <p:style>
              <a:lnRef idx="3">
                <a:schemeClr val="accent1"/>
              </a:lnRef>
              <a:fillRef idx="0">
                <a:schemeClr val="accent1"/>
              </a:fillRef>
              <a:effectRef idx="2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9" name="Skupina 22"/>
              <p:cNvGrpSpPr/>
              <p:nvPr/>
            </p:nvGrpSpPr>
            <p:grpSpPr>
              <a:xfrm>
                <a:off x="2411760" y="3645024"/>
                <a:ext cx="144016" cy="143928"/>
                <a:chOff x="1187624" y="2996952"/>
                <a:chExt cx="792088" cy="792000"/>
              </a:xfrm>
            </p:grpSpPr>
            <p:cxnSp>
              <p:nvCxnSpPr>
                <p:cNvPr id="14" name="Přímá spojovací čára 13"/>
                <p:cNvCxnSpPr/>
                <p:nvPr/>
              </p:nvCxnSpPr>
              <p:spPr>
                <a:xfrm>
                  <a:off x="1547664" y="2996952"/>
                  <a:ext cx="0" cy="792000"/>
                </a:xfrm>
                <a:prstGeom prst="line">
                  <a:avLst/>
                </a:prstGeom>
              </p:spPr>
              <p:style>
                <a:lnRef idx="3">
                  <a:schemeClr val="accent1"/>
                </a:lnRef>
                <a:fillRef idx="0">
                  <a:schemeClr val="accent1"/>
                </a:fillRef>
                <a:effectRef idx="2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5" name="Přímá spojovací čára 14"/>
                <p:cNvCxnSpPr/>
                <p:nvPr/>
              </p:nvCxnSpPr>
              <p:spPr>
                <a:xfrm>
                  <a:off x="1187624" y="3356992"/>
                  <a:ext cx="792088" cy="0"/>
                </a:xfrm>
                <a:prstGeom prst="line">
                  <a:avLst/>
                </a:prstGeom>
              </p:spPr>
              <p:style>
                <a:lnRef idx="3">
                  <a:schemeClr val="accent1"/>
                </a:lnRef>
                <a:fillRef idx="0">
                  <a:schemeClr val="accent1"/>
                </a:fillRef>
                <a:effectRef idx="2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</p:grpSp>
      <p:sp>
        <p:nvSpPr>
          <p:cNvPr id="16" name="Obdélník 15"/>
          <p:cNvSpPr/>
          <p:nvPr/>
        </p:nvSpPr>
        <p:spPr>
          <a:xfrm>
            <a:off x="2411760" y="1628800"/>
            <a:ext cx="432048" cy="28803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1547664" y="1979548"/>
            <a:ext cx="4106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U</a:t>
            </a:r>
            <a:r>
              <a:rPr lang="cs-CZ" b="1" baseline="-25000" dirty="0" smtClean="0"/>
              <a:t>1</a:t>
            </a:r>
            <a:endParaRPr lang="cs-CZ" b="1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2699792" y="1619508"/>
            <a:ext cx="4106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U</a:t>
            </a:r>
            <a:r>
              <a:rPr lang="cs-CZ" b="1" baseline="-25000" dirty="0"/>
              <a:t>2</a:t>
            </a:r>
            <a:endParaRPr lang="cs-CZ" b="1" dirty="0"/>
          </a:p>
        </p:txBody>
      </p:sp>
      <p:cxnSp>
        <p:nvCxnSpPr>
          <p:cNvPr id="20" name="Přímá spojovací šipka 19"/>
          <p:cNvCxnSpPr/>
          <p:nvPr/>
        </p:nvCxnSpPr>
        <p:spPr>
          <a:xfrm flipH="1">
            <a:off x="1763688" y="3645024"/>
            <a:ext cx="288032" cy="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21" name="TextovéPole 20"/>
          <p:cNvSpPr txBox="1"/>
          <p:nvPr/>
        </p:nvSpPr>
        <p:spPr>
          <a:xfrm>
            <a:off x="1835696" y="3645024"/>
            <a:ext cx="2455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I</a:t>
            </a:r>
            <a:endParaRPr lang="cs-CZ" b="1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2771800" y="3789040"/>
            <a:ext cx="3321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U</a:t>
            </a:r>
            <a:endParaRPr lang="cs-CZ" b="1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5364088" y="1988840"/>
            <a:ext cx="2016224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U = 10 V</a:t>
            </a:r>
          </a:p>
          <a:p>
            <a:r>
              <a:rPr lang="cs-CZ" sz="2400" b="1" dirty="0" smtClean="0"/>
              <a:t>U</a:t>
            </a:r>
            <a:r>
              <a:rPr lang="cs-CZ" sz="2400" b="1" baseline="-25000" dirty="0"/>
              <a:t>3</a:t>
            </a:r>
            <a:r>
              <a:rPr lang="cs-CZ" sz="2400" b="1" dirty="0" smtClean="0"/>
              <a:t> = 4 V</a:t>
            </a:r>
          </a:p>
          <a:p>
            <a:r>
              <a:rPr lang="cs-CZ" sz="2400" b="1" dirty="0" smtClean="0"/>
              <a:t>I = 0,7 A</a:t>
            </a:r>
          </a:p>
          <a:p>
            <a:r>
              <a:rPr lang="cs-CZ" sz="2400" b="1" dirty="0" smtClean="0"/>
              <a:t>I</a:t>
            </a:r>
            <a:r>
              <a:rPr lang="cs-CZ" sz="2400" b="1" baseline="-25000" dirty="0"/>
              <a:t>3</a:t>
            </a:r>
            <a:r>
              <a:rPr lang="cs-CZ" sz="2400" b="1" dirty="0" smtClean="0"/>
              <a:t> = 0,3 A</a:t>
            </a:r>
          </a:p>
          <a:p>
            <a:endParaRPr lang="cs-CZ" sz="2400" b="1" dirty="0"/>
          </a:p>
          <a:p>
            <a:r>
              <a:rPr lang="cs-CZ" sz="2400" b="1" dirty="0" smtClean="0">
                <a:solidFill>
                  <a:schemeClr val="accent2">
                    <a:lumMod val="75000"/>
                  </a:schemeClr>
                </a:solidFill>
              </a:rPr>
              <a:t>U</a:t>
            </a:r>
            <a:r>
              <a:rPr lang="cs-CZ" sz="2400" b="1" baseline="-25000" dirty="0" smtClean="0">
                <a:solidFill>
                  <a:schemeClr val="accent2">
                    <a:lumMod val="75000"/>
                  </a:schemeClr>
                </a:solidFill>
              </a:rPr>
              <a:t>1 </a:t>
            </a:r>
            <a:r>
              <a:rPr lang="cs-CZ" sz="2400" b="1" dirty="0" smtClean="0">
                <a:solidFill>
                  <a:schemeClr val="accent2">
                    <a:lumMod val="75000"/>
                  </a:schemeClr>
                </a:solidFill>
              </a:rPr>
              <a:t> = ? V</a:t>
            </a:r>
          </a:p>
          <a:p>
            <a:r>
              <a:rPr lang="cs-CZ" sz="2400" b="1" dirty="0" smtClean="0">
                <a:solidFill>
                  <a:schemeClr val="accent2">
                    <a:lumMod val="75000"/>
                  </a:schemeClr>
                </a:solidFill>
              </a:rPr>
              <a:t>U</a:t>
            </a:r>
            <a:r>
              <a:rPr lang="cs-CZ" sz="2400" b="1" baseline="-25000" dirty="0" smtClean="0">
                <a:solidFill>
                  <a:schemeClr val="accent2">
                    <a:lumMod val="75000"/>
                  </a:schemeClr>
                </a:solidFill>
              </a:rPr>
              <a:t>2</a:t>
            </a:r>
            <a:r>
              <a:rPr lang="cs-CZ" sz="2400" b="1" dirty="0" smtClean="0">
                <a:solidFill>
                  <a:schemeClr val="accent2">
                    <a:lumMod val="75000"/>
                  </a:schemeClr>
                </a:solidFill>
              </a:rPr>
              <a:t> = ? V</a:t>
            </a:r>
          </a:p>
          <a:p>
            <a:r>
              <a:rPr lang="cs-CZ" sz="2400" b="1" dirty="0" smtClean="0">
                <a:solidFill>
                  <a:schemeClr val="accent2">
                    <a:lumMod val="75000"/>
                  </a:schemeClr>
                </a:solidFill>
              </a:rPr>
              <a:t>I</a:t>
            </a:r>
            <a:r>
              <a:rPr lang="cs-CZ" sz="2400" b="1" baseline="-25000" dirty="0">
                <a:solidFill>
                  <a:schemeClr val="accent2">
                    <a:lumMod val="75000"/>
                  </a:schemeClr>
                </a:solidFill>
              </a:rPr>
              <a:t>1</a:t>
            </a:r>
            <a:r>
              <a:rPr lang="cs-CZ" sz="2400" b="1" dirty="0" smtClean="0">
                <a:solidFill>
                  <a:schemeClr val="accent2">
                    <a:lumMod val="75000"/>
                  </a:schemeClr>
                </a:solidFill>
              </a:rPr>
              <a:t>  = ? A</a:t>
            </a:r>
            <a:endParaRPr lang="cs-CZ" sz="2400" b="1" dirty="0" smtClean="0"/>
          </a:p>
          <a:p>
            <a:r>
              <a:rPr lang="cs-CZ" sz="2400" b="1" dirty="0" smtClean="0">
                <a:solidFill>
                  <a:schemeClr val="accent2">
                    <a:lumMod val="75000"/>
                  </a:schemeClr>
                </a:solidFill>
              </a:rPr>
              <a:t>I</a:t>
            </a:r>
            <a:r>
              <a:rPr lang="cs-CZ" sz="2400" b="1" baseline="-25000" dirty="0" smtClean="0">
                <a:solidFill>
                  <a:schemeClr val="accent2">
                    <a:lumMod val="75000"/>
                  </a:schemeClr>
                </a:solidFill>
              </a:rPr>
              <a:t>2</a:t>
            </a:r>
            <a:r>
              <a:rPr lang="cs-CZ" sz="2400" b="1" dirty="0" smtClean="0">
                <a:solidFill>
                  <a:schemeClr val="accent2">
                    <a:lumMod val="75000"/>
                  </a:schemeClr>
                </a:solidFill>
              </a:rPr>
              <a:t>  = ? A</a:t>
            </a:r>
            <a:endParaRPr lang="cs-CZ" sz="2400" b="1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1691680" y="4676943"/>
            <a:ext cx="18002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U</a:t>
            </a:r>
            <a:r>
              <a:rPr lang="cs-CZ" sz="2400" b="1" baseline="-25000" dirty="0" smtClean="0"/>
              <a:t>1 </a:t>
            </a:r>
            <a:r>
              <a:rPr lang="cs-CZ" sz="2400" b="1" dirty="0" smtClean="0"/>
              <a:t> = 6 V</a:t>
            </a:r>
          </a:p>
          <a:p>
            <a:r>
              <a:rPr lang="cs-CZ" sz="2400" b="1" dirty="0" smtClean="0"/>
              <a:t>U</a:t>
            </a:r>
            <a:r>
              <a:rPr lang="cs-CZ" sz="2400" b="1" baseline="-25000" dirty="0" smtClean="0"/>
              <a:t>2</a:t>
            </a:r>
            <a:r>
              <a:rPr lang="cs-CZ" sz="2400" b="1" dirty="0" smtClean="0"/>
              <a:t> = 4 V</a:t>
            </a:r>
          </a:p>
          <a:p>
            <a:r>
              <a:rPr lang="cs-CZ" sz="2400" b="1" dirty="0" smtClean="0"/>
              <a:t>I</a:t>
            </a:r>
            <a:r>
              <a:rPr lang="cs-CZ" sz="2400" b="1" baseline="-25000" dirty="0"/>
              <a:t>1</a:t>
            </a:r>
            <a:r>
              <a:rPr lang="cs-CZ" sz="2400" b="1" dirty="0" smtClean="0"/>
              <a:t>  = 0,7 A</a:t>
            </a:r>
          </a:p>
          <a:p>
            <a:r>
              <a:rPr lang="cs-CZ" sz="2400" b="1" dirty="0" smtClean="0"/>
              <a:t>I</a:t>
            </a:r>
            <a:r>
              <a:rPr lang="cs-CZ" sz="2400" b="1" baseline="-25000" dirty="0" smtClean="0"/>
              <a:t>2</a:t>
            </a:r>
            <a:r>
              <a:rPr lang="cs-CZ" sz="2400" b="1" dirty="0" smtClean="0"/>
              <a:t>  = 0,4 A</a:t>
            </a:r>
            <a:endParaRPr lang="cs-CZ" sz="2400" b="1" dirty="0"/>
          </a:p>
        </p:txBody>
      </p:sp>
      <p:cxnSp>
        <p:nvCxnSpPr>
          <p:cNvPr id="27" name="Přímá spojovací šipka 26"/>
          <p:cNvCxnSpPr/>
          <p:nvPr/>
        </p:nvCxnSpPr>
        <p:spPr>
          <a:xfrm>
            <a:off x="2483768" y="2852936"/>
            <a:ext cx="216024" cy="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29" name="Přímá spojovací šipka 28"/>
          <p:cNvCxnSpPr/>
          <p:nvPr/>
        </p:nvCxnSpPr>
        <p:spPr>
          <a:xfrm>
            <a:off x="1259632" y="2420888"/>
            <a:ext cx="288032" cy="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31" name="TextovéPole 30"/>
          <p:cNvSpPr txBox="1"/>
          <p:nvPr/>
        </p:nvSpPr>
        <p:spPr>
          <a:xfrm>
            <a:off x="2306862" y="1700808"/>
            <a:ext cx="3209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I</a:t>
            </a:r>
            <a:r>
              <a:rPr lang="cs-CZ" b="1" baseline="-25000" dirty="0" smtClean="0"/>
              <a:t>2</a:t>
            </a:r>
            <a:endParaRPr lang="cs-CZ" b="1" dirty="0"/>
          </a:p>
        </p:txBody>
      </p:sp>
      <p:sp>
        <p:nvSpPr>
          <p:cNvPr id="32" name="TextovéPole 31"/>
          <p:cNvSpPr txBox="1"/>
          <p:nvPr/>
        </p:nvSpPr>
        <p:spPr>
          <a:xfrm>
            <a:off x="1259632" y="2411596"/>
            <a:ext cx="3209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I</a:t>
            </a:r>
            <a:r>
              <a:rPr lang="cs-CZ" b="1" baseline="-25000" dirty="0"/>
              <a:t>1</a:t>
            </a:r>
            <a:endParaRPr lang="cs-CZ" b="1" dirty="0"/>
          </a:p>
        </p:txBody>
      </p:sp>
      <p:sp>
        <p:nvSpPr>
          <p:cNvPr id="30" name="Vývojový diagram: sumační bod 29"/>
          <p:cNvSpPr/>
          <p:nvPr/>
        </p:nvSpPr>
        <p:spPr>
          <a:xfrm>
            <a:off x="1619672" y="2276872"/>
            <a:ext cx="288032" cy="288032"/>
          </a:xfrm>
          <a:prstGeom prst="flowChartSummingJunction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TextovéPole 33"/>
          <p:cNvSpPr txBox="1"/>
          <p:nvPr/>
        </p:nvSpPr>
        <p:spPr>
          <a:xfrm>
            <a:off x="2699792" y="2420888"/>
            <a:ext cx="4138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U</a:t>
            </a:r>
            <a:r>
              <a:rPr lang="cs-CZ" b="1" baseline="-25000" dirty="0" smtClean="0"/>
              <a:t>3</a:t>
            </a:r>
            <a:endParaRPr lang="cs-CZ" b="1" dirty="0"/>
          </a:p>
        </p:txBody>
      </p:sp>
      <p:cxnSp>
        <p:nvCxnSpPr>
          <p:cNvPr id="35" name="Přímá spojovací šipka 34"/>
          <p:cNvCxnSpPr/>
          <p:nvPr/>
        </p:nvCxnSpPr>
        <p:spPr>
          <a:xfrm>
            <a:off x="2411760" y="2060848"/>
            <a:ext cx="216024" cy="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36" name="TextovéPole 35"/>
          <p:cNvSpPr txBox="1"/>
          <p:nvPr/>
        </p:nvSpPr>
        <p:spPr>
          <a:xfrm>
            <a:off x="2411760" y="2780928"/>
            <a:ext cx="3209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I</a:t>
            </a:r>
            <a:r>
              <a:rPr lang="cs-CZ" b="1" baseline="-25000" dirty="0" smtClean="0"/>
              <a:t>3</a:t>
            </a:r>
            <a:endParaRPr lang="cs-CZ" b="1" dirty="0"/>
          </a:p>
        </p:txBody>
      </p:sp>
      <p:cxnSp>
        <p:nvCxnSpPr>
          <p:cNvPr id="44" name="Přímá spojovací čára 43"/>
          <p:cNvCxnSpPr>
            <a:stCxn id="25" idx="3"/>
            <a:endCxn id="25" idx="3"/>
          </p:cNvCxnSpPr>
          <p:nvPr/>
        </p:nvCxnSpPr>
        <p:spPr>
          <a:xfrm>
            <a:off x="3563888" y="2456892"/>
            <a:ext cx="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Přímá spojovací čára 48"/>
          <p:cNvCxnSpPr/>
          <p:nvPr/>
        </p:nvCxnSpPr>
        <p:spPr>
          <a:xfrm rot="-420000">
            <a:off x="3564022" y="2459086"/>
            <a:ext cx="288000" cy="36004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3" name="Přímá spojovací čára 52"/>
          <p:cNvCxnSpPr/>
          <p:nvPr/>
        </p:nvCxnSpPr>
        <p:spPr>
          <a:xfrm>
            <a:off x="1187624" y="2420888"/>
            <a:ext cx="0" cy="1224136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5" name="Přímá spojovací čára 54"/>
          <p:cNvCxnSpPr/>
          <p:nvPr/>
        </p:nvCxnSpPr>
        <p:spPr>
          <a:xfrm>
            <a:off x="3851920" y="2457024"/>
            <a:ext cx="0" cy="118800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6" name="Elipsa 55"/>
          <p:cNvSpPr/>
          <p:nvPr/>
        </p:nvSpPr>
        <p:spPr>
          <a:xfrm>
            <a:off x="2267744" y="2420896"/>
            <a:ext cx="72000" cy="72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7" name="Elipsa 56"/>
          <p:cNvSpPr/>
          <p:nvPr/>
        </p:nvSpPr>
        <p:spPr>
          <a:xfrm>
            <a:off x="3527896" y="2420888"/>
            <a:ext cx="72000" cy="72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1" name="Přímá spojovací čára 50"/>
          <p:cNvCxnSpPr/>
          <p:nvPr/>
        </p:nvCxnSpPr>
        <p:spPr>
          <a:xfrm>
            <a:off x="1187624" y="3645024"/>
            <a:ext cx="3240000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2" name="Přímá spojovací čára 41"/>
          <p:cNvCxnSpPr/>
          <p:nvPr/>
        </p:nvCxnSpPr>
        <p:spPr>
          <a:xfrm>
            <a:off x="1187624" y="2204864"/>
            <a:ext cx="115212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3" name="Vodorovný svitek 32"/>
          <p:cNvSpPr/>
          <p:nvPr/>
        </p:nvSpPr>
        <p:spPr>
          <a:xfrm>
            <a:off x="1115616" y="4293096"/>
            <a:ext cx="3456384" cy="2376264"/>
          </a:xfrm>
          <a:prstGeom prst="horizontalScroll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Obdélník 24"/>
          <p:cNvSpPr/>
          <p:nvPr/>
        </p:nvSpPr>
        <p:spPr>
          <a:xfrm>
            <a:off x="2339752" y="1628800"/>
            <a:ext cx="1800200" cy="122413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Vypočítej proudy a napětí v obvodu</a:t>
            </a:r>
            <a:endParaRPr lang="cs-CZ" sz="3600" dirty="0"/>
          </a:p>
        </p:txBody>
      </p:sp>
      <p:sp>
        <p:nvSpPr>
          <p:cNvPr id="5" name="Vývojový diagram: sumační bod 4"/>
          <p:cNvSpPr/>
          <p:nvPr/>
        </p:nvSpPr>
        <p:spPr>
          <a:xfrm>
            <a:off x="2771800" y="2708960"/>
            <a:ext cx="360000" cy="360000"/>
          </a:xfrm>
          <a:prstGeom prst="flowChartSummingJunction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Vývojový diagram: sumační bod 5"/>
          <p:cNvSpPr/>
          <p:nvPr/>
        </p:nvSpPr>
        <p:spPr>
          <a:xfrm>
            <a:off x="2699832" y="1484824"/>
            <a:ext cx="360000" cy="360000"/>
          </a:xfrm>
          <a:prstGeom prst="flowChartSummingJunction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3" name="Skupina 6"/>
          <p:cNvGrpSpPr/>
          <p:nvPr/>
        </p:nvGrpSpPr>
        <p:grpSpPr>
          <a:xfrm>
            <a:off x="2699792" y="3356992"/>
            <a:ext cx="468040" cy="504056"/>
            <a:chOff x="3491880" y="4869160"/>
            <a:chExt cx="468040" cy="504056"/>
          </a:xfrm>
        </p:grpSpPr>
        <p:sp>
          <p:nvSpPr>
            <p:cNvPr id="8" name="Obdélník 7"/>
            <p:cNvSpPr/>
            <p:nvPr/>
          </p:nvSpPr>
          <p:spPr>
            <a:xfrm>
              <a:off x="3707912" y="5085184"/>
              <a:ext cx="72000" cy="144016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grpSp>
          <p:nvGrpSpPr>
            <p:cNvPr id="4" name="Skupina 23"/>
            <p:cNvGrpSpPr/>
            <p:nvPr/>
          </p:nvGrpSpPr>
          <p:grpSpPr>
            <a:xfrm>
              <a:off x="3491880" y="4869160"/>
              <a:ext cx="468040" cy="504056"/>
              <a:chOff x="2411760" y="3645024"/>
              <a:chExt cx="468040" cy="504056"/>
            </a:xfrm>
          </p:grpSpPr>
          <p:cxnSp>
            <p:nvCxnSpPr>
              <p:cNvPr id="10" name="Přímá spojovací čára 9"/>
              <p:cNvCxnSpPr/>
              <p:nvPr/>
            </p:nvCxnSpPr>
            <p:spPr>
              <a:xfrm>
                <a:off x="2627784" y="3717032"/>
                <a:ext cx="0" cy="432048"/>
              </a:xfrm>
              <a:prstGeom prst="line">
                <a:avLst/>
              </a:prstGeom>
            </p:spPr>
            <p:style>
              <a:lnRef idx="3">
                <a:schemeClr val="accent1"/>
              </a:lnRef>
              <a:fillRef idx="0">
                <a:schemeClr val="accent1"/>
              </a:fillRef>
              <a:effectRef idx="2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" name="Přímá spojovací čára 10"/>
              <p:cNvCxnSpPr/>
              <p:nvPr/>
            </p:nvCxnSpPr>
            <p:spPr>
              <a:xfrm>
                <a:off x="2699792" y="3789040"/>
                <a:ext cx="0" cy="288032"/>
              </a:xfrm>
              <a:prstGeom prst="line">
                <a:avLst/>
              </a:prstGeom>
            </p:spPr>
            <p:style>
              <a:lnRef idx="3">
                <a:schemeClr val="accent1"/>
              </a:lnRef>
              <a:fillRef idx="0">
                <a:schemeClr val="accent1"/>
              </a:fillRef>
              <a:effectRef idx="2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" name="Přímá spojovací čára 11"/>
              <p:cNvCxnSpPr/>
              <p:nvPr/>
            </p:nvCxnSpPr>
            <p:spPr>
              <a:xfrm>
                <a:off x="2771800" y="3789040"/>
                <a:ext cx="108000" cy="0"/>
              </a:xfrm>
              <a:prstGeom prst="line">
                <a:avLst/>
              </a:prstGeom>
            </p:spPr>
            <p:style>
              <a:lnRef idx="3">
                <a:schemeClr val="accent1"/>
              </a:lnRef>
              <a:fillRef idx="0">
                <a:schemeClr val="accent1"/>
              </a:fillRef>
              <a:effectRef idx="2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7" name="Skupina 22"/>
              <p:cNvGrpSpPr/>
              <p:nvPr/>
            </p:nvGrpSpPr>
            <p:grpSpPr>
              <a:xfrm>
                <a:off x="2411760" y="3645024"/>
                <a:ext cx="144016" cy="143928"/>
                <a:chOff x="1187624" y="2996952"/>
                <a:chExt cx="792088" cy="792000"/>
              </a:xfrm>
            </p:grpSpPr>
            <p:cxnSp>
              <p:nvCxnSpPr>
                <p:cNvPr id="14" name="Přímá spojovací čára 13"/>
                <p:cNvCxnSpPr/>
                <p:nvPr/>
              </p:nvCxnSpPr>
              <p:spPr>
                <a:xfrm>
                  <a:off x="1547664" y="2996952"/>
                  <a:ext cx="0" cy="792000"/>
                </a:xfrm>
                <a:prstGeom prst="line">
                  <a:avLst/>
                </a:prstGeom>
              </p:spPr>
              <p:style>
                <a:lnRef idx="3">
                  <a:schemeClr val="accent1"/>
                </a:lnRef>
                <a:fillRef idx="0">
                  <a:schemeClr val="accent1"/>
                </a:fillRef>
                <a:effectRef idx="2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5" name="Přímá spojovací čára 14"/>
                <p:cNvCxnSpPr/>
                <p:nvPr/>
              </p:nvCxnSpPr>
              <p:spPr>
                <a:xfrm>
                  <a:off x="1187624" y="3356992"/>
                  <a:ext cx="792088" cy="0"/>
                </a:xfrm>
                <a:prstGeom prst="line">
                  <a:avLst/>
                </a:prstGeom>
              </p:spPr>
              <p:style>
                <a:lnRef idx="3">
                  <a:schemeClr val="accent1"/>
                </a:lnRef>
                <a:fillRef idx="0">
                  <a:schemeClr val="accent1"/>
                </a:fillRef>
                <a:effectRef idx="2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</p:grpSp>
      <p:sp>
        <p:nvSpPr>
          <p:cNvPr id="16" name="Obdélník 15"/>
          <p:cNvSpPr/>
          <p:nvPr/>
        </p:nvSpPr>
        <p:spPr>
          <a:xfrm>
            <a:off x="2411760" y="1628800"/>
            <a:ext cx="432048" cy="28803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1641030" y="1691516"/>
            <a:ext cx="4106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U</a:t>
            </a:r>
            <a:r>
              <a:rPr lang="cs-CZ" b="1" baseline="-25000" dirty="0" smtClean="0"/>
              <a:t>1</a:t>
            </a:r>
            <a:endParaRPr lang="cs-CZ" b="1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2721150" y="1124744"/>
            <a:ext cx="4106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U</a:t>
            </a:r>
            <a:r>
              <a:rPr lang="cs-CZ" b="1" baseline="-25000" dirty="0"/>
              <a:t>2</a:t>
            </a:r>
            <a:endParaRPr lang="cs-CZ" b="1" dirty="0"/>
          </a:p>
        </p:txBody>
      </p:sp>
      <p:cxnSp>
        <p:nvCxnSpPr>
          <p:cNvPr id="20" name="Přímá spojovací šipka 19"/>
          <p:cNvCxnSpPr/>
          <p:nvPr/>
        </p:nvCxnSpPr>
        <p:spPr>
          <a:xfrm flipH="1">
            <a:off x="1763688" y="3645024"/>
            <a:ext cx="288032" cy="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21" name="TextovéPole 20"/>
          <p:cNvSpPr txBox="1"/>
          <p:nvPr/>
        </p:nvSpPr>
        <p:spPr>
          <a:xfrm>
            <a:off x="1835696" y="3645024"/>
            <a:ext cx="2455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I</a:t>
            </a:r>
            <a:endParaRPr lang="cs-CZ" b="1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2771800" y="3789040"/>
            <a:ext cx="3321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U</a:t>
            </a:r>
            <a:endParaRPr lang="cs-CZ" b="1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5364088" y="1988840"/>
            <a:ext cx="2016224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U = 10 V</a:t>
            </a:r>
          </a:p>
          <a:p>
            <a:r>
              <a:rPr lang="cs-CZ" sz="2400" b="1" dirty="0" smtClean="0"/>
              <a:t>U</a:t>
            </a:r>
            <a:r>
              <a:rPr lang="cs-CZ" sz="2400" b="1" baseline="-25000" dirty="0" smtClean="0"/>
              <a:t>2</a:t>
            </a:r>
            <a:r>
              <a:rPr lang="cs-CZ" sz="2400" b="1" dirty="0" smtClean="0"/>
              <a:t> = 3 V</a:t>
            </a:r>
          </a:p>
          <a:p>
            <a:r>
              <a:rPr lang="cs-CZ" sz="2400" b="1" dirty="0" smtClean="0"/>
              <a:t>U</a:t>
            </a:r>
            <a:r>
              <a:rPr lang="cs-CZ" sz="2400" b="1" baseline="-25000" dirty="0" smtClean="0"/>
              <a:t>3</a:t>
            </a:r>
            <a:r>
              <a:rPr lang="cs-CZ" sz="2400" b="1" dirty="0" smtClean="0"/>
              <a:t> = </a:t>
            </a:r>
            <a:r>
              <a:rPr lang="cs-CZ" sz="2400" b="1" dirty="0"/>
              <a:t>2</a:t>
            </a:r>
            <a:r>
              <a:rPr lang="cs-CZ" sz="2400" b="1" dirty="0" smtClean="0"/>
              <a:t> V</a:t>
            </a:r>
          </a:p>
          <a:p>
            <a:r>
              <a:rPr lang="cs-CZ" sz="2400" b="1" dirty="0" smtClean="0"/>
              <a:t>I = 0,8 A</a:t>
            </a:r>
          </a:p>
          <a:p>
            <a:r>
              <a:rPr lang="cs-CZ" sz="2400" b="1" dirty="0" smtClean="0"/>
              <a:t>I</a:t>
            </a:r>
            <a:r>
              <a:rPr lang="cs-CZ" sz="2400" b="1" baseline="-25000" dirty="0"/>
              <a:t>3</a:t>
            </a:r>
            <a:r>
              <a:rPr lang="cs-CZ" sz="2400" b="1" dirty="0" smtClean="0"/>
              <a:t> = 0,3 A</a:t>
            </a:r>
          </a:p>
          <a:p>
            <a:endParaRPr lang="cs-CZ" sz="2400" b="1" dirty="0"/>
          </a:p>
          <a:p>
            <a:r>
              <a:rPr lang="cs-CZ" sz="2400" b="1" dirty="0" smtClean="0">
                <a:solidFill>
                  <a:schemeClr val="accent2">
                    <a:lumMod val="75000"/>
                  </a:schemeClr>
                </a:solidFill>
              </a:rPr>
              <a:t>U</a:t>
            </a:r>
            <a:r>
              <a:rPr lang="cs-CZ" sz="2400" b="1" baseline="-25000" dirty="0" smtClean="0">
                <a:solidFill>
                  <a:schemeClr val="accent2">
                    <a:lumMod val="75000"/>
                  </a:schemeClr>
                </a:solidFill>
              </a:rPr>
              <a:t>1 </a:t>
            </a:r>
            <a:r>
              <a:rPr lang="cs-CZ" sz="2400" b="1" dirty="0" smtClean="0">
                <a:solidFill>
                  <a:schemeClr val="accent2">
                    <a:lumMod val="75000"/>
                  </a:schemeClr>
                </a:solidFill>
              </a:rPr>
              <a:t> = ? V</a:t>
            </a:r>
          </a:p>
          <a:p>
            <a:r>
              <a:rPr lang="cs-CZ" sz="2400" b="1" smtClean="0">
                <a:solidFill>
                  <a:schemeClr val="accent2">
                    <a:lumMod val="75000"/>
                  </a:schemeClr>
                </a:solidFill>
              </a:rPr>
              <a:t>U</a:t>
            </a:r>
            <a:r>
              <a:rPr lang="cs-CZ" sz="2400" b="1" baseline="-25000" dirty="0" smtClean="0">
                <a:solidFill>
                  <a:schemeClr val="accent2">
                    <a:lumMod val="75000"/>
                  </a:schemeClr>
                </a:solidFill>
              </a:rPr>
              <a:t>4</a:t>
            </a:r>
            <a:r>
              <a:rPr lang="cs-CZ" sz="2400" b="1" smtClean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cs-CZ" sz="2400" b="1" dirty="0" smtClean="0">
                <a:solidFill>
                  <a:schemeClr val="accent2">
                    <a:lumMod val="75000"/>
                  </a:schemeClr>
                </a:solidFill>
              </a:rPr>
              <a:t>= ? V</a:t>
            </a:r>
          </a:p>
          <a:p>
            <a:r>
              <a:rPr lang="cs-CZ" sz="2400" b="1" dirty="0" smtClean="0">
                <a:solidFill>
                  <a:schemeClr val="accent2">
                    <a:lumMod val="75000"/>
                  </a:schemeClr>
                </a:solidFill>
              </a:rPr>
              <a:t>I</a:t>
            </a:r>
            <a:r>
              <a:rPr lang="cs-CZ" sz="2400" b="1" baseline="-25000" dirty="0">
                <a:solidFill>
                  <a:schemeClr val="accent2">
                    <a:lumMod val="75000"/>
                  </a:schemeClr>
                </a:solidFill>
              </a:rPr>
              <a:t>1</a:t>
            </a:r>
            <a:r>
              <a:rPr lang="cs-CZ" sz="2400" b="1" dirty="0" smtClean="0">
                <a:solidFill>
                  <a:schemeClr val="accent2">
                    <a:lumMod val="75000"/>
                  </a:schemeClr>
                </a:solidFill>
              </a:rPr>
              <a:t>  = ? A</a:t>
            </a:r>
            <a:endParaRPr lang="cs-CZ" sz="2400" b="1" dirty="0" smtClean="0"/>
          </a:p>
          <a:p>
            <a:r>
              <a:rPr lang="cs-CZ" sz="2400" b="1" dirty="0" smtClean="0">
                <a:solidFill>
                  <a:schemeClr val="accent2">
                    <a:lumMod val="75000"/>
                  </a:schemeClr>
                </a:solidFill>
              </a:rPr>
              <a:t>I</a:t>
            </a:r>
            <a:r>
              <a:rPr lang="cs-CZ" sz="2400" b="1" baseline="-25000" dirty="0" smtClean="0">
                <a:solidFill>
                  <a:schemeClr val="accent2">
                    <a:lumMod val="75000"/>
                  </a:schemeClr>
                </a:solidFill>
              </a:rPr>
              <a:t>2</a:t>
            </a:r>
            <a:r>
              <a:rPr lang="cs-CZ" sz="2400" b="1" dirty="0" smtClean="0">
                <a:solidFill>
                  <a:schemeClr val="accent2">
                    <a:lumMod val="75000"/>
                  </a:schemeClr>
                </a:solidFill>
              </a:rPr>
              <a:t>  = ? A</a:t>
            </a:r>
          </a:p>
          <a:p>
            <a:r>
              <a:rPr lang="cs-CZ" sz="2400" b="1" dirty="0" smtClean="0">
                <a:solidFill>
                  <a:schemeClr val="accent2">
                    <a:lumMod val="75000"/>
                  </a:schemeClr>
                </a:solidFill>
              </a:rPr>
              <a:t>I</a:t>
            </a:r>
            <a:r>
              <a:rPr lang="cs-CZ" sz="2400" b="1" baseline="-25000" dirty="0">
                <a:solidFill>
                  <a:schemeClr val="accent2">
                    <a:lumMod val="75000"/>
                  </a:schemeClr>
                </a:solidFill>
              </a:rPr>
              <a:t>4</a:t>
            </a:r>
            <a:r>
              <a:rPr lang="cs-CZ" sz="2400" b="1" dirty="0" smtClean="0">
                <a:solidFill>
                  <a:schemeClr val="accent2">
                    <a:lumMod val="75000"/>
                  </a:schemeClr>
                </a:solidFill>
              </a:rPr>
              <a:t>  = ? A</a:t>
            </a:r>
            <a:endParaRPr lang="cs-CZ" sz="2400" b="1" dirty="0" smtClean="0"/>
          </a:p>
          <a:p>
            <a:endParaRPr lang="cs-CZ" sz="2400" b="1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1691680" y="4676943"/>
            <a:ext cx="18002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U</a:t>
            </a:r>
            <a:r>
              <a:rPr lang="cs-CZ" sz="2000" b="1" baseline="-25000" dirty="0" smtClean="0"/>
              <a:t>1 </a:t>
            </a:r>
            <a:r>
              <a:rPr lang="cs-CZ" sz="2000" b="1" dirty="0" smtClean="0"/>
              <a:t> = 5 V</a:t>
            </a:r>
          </a:p>
          <a:p>
            <a:r>
              <a:rPr lang="cs-CZ" sz="2000" b="1" dirty="0" smtClean="0"/>
              <a:t>U</a:t>
            </a:r>
            <a:r>
              <a:rPr lang="cs-CZ" sz="2000" b="1" baseline="-25000" dirty="0"/>
              <a:t>4</a:t>
            </a:r>
            <a:r>
              <a:rPr lang="cs-CZ" sz="2000" b="1" dirty="0" smtClean="0"/>
              <a:t> = 5 V</a:t>
            </a:r>
          </a:p>
          <a:p>
            <a:r>
              <a:rPr lang="cs-CZ" sz="2000" b="1" dirty="0" smtClean="0"/>
              <a:t>I</a:t>
            </a:r>
            <a:r>
              <a:rPr lang="cs-CZ" sz="2000" b="1" baseline="-25000" dirty="0"/>
              <a:t>1</a:t>
            </a:r>
            <a:r>
              <a:rPr lang="cs-CZ" sz="2000" b="1" dirty="0" smtClean="0"/>
              <a:t>  = 0,8 A</a:t>
            </a:r>
          </a:p>
          <a:p>
            <a:r>
              <a:rPr lang="cs-CZ" sz="2000" b="1" dirty="0" smtClean="0"/>
              <a:t>I</a:t>
            </a:r>
            <a:r>
              <a:rPr lang="cs-CZ" sz="2000" b="1" baseline="-25000" dirty="0" smtClean="0"/>
              <a:t>2</a:t>
            </a:r>
            <a:r>
              <a:rPr lang="cs-CZ" sz="2000" b="1" dirty="0" smtClean="0"/>
              <a:t>  = 0,3 A</a:t>
            </a:r>
          </a:p>
          <a:p>
            <a:r>
              <a:rPr lang="cs-CZ" sz="2000" b="1" dirty="0" smtClean="0"/>
              <a:t>I</a:t>
            </a:r>
            <a:r>
              <a:rPr lang="cs-CZ" sz="2000" b="1" baseline="-25000" dirty="0"/>
              <a:t>4</a:t>
            </a:r>
            <a:r>
              <a:rPr lang="cs-CZ" sz="2000" b="1" dirty="0" smtClean="0"/>
              <a:t>  = 0,5 A</a:t>
            </a:r>
          </a:p>
          <a:p>
            <a:endParaRPr lang="cs-CZ" sz="2000" b="1" dirty="0"/>
          </a:p>
        </p:txBody>
      </p:sp>
      <p:cxnSp>
        <p:nvCxnSpPr>
          <p:cNvPr id="27" name="Přímá spojovací šipka 26"/>
          <p:cNvCxnSpPr/>
          <p:nvPr/>
        </p:nvCxnSpPr>
        <p:spPr>
          <a:xfrm>
            <a:off x="2483768" y="2852936"/>
            <a:ext cx="216024" cy="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29" name="Přímá spojovací šipka 28"/>
          <p:cNvCxnSpPr/>
          <p:nvPr/>
        </p:nvCxnSpPr>
        <p:spPr>
          <a:xfrm>
            <a:off x="1259632" y="2204864"/>
            <a:ext cx="288032" cy="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31" name="TextovéPole 30"/>
          <p:cNvSpPr txBox="1"/>
          <p:nvPr/>
        </p:nvSpPr>
        <p:spPr>
          <a:xfrm>
            <a:off x="2378870" y="1628800"/>
            <a:ext cx="3209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I</a:t>
            </a:r>
            <a:r>
              <a:rPr lang="cs-CZ" b="1" baseline="-25000" dirty="0" smtClean="0"/>
              <a:t>2</a:t>
            </a:r>
            <a:endParaRPr lang="cs-CZ" b="1" dirty="0"/>
          </a:p>
        </p:txBody>
      </p:sp>
      <p:sp>
        <p:nvSpPr>
          <p:cNvPr id="32" name="TextovéPole 31"/>
          <p:cNvSpPr txBox="1"/>
          <p:nvPr/>
        </p:nvSpPr>
        <p:spPr>
          <a:xfrm>
            <a:off x="1259632" y="2204864"/>
            <a:ext cx="3209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I</a:t>
            </a:r>
            <a:r>
              <a:rPr lang="cs-CZ" b="1" baseline="-25000" dirty="0"/>
              <a:t>1</a:t>
            </a:r>
            <a:endParaRPr lang="cs-CZ" b="1" dirty="0"/>
          </a:p>
        </p:txBody>
      </p:sp>
      <p:sp>
        <p:nvSpPr>
          <p:cNvPr id="30" name="Vývojový diagram: sumační bod 29"/>
          <p:cNvSpPr/>
          <p:nvPr/>
        </p:nvSpPr>
        <p:spPr>
          <a:xfrm>
            <a:off x="1619672" y="1988840"/>
            <a:ext cx="360000" cy="360000"/>
          </a:xfrm>
          <a:prstGeom prst="flowChartSummingJunction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TextovéPole 33"/>
          <p:cNvSpPr txBox="1"/>
          <p:nvPr/>
        </p:nvSpPr>
        <p:spPr>
          <a:xfrm>
            <a:off x="3510032" y="1124744"/>
            <a:ext cx="4138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U</a:t>
            </a:r>
            <a:r>
              <a:rPr lang="cs-CZ" b="1" baseline="-25000" dirty="0" smtClean="0"/>
              <a:t>3</a:t>
            </a:r>
            <a:endParaRPr lang="cs-CZ" b="1" dirty="0"/>
          </a:p>
        </p:txBody>
      </p:sp>
      <p:cxnSp>
        <p:nvCxnSpPr>
          <p:cNvPr id="35" name="Přímá spojovací šipka 34"/>
          <p:cNvCxnSpPr/>
          <p:nvPr/>
        </p:nvCxnSpPr>
        <p:spPr>
          <a:xfrm>
            <a:off x="2339752" y="1628800"/>
            <a:ext cx="216024" cy="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36" name="TextovéPole 35"/>
          <p:cNvSpPr txBox="1"/>
          <p:nvPr/>
        </p:nvSpPr>
        <p:spPr>
          <a:xfrm>
            <a:off x="2411760" y="2780928"/>
            <a:ext cx="3209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I</a:t>
            </a:r>
            <a:r>
              <a:rPr lang="cs-CZ" b="1" baseline="-25000" dirty="0"/>
              <a:t>4</a:t>
            </a:r>
            <a:endParaRPr lang="cs-CZ" b="1" dirty="0"/>
          </a:p>
        </p:txBody>
      </p:sp>
      <p:cxnSp>
        <p:nvCxnSpPr>
          <p:cNvPr id="44" name="Přímá spojovací čára 43"/>
          <p:cNvCxnSpPr>
            <a:stCxn id="25" idx="3"/>
            <a:endCxn id="25" idx="3"/>
          </p:cNvCxnSpPr>
          <p:nvPr/>
        </p:nvCxnSpPr>
        <p:spPr>
          <a:xfrm>
            <a:off x="4139952" y="2240868"/>
            <a:ext cx="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Přímá spojovací čára 48"/>
          <p:cNvCxnSpPr/>
          <p:nvPr/>
        </p:nvCxnSpPr>
        <p:spPr>
          <a:xfrm rot="-420000">
            <a:off x="4138863" y="2150272"/>
            <a:ext cx="288000" cy="36004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3" name="Přímá spojovací čára 52"/>
          <p:cNvCxnSpPr/>
          <p:nvPr/>
        </p:nvCxnSpPr>
        <p:spPr>
          <a:xfrm>
            <a:off x="1187624" y="2204864"/>
            <a:ext cx="0" cy="144000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5" name="Přímá spojovací čára 54"/>
          <p:cNvCxnSpPr/>
          <p:nvPr/>
        </p:nvCxnSpPr>
        <p:spPr>
          <a:xfrm>
            <a:off x="4427984" y="2169024"/>
            <a:ext cx="0" cy="147600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6" name="Elipsa 55"/>
          <p:cNvSpPr/>
          <p:nvPr/>
        </p:nvSpPr>
        <p:spPr>
          <a:xfrm>
            <a:off x="2267744" y="2132856"/>
            <a:ext cx="72000" cy="72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7" name="Elipsa 56"/>
          <p:cNvSpPr/>
          <p:nvPr/>
        </p:nvSpPr>
        <p:spPr>
          <a:xfrm>
            <a:off x="4067944" y="2132856"/>
            <a:ext cx="72000" cy="72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6" name="Vývojový diagram: sumační bod 45"/>
          <p:cNvSpPr/>
          <p:nvPr/>
        </p:nvSpPr>
        <p:spPr>
          <a:xfrm>
            <a:off x="3563888" y="1484784"/>
            <a:ext cx="360000" cy="360000"/>
          </a:xfrm>
          <a:prstGeom prst="flowChartSummingJunction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7" name="TextovéPole 46"/>
          <p:cNvSpPr txBox="1"/>
          <p:nvPr/>
        </p:nvSpPr>
        <p:spPr>
          <a:xfrm>
            <a:off x="2699792" y="2348880"/>
            <a:ext cx="4138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U</a:t>
            </a:r>
            <a:r>
              <a:rPr lang="cs-CZ" b="1" baseline="-25000" dirty="0"/>
              <a:t>4</a:t>
            </a:r>
            <a:endParaRPr lang="cs-CZ" b="1" dirty="0"/>
          </a:p>
        </p:txBody>
      </p:sp>
      <p:cxnSp>
        <p:nvCxnSpPr>
          <p:cNvPr id="48" name="Přímá spojovací šipka 47"/>
          <p:cNvCxnSpPr/>
          <p:nvPr/>
        </p:nvCxnSpPr>
        <p:spPr>
          <a:xfrm>
            <a:off x="3203848" y="1628800"/>
            <a:ext cx="216024" cy="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50" name="TextovéPole 49"/>
          <p:cNvSpPr txBox="1"/>
          <p:nvPr/>
        </p:nvSpPr>
        <p:spPr>
          <a:xfrm>
            <a:off x="3203848" y="1628800"/>
            <a:ext cx="3209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I</a:t>
            </a:r>
            <a:r>
              <a:rPr lang="cs-CZ" b="1" baseline="-25000" dirty="0"/>
              <a:t>3</a:t>
            </a:r>
            <a:endParaRPr lang="cs-CZ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Obrázky autorka</a:t>
            </a:r>
            <a:endParaRPr lang="cs-CZ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Vlastní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Origin</Template>
  <TotalTime>231</TotalTime>
  <Words>361</Words>
  <Application>Microsoft Office PowerPoint</Application>
  <PresentationFormat>Předvádění na obrazovce (4:3)</PresentationFormat>
  <Paragraphs>123</Paragraphs>
  <Slides>8</Slides>
  <Notes>0</Notes>
  <HiddenSlides>2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sady Office</vt:lpstr>
      <vt:lpstr>Snímek 1</vt:lpstr>
      <vt:lpstr>Napětí a proud v obvodech</vt:lpstr>
      <vt:lpstr>Vypočítej proudy a napětí v obvodu</vt:lpstr>
      <vt:lpstr>Vypočítej proudy a napětí v obvodu</vt:lpstr>
      <vt:lpstr>Vypočítej proudy a napětí v obvodu</vt:lpstr>
      <vt:lpstr>Vypočítej proudy a napětí v obvodu</vt:lpstr>
      <vt:lpstr>Vypočítej proudy a napětí v obvodu</vt:lpstr>
      <vt:lpstr>Snímek 8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pc</dc:creator>
  <cp:lastModifiedBy>pc</cp:lastModifiedBy>
  <cp:revision>28</cp:revision>
  <dcterms:created xsi:type="dcterms:W3CDTF">2012-11-02T16:08:18Z</dcterms:created>
  <dcterms:modified xsi:type="dcterms:W3CDTF">2013-06-20T18:59:26Z</dcterms:modified>
</cp:coreProperties>
</file>