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5" r:id="rId6"/>
    <p:sldId id="261" r:id="rId7"/>
    <p:sldId id="266" r:id="rId8"/>
    <p:sldId id="262" r:id="rId9"/>
    <p:sldId id="263" r:id="rId10"/>
    <p:sldId id="264" r:id="rId11"/>
    <p:sldId id="267" r:id="rId12"/>
    <p:sldId id="268" r:id="rId13"/>
    <p:sldId id="269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366CE9B-004D-4F41-BB32-5FE0F4EA8C4F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29DBB92-2DDC-4B64-A41F-3883AAF42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28712.html" TargetMode="External"/><Relationship Id="rId2" Type="http://schemas.openxmlformats.org/officeDocument/2006/relationships/hyperlink" Target="http://cs.wikipedia.org/wiki/Soubor:GodfreyKneller-IsaacNewton-1689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/" TargetMode="External"/><Relationship Id="rId4" Type="http://schemas.openxmlformats.org/officeDocument/2006/relationships/hyperlink" Target="http://www.clker.com/clipart-3037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00794" y="1628775"/>
            <a:ext cx="7067550" cy="3529013"/>
          </a:xfrm>
        </p:spPr>
        <p:txBody>
          <a:bodyPr>
            <a:normAutofit fontScale="925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VY_32_INOVACE_11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Pohyb těles, síly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Zákon setrvačnosti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Prezentace slouží jako osnova k hodině. Žáci vymýšlí příklady na využití  setrvačnosti v praxi.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313316" y="510421"/>
            <a:ext cx="854753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Zákon setrvačnosti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 Newtonův zákon</a:t>
            </a:r>
            <a:endParaRPr lang="cs-CZ" dirty="0"/>
          </a:p>
        </p:txBody>
      </p:sp>
      <p:pic>
        <p:nvPicPr>
          <p:cNvPr id="1028" name="Picture 4" descr="Soubor:GodfreyKneller-IsaacNewton-168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525247"/>
            <a:ext cx="2076475" cy="285196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11560" y="1916832"/>
            <a:ext cx="72008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Těleso setrvává v klidu nebo rovnoměrně přímočarém pohybu, pokud není přinuceno vnějšími silami tento stav měnit.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/>
              <a:t>Kolo stojí, cyklista chce setrvat v pohybu</a:t>
            </a:r>
          </a:p>
          <a:p>
            <a:endParaRPr lang="cs-CZ" dirty="0"/>
          </a:p>
        </p:txBody>
      </p:sp>
      <p:pic>
        <p:nvPicPr>
          <p:cNvPr id="29698" name="Picture 2" descr="Motorcycle Accident Compensati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005064"/>
            <a:ext cx="3914526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600" b="1" dirty="0" smtClean="0"/>
              <a:t>Bezpečnostní pásy!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Airbagy!</a:t>
            </a:r>
            <a:endParaRPr lang="cs-CZ" sz="3600" b="1" dirty="0"/>
          </a:p>
        </p:txBody>
      </p:sp>
      <p:pic>
        <p:nvPicPr>
          <p:cNvPr id="34823" name="Picture 7" descr="C:\Documents and Settings\pc\Local Settings\Temporary Internet Files\Content.IE5\LRZJTHOA\MP9004228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933056"/>
            <a:ext cx="2664296" cy="2664296"/>
          </a:xfrm>
          <a:prstGeom prst="rect">
            <a:avLst/>
          </a:prstGeom>
          <a:noFill/>
        </p:spPr>
      </p:pic>
      <p:pic>
        <p:nvPicPr>
          <p:cNvPr id="34826" name="Picture 10" descr="C:\Documents and Settings\pc\Local Settings\Temporary Internet Files\Content.IE5\FY4ZVX4L\MC9003794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1857127" cy="2034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když kůň nechce skočit?</a:t>
            </a:r>
            <a:endParaRPr lang="cs-CZ" dirty="0"/>
          </a:p>
        </p:txBody>
      </p:sp>
      <p:pic>
        <p:nvPicPr>
          <p:cNvPr id="30724" name="Picture 4" descr="C:\Documents and Settings\pc\Local Settings\Temporary Internet Files\Content.IE5\CBPJUUJ9\MP9004236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068960"/>
            <a:ext cx="4896161" cy="32628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Při startu rakety (auta, letadla,…) je člověk tlačen do sedačky …. Chce setrvat v klidu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5" descr="C:\Documents and Settings\pc\Local Settings\Temporary Internet Files\Content.IE5\LRZJTHOA\MP9002892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15860" y="4077072"/>
            <a:ext cx="1984660" cy="2577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se stane, když zmokne pes?</a:t>
            </a:r>
            <a:endParaRPr lang="cs-CZ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oklepávání odlétají kapky vody</a:t>
            </a:r>
          </a:p>
          <a:p>
            <a:endParaRPr lang="cs-CZ" dirty="0" smtClean="0"/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Kde ještě?</a:t>
            </a:r>
          </a:p>
          <a:p>
            <a:r>
              <a:rPr lang="cs-CZ" dirty="0" smtClean="0"/>
              <a:t>Deštník</a:t>
            </a:r>
          </a:p>
          <a:p>
            <a:r>
              <a:rPr lang="cs-CZ" dirty="0" smtClean="0"/>
              <a:t>Ždímačka</a:t>
            </a:r>
          </a:p>
          <a:p>
            <a:r>
              <a:rPr lang="cs-CZ" dirty="0" smtClean="0"/>
              <a:t>Klepání koberce</a:t>
            </a:r>
            <a:endParaRPr lang="cs-CZ" dirty="0"/>
          </a:p>
        </p:txBody>
      </p:sp>
      <p:pic>
        <p:nvPicPr>
          <p:cNvPr id="31758" name="Picture 14" descr="C:\Documents and Settings\pc\Local Settings\Temporary Internet Files\Content.IE5\LRZJTHOA\MP900448631[1].jpg"/>
          <p:cNvPicPr>
            <a:picLocks noChangeAspect="1" noChangeArrowheads="1"/>
          </p:cNvPicPr>
          <p:nvPr/>
        </p:nvPicPr>
        <p:blipFill>
          <a:blip r:embed="rId2" cstate="print"/>
          <a:srcRect l="42125" t="1627" r="12201"/>
          <a:stretch>
            <a:fillRect/>
          </a:stretch>
        </p:blipFill>
        <p:spPr bwMode="auto">
          <a:xfrm>
            <a:off x="5004048" y="2754022"/>
            <a:ext cx="2592288" cy="3726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Vysvětli, jaké nebezpečí na tebe číhá na eskalátoru?</a:t>
            </a:r>
            <a:endParaRPr lang="cs-CZ" dirty="0"/>
          </a:p>
        </p:txBody>
      </p:sp>
      <p:pic>
        <p:nvPicPr>
          <p:cNvPr id="32775" name="Picture 7" descr="C:\Documents and Settings\pc\Local Settings\Temporary Internet Files\Content.IE5\CBPJUUJ9\MP9003860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4499" y="2348880"/>
            <a:ext cx="5475853" cy="39113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tenhle uličník?</a:t>
            </a:r>
            <a:endParaRPr lang="cs-CZ" dirty="0"/>
          </a:p>
        </p:txBody>
      </p:sp>
      <p:pic>
        <p:nvPicPr>
          <p:cNvPr id="33805" name="Picture 13" descr="C:\Documents and Settings\pc\Local Settings\Temporary Internet Files\Content.IE5\LRZJTHOA\MC9001982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52114" y="2239224"/>
            <a:ext cx="4255731" cy="35660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to bude s šálkem kávy 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Vyrážím ke stolu … 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  </a:t>
            </a:r>
            <a:r>
              <a:rPr lang="cs-CZ" dirty="0" err="1" smtClean="0">
                <a:solidFill>
                  <a:schemeClr val="accent1"/>
                </a:solidFill>
              </a:rPr>
              <a:t>poleju</a:t>
            </a:r>
            <a:r>
              <a:rPr lang="cs-CZ" dirty="0" smtClean="0">
                <a:solidFill>
                  <a:schemeClr val="accent1"/>
                </a:solidFill>
              </a:rPr>
              <a:t> si košili – káva chce zůstat v klidu</a:t>
            </a:r>
          </a:p>
          <a:p>
            <a:endParaRPr lang="cs-CZ" dirty="0" smtClean="0"/>
          </a:p>
          <a:p>
            <a:r>
              <a:rPr lang="cs-CZ" dirty="0" smtClean="0"/>
              <a:t>Zastavuji u stolu … 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  </a:t>
            </a:r>
            <a:r>
              <a:rPr lang="cs-CZ" dirty="0" err="1" smtClean="0">
                <a:solidFill>
                  <a:schemeClr val="accent1"/>
                </a:solidFill>
              </a:rPr>
              <a:t>poleju</a:t>
            </a:r>
            <a:r>
              <a:rPr lang="cs-CZ" dirty="0" smtClean="0">
                <a:solidFill>
                  <a:schemeClr val="accent1"/>
                </a:solidFill>
              </a:rPr>
              <a:t> kamarádku – káva se chce ještě pohybovat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Picture 14" descr="C:\Documents and Settings\pc\Local Settings\Temporary Internet Files\Content.IE5\CBPJUUJ9\MC900433885[1]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652120" y="4581128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 jet řidič cisterny s benzínem stejným způsobem jako řidič podobného nákladního automobilu vezoucího pevný náklad?</a:t>
            </a:r>
          </a:p>
          <a:p>
            <a:r>
              <a:rPr lang="cs-CZ" dirty="0" smtClean="0"/>
              <a:t>A co plná a poloprázdná cisterna?</a:t>
            </a:r>
            <a:endParaRPr lang="cs-CZ" dirty="0"/>
          </a:p>
        </p:txBody>
      </p:sp>
      <p:pic>
        <p:nvPicPr>
          <p:cNvPr id="35846" name="Picture 6" descr="Gas Tank Truck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933056"/>
            <a:ext cx="2138513" cy="1817738"/>
          </a:xfrm>
          <a:prstGeom prst="rect">
            <a:avLst/>
          </a:prstGeom>
          <a:noFill/>
        </p:spPr>
      </p:pic>
      <p:pic>
        <p:nvPicPr>
          <p:cNvPr id="35850" name="Picture 10" descr="Truck 18 Wheel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571999" y="3914988"/>
            <a:ext cx="1865387" cy="19924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 další příklady?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Nasazování topůrka na sekerku</a:t>
            </a:r>
          </a:p>
          <a:p>
            <a:endParaRPr lang="cs-CZ" dirty="0" smtClean="0"/>
          </a:p>
          <a:p>
            <a:r>
              <a:rPr lang="cs-CZ" dirty="0" smtClean="0"/>
              <a:t>Autíčko na setrvačník</a:t>
            </a:r>
          </a:p>
          <a:p>
            <a:endParaRPr lang="cs-CZ" dirty="0" smtClean="0"/>
          </a:p>
          <a:p>
            <a:r>
              <a:rPr lang="cs-CZ" dirty="0" smtClean="0"/>
              <a:t>Kouzelník s prostřeným stolem?</a:t>
            </a:r>
          </a:p>
          <a:p>
            <a:endParaRPr lang="cs-CZ" dirty="0"/>
          </a:p>
        </p:txBody>
      </p:sp>
      <p:pic>
        <p:nvPicPr>
          <p:cNvPr id="38914" name="Picture 2" descr="C:\Documents and Settings\pc\Local Settings\Temporary Internet Files\Content.IE5\CBPJUUJ9\MC9003512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556792"/>
            <a:ext cx="1400269" cy="1788059"/>
          </a:xfrm>
          <a:prstGeom prst="rect">
            <a:avLst/>
          </a:prstGeom>
          <a:noFill/>
        </p:spPr>
      </p:pic>
      <p:sp>
        <p:nvSpPr>
          <p:cNvPr id="5" name="Veselý obličej 4"/>
          <p:cNvSpPr/>
          <p:nvPr/>
        </p:nvSpPr>
        <p:spPr>
          <a:xfrm>
            <a:off x="7020272" y="6021288"/>
            <a:ext cx="432048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Soubor:</a:t>
            </a:r>
            <a:r>
              <a:rPr lang="cs-CZ" sz="1100" dirty="0" err="1" smtClean="0"/>
              <a:t>GodfreyKneller</a:t>
            </a:r>
            <a:r>
              <a:rPr lang="cs-CZ" sz="1100" dirty="0" smtClean="0"/>
              <a:t>-</a:t>
            </a:r>
            <a:r>
              <a:rPr lang="cs-CZ" sz="1100" dirty="0" err="1" smtClean="0"/>
              <a:t>IsaacNewton</a:t>
            </a:r>
            <a:r>
              <a:rPr lang="cs-CZ" sz="1100" dirty="0" smtClean="0"/>
              <a:t>-1689.jpg. In: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2001, 9. 6. 2009, 18:22 [cit. 2012-11-02]. Dostupné z: </a:t>
            </a:r>
            <a:r>
              <a:rPr lang="cs-CZ" sz="1100" dirty="0" smtClean="0">
                <a:hlinkClick r:id="rId2"/>
              </a:rPr>
              <a:t>http://cs.wikipedia.org/wiki/Soubor:GodfreyKneller-IsaacNewton-1689.jpg</a:t>
            </a:r>
            <a:endParaRPr lang="cs-CZ" sz="1100" dirty="0" smtClean="0"/>
          </a:p>
          <a:p>
            <a:r>
              <a:rPr lang="en-US" sz="1100" dirty="0" smtClean="0"/>
              <a:t>Motorcycle Accident Compensation clip art. In: </a:t>
            </a:r>
            <a:r>
              <a:rPr lang="en-US" sz="1100" i="1" dirty="0" smtClean="0"/>
              <a:t>Clker.com</a:t>
            </a:r>
            <a:r>
              <a:rPr lang="en-US" sz="1100" dirty="0" smtClean="0"/>
              <a:t> [online]. 2001, Wednesday, 10-Jun-09 19:51:59 [cit. 2012-11-02].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</a:t>
            </a:r>
            <a:r>
              <a:rPr lang="en-US" sz="1100" dirty="0" smtClean="0">
                <a:hlinkClick r:id="rId3"/>
              </a:rPr>
              <a:t>http://www.clker.com/clipart-28712.html</a:t>
            </a:r>
            <a:endParaRPr lang="cs-CZ" sz="1100" dirty="0" smtClean="0"/>
          </a:p>
          <a:p>
            <a:r>
              <a:rPr lang="en-US" sz="1100" dirty="0" smtClean="0"/>
              <a:t>Truck 18 Wheeler clip art. In: </a:t>
            </a:r>
            <a:r>
              <a:rPr lang="en-US" sz="1100" i="1" dirty="0" smtClean="0"/>
              <a:t>Clker.com</a:t>
            </a:r>
            <a:r>
              <a:rPr lang="en-US" sz="1100" dirty="0" smtClean="0"/>
              <a:t> [online]. 2001, Tuesday, 13-Nov-07 12:19:16 PST [cit. 2012-11-02]. </a:t>
            </a:r>
            <a:r>
              <a:rPr lang="en-US" sz="1100" dirty="0" err="1" smtClean="0"/>
              <a:t>Dostupné</a:t>
            </a:r>
            <a:r>
              <a:rPr lang="en-US" sz="1100" dirty="0" smtClean="0"/>
              <a:t> z: </a:t>
            </a:r>
            <a:r>
              <a:rPr lang="en-US" sz="1100" dirty="0" smtClean="0">
                <a:hlinkClick r:id="rId4"/>
              </a:rPr>
              <a:t>http://www.clker.com/clipart-3037.html</a:t>
            </a:r>
            <a:r>
              <a:rPr lang="cs-CZ" sz="1100" dirty="0" smtClean="0"/>
              <a:t> </a:t>
            </a:r>
            <a:r>
              <a:rPr lang="en-US" sz="1100" dirty="0" smtClean="0"/>
              <a:t> </a:t>
            </a:r>
            <a:endParaRPr lang="cs-CZ" sz="1100" dirty="0" smtClean="0"/>
          </a:p>
          <a:p>
            <a:r>
              <a:rPr lang="cs-CZ" sz="1100" dirty="0" err="1" smtClean="0"/>
              <a:t>Gas</a:t>
            </a:r>
            <a:r>
              <a:rPr lang="cs-CZ" sz="1100" dirty="0" smtClean="0"/>
              <a:t> Tank Truck </a:t>
            </a:r>
            <a:r>
              <a:rPr lang="cs-CZ" sz="1100" dirty="0" err="1" smtClean="0"/>
              <a:t>clip</a:t>
            </a:r>
            <a:r>
              <a:rPr lang="cs-CZ" sz="1100" dirty="0" smtClean="0"/>
              <a:t> </a:t>
            </a:r>
            <a:r>
              <a:rPr lang="cs-CZ" sz="1100" dirty="0" err="1" smtClean="0"/>
              <a:t>art</a:t>
            </a:r>
            <a:r>
              <a:rPr lang="cs-CZ" sz="1100" dirty="0" smtClean="0"/>
              <a:t>. In: </a:t>
            </a:r>
            <a:r>
              <a:rPr lang="cs-CZ" sz="1100" i="1" dirty="0" err="1" smtClean="0"/>
              <a:t>Clker.com</a:t>
            </a:r>
            <a:r>
              <a:rPr lang="cs-CZ" sz="1100" dirty="0" smtClean="0"/>
              <a:t> [online]. 2001, </a:t>
            </a:r>
            <a:r>
              <a:rPr lang="cs-CZ" sz="1100" dirty="0" err="1" smtClean="0"/>
              <a:t>Sunday</a:t>
            </a:r>
            <a:r>
              <a:rPr lang="cs-CZ" sz="1100" dirty="0" smtClean="0"/>
              <a:t>, 08-Nov-09 02:19:39 PST [cit. 2012-11-02]. Dostupné z: http://www.</a:t>
            </a:r>
            <a:r>
              <a:rPr lang="cs-CZ" sz="1100" dirty="0" err="1" smtClean="0"/>
              <a:t>clker.com</a:t>
            </a:r>
            <a:r>
              <a:rPr lang="cs-CZ" sz="1100" dirty="0" smtClean="0"/>
              <a:t>/</a:t>
            </a:r>
            <a:r>
              <a:rPr lang="cs-CZ" sz="1100" dirty="0" err="1" smtClean="0"/>
              <a:t>clipart</a:t>
            </a:r>
            <a:r>
              <a:rPr lang="cs-CZ" sz="1100" dirty="0" smtClean="0"/>
              <a:t>-40421.html </a:t>
            </a:r>
          </a:p>
          <a:p>
            <a:r>
              <a:rPr lang="cs-CZ" sz="1100" dirty="0" smtClean="0"/>
              <a:t>Další obrázky </a:t>
            </a:r>
            <a:r>
              <a:rPr lang="cs-CZ" sz="1100" dirty="0" smtClean="0">
                <a:hlinkClick r:id="rId5"/>
              </a:rPr>
              <a:t>www.office.</a:t>
            </a:r>
            <a:r>
              <a:rPr lang="cs-CZ" sz="1100" smtClean="0">
                <a:hlinkClick r:id="rId5"/>
              </a:rPr>
              <a:t>microsoft</a:t>
            </a:r>
            <a:r>
              <a:rPr lang="cs-CZ" sz="1100" smtClean="0"/>
              <a:t>.com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TESAŘ, Jiří a František JÁCHIM. </a:t>
            </a:r>
            <a:r>
              <a:rPr lang="cs-CZ" sz="1100" i="1" dirty="0" smtClean="0"/>
              <a:t>Fyzika 2 pro ZŠ, nová řada dle RVP</a:t>
            </a:r>
            <a:r>
              <a:rPr lang="cs-CZ" sz="1100" dirty="0" smtClean="0"/>
              <a:t>: </a:t>
            </a:r>
            <a:r>
              <a:rPr lang="cs-CZ" sz="1100" i="1" dirty="0" smtClean="0"/>
              <a:t>Síla a její účinky - pohyb těles</a:t>
            </a:r>
            <a:r>
              <a:rPr lang="cs-CZ" sz="1100" dirty="0" smtClean="0"/>
              <a:t>. 1. </a:t>
            </a:r>
            <a:r>
              <a:rPr lang="cs-CZ" sz="1100" dirty="0" err="1" smtClean="0"/>
              <a:t>vyd</a:t>
            </a:r>
            <a:r>
              <a:rPr lang="cs-CZ" sz="1100" dirty="0" smtClean="0"/>
              <a:t>. Praha: SPN, 2007. ISBN 978-80-7235-381-1.</a:t>
            </a:r>
          </a:p>
          <a:p>
            <a:pPr>
              <a:buNone/>
            </a:pPr>
            <a:r>
              <a:rPr lang="cs-CZ" sz="1100" dirty="0" smtClean="0"/>
              <a:t> </a:t>
            </a:r>
          </a:p>
          <a:p>
            <a:endParaRPr lang="cs-CZ" sz="11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131</TotalTime>
  <Words>402</Words>
  <Application>Microsoft Office PowerPoint</Application>
  <PresentationFormat>Předvádění na obrazovce (4:3)</PresentationFormat>
  <Paragraphs>62</Paragraphs>
  <Slides>14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Snímek 1</vt:lpstr>
      <vt:lpstr>Zákon setrvačnosti</vt:lpstr>
      <vt:lpstr>1. Newtonův zákon</vt:lpstr>
      <vt:lpstr>Snímek 4</vt:lpstr>
      <vt:lpstr>Snímek 5</vt:lpstr>
      <vt:lpstr>Snímek 6</vt:lpstr>
      <vt:lpstr>Snímek 7</vt:lpstr>
      <vt:lpstr>Co se stane, když zmokne pes?</vt:lpstr>
      <vt:lpstr>Vysvětli, jaké nebezpečí na tebe číhá na eskalátoru?</vt:lpstr>
      <vt:lpstr>A co tenhle uličník?</vt:lpstr>
      <vt:lpstr>Jak to bude s šálkem kávy ?</vt:lpstr>
      <vt:lpstr>Snímek 12</vt:lpstr>
      <vt:lpstr>Ještě další příklady?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jan</cp:lastModifiedBy>
  <cp:revision>18</cp:revision>
  <dcterms:created xsi:type="dcterms:W3CDTF">2012-11-02T17:27:43Z</dcterms:created>
  <dcterms:modified xsi:type="dcterms:W3CDTF">2013-06-22T16:02:50Z</dcterms:modified>
</cp:coreProperties>
</file>