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4" r:id="rId4"/>
    <p:sldId id="274" r:id="rId5"/>
    <p:sldId id="273" r:id="rId6"/>
    <p:sldId id="272" r:id="rId7"/>
    <p:sldId id="270" r:id="rId8"/>
    <p:sldId id="279" r:id="rId9"/>
    <p:sldId id="271" r:id="rId10"/>
    <p:sldId id="277" r:id="rId11"/>
    <p:sldId id="276" r:id="rId12"/>
    <p:sldId id="278" r:id="rId13"/>
    <p:sldId id="27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e-chembook.eu/cz/images/Periodicke_tabulky/ceska05.gif" TargetMode="External"/><Relationship Id="rId4" Type="http://schemas.openxmlformats.org/officeDocument/2006/relationships/hyperlink" Target="http://majster.amon.w.interia.pl/boh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83675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se stavbou atomu, jeho částicemi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Atom, jádro, obal, proton, elektron, nukleon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Stavba atomu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VY_32_INOVACE_12_227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67744" y="2348880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STAVBA ATOMU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2009774"/>
            <a:ext cx="763284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Atom je základní stavební částice látky</a:t>
            </a:r>
          </a:p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(řecky </a:t>
            </a:r>
            <a:r>
              <a:rPr lang="cs-CZ" sz="2400" i="1" dirty="0" err="1" smtClean="0">
                <a:solidFill>
                  <a:schemeClr val="tx2">
                    <a:lumMod val="50000"/>
                  </a:schemeClr>
                </a:solidFill>
              </a:rPr>
              <a:t>atomos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= nedělitelný)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Dva a více atomů = molekula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Některé atomy netvoří vazby (např. vzácné plyny)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945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788" y="1762125"/>
            <a:ext cx="4162425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508555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Atom je velmi malá částice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501317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18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556792"/>
            <a:ext cx="7140996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Části atomu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	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– jádro  </a:t>
            </a:r>
            <a:r>
              <a:rPr lang="cs-CZ" dirty="0" smtClean="0"/>
              <a:t>	</a:t>
            </a:r>
            <a:r>
              <a:rPr lang="cs-CZ" sz="2400" dirty="0" smtClean="0"/>
              <a:t>- protony   +</a:t>
            </a:r>
          </a:p>
          <a:p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sz="2400" dirty="0" smtClean="0"/>
              <a:t>- neutrony</a:t>
            </a:r>
          </a:p>
          <a:p>
            <a:r>
              <a:rPr lang="cs-CZ" sz="2400" dirty="0" smtClean="0"/>
              <a:t>	(protony + neutrony = nukleony)</a:t>
            </a:r>
            <a:endParaRPr lang="cs-CZ" sz="2400" dirty="0"/>
          </a:p>
          <a:p>
            <a:endParaRPr lang="cs-CZ" sz="2400" dirty="0" smtClean="0"/>
          </a:p>
          <a:p>
            <a:endParaRPr lang="cs-CZ" dirty="0" smtClean="0"/>
          </a:p>
          <a:p>
            <a:r>
              <a:rPr lang="cs-CZ" dirty="0"/>
              <a:t>	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 obal</a:t>
            </a:r>
            <a:r>
              <a:rPr lang="cs-CZ" dirty="0" smtClean="0"/>
              <a:t>		</a:t>
            </a:r>
            <a:r>
              <a:rPr lang="cs-CZ" sz="2400" dirty="0" smtClean="0"/>
              <a:t>- elektrony  -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2798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688" y="2457450"/>
            <a:ext cx="1952625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440055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212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67432" y="2132855"/>
            <a:ext cx="76929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Počet protonů v jádře = počet elektronů v obalu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dirty="0" smtClean="0"/>
              <a:t>Atom je neutrální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2771800" y="3645024"/>
            <a:ext cx="1656184" cy="14904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47864" y="4136504"/>
            <a:ext cx="504056" cy="507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n+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9892" y="4797152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377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96219" y="1549162"/>
            <a:ext cx="78488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odtržením elektronu z elektronového obalu vzniká kladně nabitý iont = </a:t>
            </a:r>
            <a:r>
              <a:rPr lang="cs-CZ" sz="2400" dirty="0" smtClean="0"/>
              <a:t>kationt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přijetím elektronu do  </a:t>
            </a:r>
            <a:r>
              <a:rPr lang="cs-CZ" sz="2400" dirty="0"/>
              <a:t>elektronového obalu vzniká </a:t>
            </a:r>
            <a:r>
              <a:rPr lang="cs-CZ" sz="2400" dirty="0" smtClean="0"/>
              <a:t>záporně </a:t>
            </a:r>
            <a:r>
              <a:rPr lang="cs-CZ" sz="2400" dirty="0"/>
              <a:t>nabitý </a:t>
            </a:r>
            <a:r>
              <a:rPr lang="cs-CZ" sz="2400" dirty="0" smtClean="0"/>
              <a:t>iont </a:t>
            </a:r>
            <a:r>
              <a:rPr lang="cs-CZ" sz="2400" smtClean="0"/>
              <a:t>= </a:t>
            </a:r>
            <a:r>
              <a:rPr lang="cs-CZ" sz="2400" smtClean="0"/>
              <a:t>aniont</a:t>
            </a:r>
            <a:endParaRPr lang="cs-CZ" sz="2400" dirty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1642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4316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8" name="Picture 4" descr="http://www.zschemie.euweb.cz/atomy/nuklc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67201"/>
            <a:ext cx="4824536" cy="201622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EA851B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4" name="TextovéPole 3"/>
          <p:cNvSpPr txBox="1"/>
          <p:nvPr/>
        </p:nvSpPr>
        <p:spPr>
          <a:xfrm>
            <a:off x="1043608" y="4797152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Protonů – 7, elektronů – 7, neutronů - 7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589240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 nukleonové číslo je celé číslo nejbližší k relativní atomové hmotnosti)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07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80728"/>
            <a:ext cx="7028458" cy="4660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31168" y="5641410"/>
            <a:ext cx="2820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90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08608"/>
            <a:ext cx="7200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Úkol:</a:t>
            </a:r>
          </a:p>
          <a:p>
            <a:pPr marL="342900" indent="-342900">
              <a:buAutoNum type="arabicParenR"/>
            </a:pPr>
            <a:r>
              <a:rPr lang="cs-CZ" dirty="0" smtClean="0"/>
              <a:t>Najděte periodické tabulce: zlato, hliník, uran, síru a uhlík. Napište jejich chemickou značku, protonové a nukleonové číslo.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Určete počet protonů, počet elektronů a počet neutronů.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Kolik mají jednotlivé prvky kladných částic, záporných částic a neutrálních části?</a:t>
            </a:r>
          </a:p>
          <a:p>
            <a:pPr marL="342900" indent="-342900">
              <a:buAutoNum type="arabicParenR"/>
            </a:pPr>
            <a:endParaRPr lang="cs-CZ" dirty="0"/>
          </a:p>
          <a:p>
            <a:pPr marL="342900" indent="-342900">
              <a:buAutoNum type="arabicParenR"/>
            </a:pPr>
            <a:r>
              <a:rPr lang="cs-CZ" dirty="0" smtClean="0"/>
              <a:t>Seřaďte prvky podle hmotnosti.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18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08608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Úkol:</a:t>
            </a:r>
          </a:p>
          <a:p>
            <a:endParaRPr lang="cs-CZ" dirty="0"/>
          </a:p>
          <a:p>
            <a:r>
              <a:rPr lang="cs-CZ" dirty="0" smtClean="0"/>
              <a:t> Nakreslete jednoduchý model vodíku a boru.</a:t>
            </a:r>
          </a:p>
        </p:txBody>
      </p:sp>
    </p:spTree>
    <p:extLst>
      <p:ext uri="{BB962C8B-B14F-4D97-AF65-F5344CB8AC3E}">
        <p14:creationId xmlns:p14="http://schemas.microsoft.com/office/powerpoint/2010/main" val="124188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2050" name="Picture 2" descr="C:\Users\Gajdosova\AppData\Local\Microsoft\Windows\Temporary Internet Files\Content.IE5\WFSI982S\MC90033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599" y="3131820"/>
            <a:ext cx="920801" cy="59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Gajdosova\AppData\Local\Microsoft\Windows\Temporary Internet Files\Content.IE5\WFSI982S\MC90033446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915" y="1124744"/>
            <a:ext cx="403022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452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340768"/>
            <a:ext cx="3672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988840"/>
            <a:ext cx="70567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1 - AUTOR </a:t>
            </a:r>
            <a:r>
              <a:rPr lang="cs-CZ" dirty="0"/>
              <a:t>NEUVEDEN. </a:t>
            </a:r>
            <a:r>
              <a:rPr lang="cs-CZ" dirty="0" err="1"/>
              <a:t>Fotosy</a:t>
            </a:r>
            <a:r>
              <a:rPr lang="cs-CZ" dirty="0"/>
              <a:t> [online]. [cit. 14.5.2013].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majster.amon.w.interia.pl/bohr.html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Obr. </a:t>
            </a:r>
            <a:r>
              <a:rPr lang="cs-CZ" dirty="0" smtClean="0"/>
              <a:t>2 </a:t>
            </a:r>
            <a:r>
              <a:rPr lang="cs-CZ" dirty="0"/>
              <a:t>- AUTOR NEUVEDEN. </a:t>
            </a:r>
            <a:r>
              <a:rPr lang="cs-CZ" dirty="0" err="1"/>
              <a:t>Fotosy</a:t>
            </a:r>
            <a:r>
              <a:rPr lang="cs-CZ" dirty="0"/>
              <a:t> [online]. [cit. 14.5.2013]. Dostupný na WWW: http://majster.amon.w.interia.pl/bohr.html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3 - </a:t>
            </a:r>
            <a:r>
              <a:rPr lang="pt-BR" dirty="0"/>
              <a:t>AUTOR </a:t>
            </a:r>
            <a:r>
              <a:rPr lang="cs-CZ" dirty="0" smtClean="0"/>
              <a:t>neuveden</a:t>
            </a:r>
            <a:r>
              <a:rPr lang="pt-BR" dirty="0" smtClean="0"/>
              <a:t>. </a:t>
            </a:r>
            <a:r>
              <a:rPr lang="pt-BR" dirty="0"/>
              <a:t>http://www.e-chembook.eu/cz/doplnky/periodicke-tabulky [online]. [cit. 25.5.2013].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www.e-chembook.eu/cz/images/Periodicke_tabulky/ceska05.gif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Galerie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1242</TotalTime>
  <Words>451</Words>
  <Application>Microsoft Office PowerPoint</Application>
  <PresentationFormat>Předvádění na obrazovce (4:3)</PresentationFormat>
  <Paragraphs>138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120</cp:revision>
  <dcterms:created xsi:type="dcterms:W3CDTF">2010-11-01T23:40:31Z</dcterms:created>
  <dcterms:modified xsi:type="dcterms:W3CDTF">2013-05-28T07:31:06Z</dcterms:modified>
</cp:coreProperties>
</file>