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72" r:id="rId7"/>
    <p:sldId id="273" r:id="rId8"/>
    <p:sldId id="274" r:id="rId9"/>
    <p:sldId id="259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5" r:id="rId20"/>
    <p:sldId id="276" r:id="rId21"/>
    <p:sldId id="27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FC901B5-5FF7-45EE-8C3B-1C2DA584EEF3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066247-548D-42AC-B247-253819F73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mi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ednotky.cz/hmotnost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hy.net/cz/index.php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ha_KERN_-_PEJ_2200-2M_-_03.jpg" TargetMode="External"/><Relationship Id="rId3" Type="http://schemas.openxmlformats.org/officeDocument/2006/relationships/hyperlink" Target="http://cs.wikipedia.org/wiki/Soubor:B14cr.jpg" TargetMode="External"/><Relationship Id="rId7" Type="http://schemas.openxmlformats.org/officeDocument/2006/relationships/hyperlink" Target="http://cs.wikipedia.org/wiki/Soubor:Balance_roberval_30kg.jpg" TargetMode="External"/><Relationship Id="rId2" Type="http://schemas.openxmlformats.org/officeDocument/2006/relationships/hyperlink" Target="http://cs.wikipedia.org/wiki/Soubor:Standard_kilogram,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2_pesons.jpgWaage3.png" TargetMode="External"/><Relationship Id="rId5" Type="http://schemas.openxmlformats.org/officeDocument/2006/relationships/hyperlink" Target="http://cs.wikipedia.org/wiki/Soubor:L-Waage3.png" TargetMode="External"/><Relationship Id="rId4" Type="http://schemas.openxmlformats.org/officeDocument/2006/relationships/hyperlink" Target="http://cs.wikipedia.org/wiki/Soubor:B13cr.jpg" TargetMode="External"/><Relationship Id="rId9" Type="http://schemas.openxmlformats.org/officeDocument/2006/relationships/hyperlink" Target="http://www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35038" y="1700213"/>
            <a:ext cx="8208962" cy="3600450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VY_32_INOVACE_15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</a:t>
            </a:r>
            <a:r>
              <a:rPr lang="cs-CZ" sz="1600" smtClean="0"/>
              <a:t>: 7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Hmotnost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Materiál slouží jako pomůcka k výkladu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402324"/>
            <a:ext cx="5256584" cy="101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428926" y="510421"/>
            <a:ext cx="8316316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Hmotnost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Značka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dirty="0" smtClean="0"/>
              <a:t>Základní jednotka </a:t>
            </a:r>
            <a:r>
              <a:rPr lang="cs-CZ" b="1" dirty="0" smtClean="0">
                <a:solidFill>
                  <a:srgbClr val="FF0000"/>
                </a:solidFill>
              </a:rPr>
              <a:t>kg</a:t>
            </a:r>
          </a:p>
          <a:p>
            <a:r>
              <a:rPr lang="cs-CZ" dirty="0" smtClean="0"/>
              <a:t>Převody: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 t = 1000 kg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 g = 0,001 kg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 mg = 0,000 001 kg = 0,001 g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 dag = 0,01 kg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 q = 100 kg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 g = ………….mg </a:t>
            </a:r>
          </a:p>
          <a:p>
            <a:r>
              <a:rPr lang="cs-CZ" dirty="0" smtClean="0"/>
              <a:t>4,2 kg = …………g</a:t>
            </a:r>
          </a:p>
          <a:p>
            <a:r>
              <a:rPr lang="cs-CZ" dirty="0" smtClean="0"/>
              <a:t>10 dag = ………...g</a:t>
            </a:r>
          </a:p>
          <a:p>
            <a:r>
              <a:rPr lang="cs-CZ" dirty="0" smtClean="0"/>
              <a:t>450 g = ………..kg</a:t>
            </a:r>
          </a:p>
          <a:p>
            <a:r>
              <a:rPr lang="cs-CZ" dirty="0" smtClean="0"/>
              <a:t>620 g = …………dag</a:t>
            </a:r>
          </a:p>
          <a:p>
            <a:r>
              <a:rPr lang="cs-CZ" dirty="0" smtClean="0"/>
              <a:t>50 kg = …………q</a:t>
            </a:r>
          </a:p>
          <a:p>
            <a:r>
              <a:rPr lang="cs-CZ" dirty="0" smtClean="0"/>
              <a:t>2,5 t = ………….kg</a:t>
            </a:r>
          </a:p>
          <a:p>
            <a:r>
              <a:rPr lang="cs-CZ" dirty="0" smtClean="0"/>
              <a:t>3,3 t = …………q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 g = </a:t>
            </a:r>
            <a:r>
              <a:rPr lang="cs-CZ" b="1" dirty="0" smtClean="0">
                <a:solidFill>
                  <a:srgbClr val="00B0F0"/>
                </a:solidFill>
              </a:rPr>
              <a:t>2 000 </a:t>
            </a:r>
            <a:r>
              <a:rPr lang="cs-CZ" dirty="0" smtClean="0"/>
              <a:t>mg </a:t>
            </a:r>
          </a:p>
          <a:p>
            <a:r>
              <a:rPr lang="cs-CZ" dirty="0" smtClean="0"/>
              <a:t>4,2 kg = </a:t>
            </a:r>
            <a:r>
              <a:rPr lang="cs-CZ" b="1" dirty="0" smtClean="0">
                <a:solidFill>
                  <a:srgbClr val="00B0F0"/>
                </a:solidFill>
              </a:rPr>
              <a:t>4 200 </a:t>
            </a:r>
            <a:r>
              <a:rPr lang="cs-CZ" dirty="0" smtClean="0"/>
              <a:t>g</a:t>
            </a:r>
          </a:p>
          <a:p>
            <a:r>
              <a:rPr lang="cs-CZ" dirty="0" smtClean="0"/>
              <a:t>10 dag = </a:t>
            </a:r>
            <a:r>
              <a:rPr lang="cs-CZ" b="1" dirty="0" smtClean="0">
                <a:solidFill>
                  <a:srgbClr val="00B0F0"/>
                </a:solidFill>
              </a:rPr>
              <a:t>100</a:t>
            </a:r>
            <a:r>
              <a:rPr lang="cs-CZ" dirty="0" smtClean="0"/>
              <a:t> g</a:t>
            </a:r>
          </a:p>
          <a:p>
            <a:r>
              <a:rPr lang="cs-CZ" dirty="0" smtClean="0"/>
              <a:t>450 g = </a:t>
            </a:r>
            <a:r>
              <a:rPr lang="cs-CZ" b="1" dirty="0" smtClean="0">
                <a:solidFill>
                  <a:srgbClr val="00B0F0"/>
                </a:solidFill>
              </a:rPr>
              <a:t>0,45</a:t>
            </a:r>
            <a:r>
              <a:rPr lang="cs-CZ" dirty="0" smtClean="0"/>
              <a:t> kg</a:t>
            </a:r>
          </a:p>
          <a:p>
            <a:r>
              <a:rPr lang="cs-CZ" dirty="0" smtClean="0"/>
              <a:t>620 g = </a:t>
            </a:r>
            <a:r>
              <a:rPr lang="cs-CZ" b="1" dirty="0" smtClean="0">
                <a:solidFill>
                  <a:srgbClr val="00B0F0"/>
                </a:solidFill>
              </a:rPr>
              <a:t>62</a:t>
            </a:r>
            <a:r>
              <a:rPr lang="cs-CZ" dirty="0" smtClean="0"/>
              <a:t> dag</a:t>
            </a:r>
          </a:p>
          <a:p>
            <a:r>
              <a:rPr lang="cs-CZ" dirty="0" smtClean="0"/>
              <a:t>50 kg = </a:t>
            </a:r>
            <a:r>
              <a:rPr lang="cs-CZ" b="1" dirty="0" smtClean="0">
                <a:solidFill>
                  <a:srgbClr val="00B0F0"/>
                </a:solidFill>
              </a:rPr>
              <a:t>0,5</a:t>
            </a:r>
            <a:r>
              <a:rPr lang="cs-CZ" dirty="0" smtClean="0"/>
              <a:t> q</a:t>
            </a:r>
          </a:p>
          <a:p>
            <a:r>
              <a:rPr lang="cs-CZ" dirty="0" smtClean="0"/>
              <a:t>2,5 t = </a:t>
            </a:r>
            <a:r>
              <a:rPr lang="cs-CZ" b="1" dirty="0" smtClean="0">
                <a:solidFill>
                  <a:srgbClr val="00B0F0"/>
                </a:solidFill>
              </a:rPr>
              <a:t>2 500 </a:t>
            </a:r>
            <a:r>
              <a:rPr lang="cs-CZ" dirty="0" smtClean="0"/>
              <a:t>kg</a:t>
            </a:r>
          </a:p>
          <a:p>
            <a:r>
              <a:rPr lang="cs-CZ" dirty="0" smtClean="0"/>
              <a:t>3,3 t = </a:t>
            </a:r>
            <a:r>
              <a:rPr lang="cs-CZ" b="1" dirty="0" smtClean="0">
                <a:solidFill>
                  <a:srgbClr val="00B0F0"/>
                </a:solidFill>
              </a:rPr>
              <a:t>33</a:t>
            </a:r>
            <a:r>
              <a:rPr lang="cs-CZ" dirty="0" smtClean="0"/>
              <a:t> q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Prototyp kilogramu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Mezinárodní prototyp kilogramu je válec o výšce i průměru 39 mm vyrobený ze slitiny </a:t>
            </a:r>
            <a:r>
              <a:rPr lang="cs-CZ" b="1" dirty="0" smtClean="0"/>
              <a:t>90 % platiny </a:t>
            </a:r>
            <a:r>
              <a:rPr lang="cs-CZ" dirty="0" smtClean="0"/>
              <a:t>a </a:t>
            </a:r>
            <a:r>
              <a:rPr lang="cs-CZ" b="1" dirty="0" smtClean="0"/>
              <a:t>10 % iridia</a:t>
            </a:r>
            <a:r>
              <a:rPr lang="cs-CZ" dirty="0" smtClean="0"/>
              <a:t>.</a:t>
            </a:r>
          </a:p>
          <a:p>
            <a:r>
              <a:rPr lang="cs-CZ" dirty="0" smtClean="0"/>
              <a:t> Podle něj byly vyrobeny co možná identické kopie, které uchovávají příslušné instituty v různých státech.</a:t>
            </a:r>
          </a:p>
          <a:p>
            <a:r>
              <a:rPr lang="cs-CZ" dirty="0" smtClean="0"/>
              <a:t> Těchto kopií bylo vyrobeno celkem </a:t>
            </a:r>
            <a:r>
              <a:rPr lang="cs-CZ" b="1" dirty="0" smtClean="0"/>
              <a:t>80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 Česku uchovává tento státní </a:t>
            </a:r>
            <a:r>
              <a:rPr lang="cs-CZ" b="1" dirty="0" smtClean="0"/>
              <a:t>etalon</a:t>
            </a:r>
            <a:r>
              <a:rPr lang="cs-CZ" dirty="0" smtClean="0"/>
              <a:t> (kopie č. 67) ČESKÝ METROLOGICKÝ INSTITUT.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cmi.cz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Prototyp kilogramu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odolnost proti </a:t>
            </a:r>
            <a:r>
              <a:rPr lang="cs-CZ" b="1" dirty="0" smtClean="0"/>
              <a:t>korozi</a:t>
            </a:r>
          </a:p>
          <a:p>
            <a:r>
              <a:rPr lang="cs-CZ" dirty="0" smtClean="0"/>
              <a:t>vysoká </a:t>
            </a:r>
            <a:r>
              <a:rPr lang="cs-CZ" b="1" dirty="0" smtClean="0"/>
              <a:t>hustota</a:t>
            </a:r>
            <a:r>
              <a:rPr lang="cs-CZ" dirty="0" smtClean="0"/>
              <a:t> (omezení vlivu vztlaku při měření ve vzduchu),</a:t>
            </a:r>
          </a:p>
          <a:p>
            <a:r>
              <a:rPr lang="cs-CZ" dirty="0" smtClean="0"/>
              <a:t>dobrá </a:t>
            </a:r>
            <a:r>
              <a:rPr lang="cs-CZ" b="1" dirty="0" smtClean="0"/>
              <a:t>elektrická vodivost </a:t>
            </a:r>
            <a:r>
              <a:rPr lang="cs-CZ" dirty="0" smtClean="0"/>
              <a:t>(eliminace vlivu statické elektřiny)</a:t>
            </a:r>
          </a:p>
          <a:p>
            <a:r>
              <a:rPr lang="cs-CZ" dirty="0" smtClean="0"/>
              <a:t>nízká </a:t>
            </a:r>
            <a:r>
              <a:rPr lang="cs-CZ" b="1" dirty="0" smtClean="0"/>
              <a:t>magnetická vodivost </a:t>
            </a:r>
            <a:r>
              <a:rPr lang="cs-CZ" dirty="0" smtClean="0"/>
              <a:t>– </a:t>
            </a:r>
            <a:r>
              <a:rPr lang="cs-CZ" i="1" dirty="0" smtClean="0"/>
              <a:t>diamagnetismus</a:t>
            </a:r>
            <a:r>
              <a:rPr lang="cs-CZ" dirty="0" smtClean="0"/>
              <a:t> (omezení nežádoucích magnetických vlivů – přitažlivosti),</a:t>
            </a:r>
          </a:p>
          <a:p>
            <a:r>
              <a:rPr lang="cs-CZ" b="1" dirty="0" smtClean="0"/>
              <a:t>tepelná stabilita</a:t>
            </a:r>
            <a:r>
              <a:rPr lang="cs-CZ" dirty="0" smtClean="0"/>
              <a:t>,</a:t>
            </a:r>
          </a:p>
          <a:p>
            <a:r>
              <a:rPr lang="cs-CZ" b="1" dirty="0" smtClean="0"/>
              <a:t>tvrdost</a:t>
            </a:r>
            <a:r>
              <a:rPr lang="cs-CZ" dirty="0" smtClean="0"/>
              <a:t> (odolnost proti otěru).</a:t>
            </a:r>
          </a:p>
          <a:p>
            <a:endParaRPr lang="cs-CZ" dirty="0"/>
          </a:p>
        </p:txBody>
      </p:sp>
      <p:pic>
        <p:nvPicPr>
          <p:cNvPr id="1026" name="Picture 2" descr="http://upload.wikimedia.org/wikipedia/commons/0/00/Standard_kilogram%2C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4171950" cy="47529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Mezinárodní úřad pro míry a váhy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Úřad založený v roce 1875 v Paříži</a:t>
            </a:r>
          </a:p>
          <a:p>
            <a:r>
              <a:rPr lang="cs-CZ" dirty="0" smtClean="0"/>
              <a:t>s cílem utvořit jednotnou soustavu měr a organizovat mezinárodní výzkum v oblasti metrologie. </a:t>
            </a:r>
          </a:p>
          <a:p>
            <a:r>
              <a:rPr lang="cs-CZ" dirty="0" smtClean="0"/>
              <a:t>Sídlo má v </a:t>
            </a:r>
            <a:r>
              <a:rPr lang="cs-CZ" b="1" dirty="0" err="1" smtClean="0"/>
              <a:t>Sèvres</a:t>
            </a:r>
            <a:r>
              <a:rPr lang="cs-CZ" dirty="0" smtClean="0"/>
              <a:t> u Paříže. </a:t>
            </a:r>
          </a:p>
          <a:p>
            <a:r>
              <a:rPr lang="cs-CZ" dirty="0" smtClean="0"/>
              <a:t>Uchovává mezinárodní </a:t>
            </a:r>
            <a:r>
              <a:rPr lang="cs-CZ" b="1" dirty="0" smtClean="0"/>
              <a:t>prototypy</a:t>
            </a:r>
            <a:r>
              <a:rPr lang="cs-CZ" dirty="0" smtClean="0"/>
              <a:t> měřicích přístrojů a </a:t>
            </a:r>
            <a:r>
              <a:rPr lang="cs-CZ" b="1" dirty="0" smtClean="0"/>
              <a:t>etalonů</a:t>
            </a:r>
            <a:r>
              <a:rPr lang="cs-CZ" dirty="0" smtClean="0"/>
              <a:t>, které porovnává </a:t>
            </a:r>
            <a:r>
              <a:rPr lang="cs-CZ" dirty="0" smtClean="0"/>
              <a:t>                            s </a:t>
            </a:r>
            <a:r>
              <a:rPr lang="cs-CZ" dirty="0" smtClean="0"/>
              <a:t>národními.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zahraničí se používají i jiné jednotky hmotnosti. Na internetu je vyhledej a zapiš jejich převod do soustavy SI</a:t>
            </a:r>
          </a:p>
          <a:p>
            <a:r>
              <a:rPr lang="cs-CZ" dirty="0" smtClean="0">
                <a:hlinkClick r:id="rId2"/>
              </a:rPr>
              <a:t>http://www.jednotky.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/hmotnost/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2 (domácí):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Jdi do obchodu a zjisti, které zboží se prodává po 1 kg; 0,5 kg; 100 g; 10 kg; 50 kg; 1q; 1 t atd.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Hmotnost se zjišťuje vážením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Váhy – digitální</a:t>
            </a:r>
          </a:p>
          <a:p>
            <a:pPr>
              <a:buNone/>
            </a:pPr>
            <a:r>
              <a:rPr lang="cs-CZ" dirty="0" smtClean="0"/>
              <a:t>		   - analogické</a:t>
            </a:r>
          </a:p>
        </p:txBody>
      </p:sp>
      <p:pic>
        <p:nvPicPr>
          <p:cNvPr id="1026" name="Picture 2" descr="C:\Documents and Settings\pc\Local Settings\Temporary Internet Files\Content.IE5\LRZJTHOA\MP9003905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457600"/>
            <a:ext cx="2620800" cy="2620800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CBPJUUJ9\MP900390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472408"/>
            <a:ext cx="2620888" cy="2620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Váhy dělíme 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Osobní</a:t>
            </a:r>
          </a:p>
          <a:p>
            <a:r>
              <a:rPr lang="cs-CZ" dirty="0" smtClean="0"/>
              <a:t>Laboratorní</a:t>
            </a:r>
          </a:p>
          <a:p>
            <a:r>
              <a:rPr lang="cs-CZ" dirty="0" smtClean="0"/>
              <a:t>Balíkové</a:t>
            </a:r>
          </a:p>
          <a:p>
            <a:r>
              <a:rPr lang="cs-CZ" dirty="0" smtClean="0"/>
              <a:t>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Hledej na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vahy.net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Kupecké váhy</a:t>
            </a:r>
            <a:endParaRPr lang="cs-CZ" dirty="0"/>
          </a:p>
        </p:txBody>
      </p:sp>
      <p:pic>
        <p:nvPicPr>
          <p:cNvPr id="5" name="Obrázek 4" descr="PICT02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628800"/>
            <a:ext cx="6804248" cy="510318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Osobní váhy</a:t>
            </a:r>
            <a:endParaRPr lang="cs-CZ" dirty="0"/>
          </a:p>
        </p:txBody>
      </p:sp>
      <p:pic>
        <p:nvPicPr>
          <p:cNvPr id="8196" name="Picture 4" descr="C:\Documents and Settings\pc\Local Settings\Temporary Internet Files\Content.IE5\H3F79HWE\MP9004090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53257" y="1628800"/>
            <a:ext cx="5055047" cy="50998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Decimálky</a:t>
            </a:r>
            <a:endParaRPr lang="cs-CZ" dirty="0"/>
          </a:p>
        </p:txBody>
      </p:sp>
      <p:pic>
        <p:nvPicPr>
          <p:cNvPr id="7170" name="Picture 2" descr="Soubor:L-Waage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5743575" cy="381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Rovnoramenné váhy</a:t>
            </a:r>
            <a:endParaRPr lang="cs-CZ" dirty="0"/>
          </a:p>
        </p:txBody>
      </p:sp>
      <p:pic>
        <p:nvPicPr>
          <p:cNvPr id="6146" name="Picture 2" descr="Soubor:Balance roberval 30k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420888"/>
            <a:ext cx="7620000" cy="33528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Laboratorní váhy</a:t>
            </a:r>
            <a:endParaRPr lang="cs-CZ" dirty="0"/>
          </a:p>
        </p:txBody>
      </p:sp>
      <p:pic>
        <p:nvPicPr>
          <p:cNvPr id="5122" name="Picture 2" descr="Soubor:Vaha KERN - PEJ 2200-2M - 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6624736" cy="49685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Mincíř</a:t>
            </a:r>
            <a:endParaRPr lang="cs-CZ" dirty="0"/>
          </a:p>
        </p:txBody>
      </p:sp>
      <p:pic>
        <p:nvPicPr>
          <p:cNvPr id="4098" name="Picture 2" descr="Soubor:2 pes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7620000" cy="3962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Závěsné váhy</a:t>
            </a:r>
            <a:endParaRPr lang="cs-CZ" dirty="0"/>
          </a:p>
        </p:txBody>
      </p:sp>
      <p:pic>
        <p:nvPicPr>
          <p:cNvPr id="3" name="Obrázek 2" descr="2013-01-13 14.24.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2207737" y="2264871"/>
            <a:ext cx="5088565" cy="3816424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Mosty</a:t>
            </a:r>
          </a:p>
          <a:p>
            <a:r>
              <a:rPr lang="cs-CZ" dirty="0" smtClean="0"/>
              <a:t>Kamiony</a:t>
            </a:r>
          </a:p>
          <a:p>
            <a:r>
              <a:rPr lang="cs-CZ" dirty="0" smtClean="0"/>
              <a:t>Výtahy</a:t>
            </a:r>
          </a:p>
          <a:p>
            <a:r>
              <a:rPr lang="cs-CZ" dirty="0" smtClean="0"/>
              <a:t>Dětské hračky</a:t>
            </a:r>
          </a:p>
          <a:p>
            <a:r>
              <a:rPr lang="cs-CZ" dirty="0" smtClean="0"/>
              <a:t>Jeřáby</a:t>
            </a:r>
          </a:p>
          <a:p>
            <a:endParaRPr lang="cs-CZ" dirty="0"/>
          </a:p>
        </p:txBody>
      </p:sp>
      <p:pic>
        <p:nvPicPr>
          <p:cNvPr id="1028" name="Picture 4" descr="Soubor:B14c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1577752" cy="1577752"/>
          </a:xfrm>
          <a:prstGeom prst="rect">
            <a:avLst/>
          </a:prstGeom>
          <a:noFill/>
        </p:spPr>
      </p:pic>
      <p:pic>
        <p:nvPicPr>
          <p:cNvPr id="1030" name="Picture 6" descr="Soubor:B13c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869160"/>
            <a:ext cx="1728192" cy="172819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339752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Zákaz vjezdu vozidel, jejichž okamžitá hmotnost přesahuje vyznačenou mez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16016" y="1844824"/>
            <a:ext cx="42484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Zákaz vjezdu vozidel, jejichž okamžitá hmotnost připadající na nápravu přesahuje vyznačenou mez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Obrázky: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1200" dirty="0" smtClean="0"/>
              <a:t>Standard kilogram, 2.jpg.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Náhled verze z 17. 2. 2011, 22:45 [cit. 2013-01-11]. Dostupné z: </a:t>
            </a:r>
            <a:r>
              <a:rPr lang="cs-CZ" sz="1200" dirty="0" smtClean="0">
                <a:hlinkClick r:id="rId2"/>
              </a:rPr>
              <a:t>http://cs.wikipedia.org/wiki/Soubor:Standard_kilogram,_2.jpg</a:t>
            </a:r>
            <a:r>
              <a:rPr lang="cs-CZ" sz="1200" dirty="0" smtClean="0"/>
              <a:t>  </a:t>
            </a:r>
          </a:p>
          <a:p>
            <a:pPr>
              <a:buNone/>
            </a:pPr>
            <a:r>
              <a:rPr lang="cs-CZ" sz="1200" dirty="0" smtClean="0"/>
              <a:t>	Soubor:B14cr.jpg.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4. 7. 2010, 18:30 Náhled verze z 4. 7. 2010, 18:30 [cit. 2013-01-14]. Dostupné z: </a:t>
            </a:r>
            <a:r>
              <a:rPr lang="cs-CZ" sz="1200" dirty="0" smtClean="0">
                <a:hlinkClick r:id="rId3"/>
              </a:rPr>
              <a:t>http://cs.wikipedia.org/wiki/Soubor:B14cr.jpg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Soubor:B13cr.jpg.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2001-, 4. 7. 2010, 18:28 Náhled verze z 4. 7. 2010, 18:28 [cit. 2013-01-14]. Dostupné z: </a:t>
            </a:r>
            <a:r>
              <a:rPr lang="cs-CZ" sz="1200" dirty="0" smtClean="0">
                <a:hlinkClick r:id="rId4"/>
              </a:rPr>
              <a:t>http://cs.wikipedia.org/wiki/Soubor:B13cr.jpg</a:t>
            </a:r>
            <a:r>
              <a:rPr lang="cs-CZ" sz="1200" dirty="0" smtClean="0"/>
              <a:t>   </a:t>
            </a:r>
          </a:p>
          <a:p>
            <a:pPr>
              <a:buNone/>
            </a:pPr>
            <a:r>
              <a:rPr lang="cs-CZ" sz="1200" dirty="0" smtClean="0"/>
              <a:t>	Soubor:L-Waage3.png.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5. 11. 2005, 17:12 Náhled verze z 5. 11. 2005, 17: [cit. 2013-05-30]. Dostupné z: </a:t>
            </a:r>
            <a:r>
              <a:rPr lang="cs-CZ" sz="1200" dirty="0" smtClean="0">
                <a:hlinkClick r:id="rId5"/>
              </a:rPr>
              <a:t>http://cs.wikipedia.org/wiki/Soubor:L-Waage3.png</a:t>
            </a:r>
            <a:r>
              <a:rPr lang="cs-CZ" sz="1200" dirty="0" smtClean="0"/>
              <a:t> </a:t>
            </a:r>
          </a:p>
          <a:p>
            <a:pPr>
              <a:buNone/>
            </a:pPr>
            <a:r>
              <a:rPr lang="cs-CZ" sz="1200" dirty="0" smtClean="0"/>
              <a:t> 	Soubor:2 </a:t>
            </a:r>
            <a:r>
              <a:rPr lang="cs-CZ" sz="1200" dirty="0" err="1" smtClean="0"/>
              <a:t>pesons.jpg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á 27. 11. 2008, 13:04 Náhled verze z 27. 11. 2008, [cit. 2013-05-30]. Dostupné z: </a:t>
            </a:r>
            <a:r>
              <a:rPr lang="cs-CZ" sz="1200" dirty="0" smtClean="0">
                <a:hlinkClick r:id="rId6"/>
              </a:rPr>
              <a:t>http://cs.wikipedia.org/wiki/Soubor:2_pesons.jpgWaage3.png</a:t>
            </a:r>
            <a:r>
              <a:rPr lang="cs-CZ" sz="1200" dirty="0" smtClean="0"/>
              <a:t> </a:t>
            </a:r>
          </a:p>
          <a:p>
            <a:pPr>
              <a:buNone/>
            </a:pPr>
            <a:r>
              <a:rPr lang="cs-CZ" sz="1200" dirty="0" smtClean="0"/>
              <a:t>  	Soubor:Balance </a:t>
            </a:r>
            <a:r>
              <a:rPr lang="cs-CZ" sz="1200" dirty="0" err="1" smtClean="0"/>
              <a:t>roberval</a:t>
            </a:r>
            <a:r>
              <a:rPr lang="cs-CZ" sz="1200" dirty="0" smtClean="0"/>
              <a:t> 30kg.jpg.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27. 9. 2008, 19:39 Náhled verze z 27. 9. 2008, 19: [cit. 2013-05-30]. Dostupné z: </a:t>
            </a:r>
            <a:r>
              <a:rPr lang="cs-CZ" sz="1200" dirty="0" smtClean="0">
                <a:hlinkClick r:id="rId7"/>
              </a:rPr>
              <a:t>http://cs.wikipedia.org/wiki/Soubor:Balance_roberval_30kg.jpg</a:t>
            </a:r>
            <a:r>
              <a:rPr lang="cs-CZ" sz="1200" dirty="0" smtClean="0"/>
              <a:t> </a:t>
            </a:r>
          </a:p>
          <a:p>
            <a:pPr>
              <a:buNone/>
            </a:pPr>
            <a:r>
              <a:rPr lang="cs-CZ" sz="1200" dirty="0" smtClean="0"/>
              <a:t>	Soubor:</a:t>
            </a:r>
            <a:r>
              <a:rPr lang="cs-CZ" sz="1200" dirty="0" err="1" smtClean="0"/>
              <a:t>Vaha</a:t>
            </a:r>
            <a:r>
              <a:rPr lang="cs-CZ" sz="1200" dirty="0" smtClean="0"/>
              <a:t> KERN - PEJ 2200-2M - 03.jpg. In: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San </a:t>
            </a:r>
            <a:r>
              <a:rPr lang="cs-CZ" sz="1200" dirty="0" err="1" smtClean="0"/>
              <a:t>Francisco</a:t>
            </a:r>
            <a:r>
              <a:rPr lang="cs-CZ" sz="1200" dirty="0" smtClean="0"/>
              <a:t> (CA):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5. 11. 2008, 09:29 Náhled verze z 5. 11. 2008, 09: [cit. 2013-05-30]. Dostupné z: </a:t>
            </a:r>
            <a:r>
              <a:rPr lang="cs-CZ" sz="1200" dirty="0" smtClean="0">
                <a:hlinkClick r:id="rId8"/>
              </a:rPr>
              <a:t>http://cs.wikipedia.org/wiki/Soubor:Vaha_KERN_-_PEJ_2200-2M_-_03.jpg</a:t>
            </a:r>
            <a:r>
              <a:rPr lang="cs-CZ" sz="1200" dirty="0" smtClean="0"/>
              <a:t>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</a:t>
            </a:r>
            <a:r>
              <a:rPr lang="cs-CZ" sz="1200" dirty="0" smtClean="0">
                <a:hlinkClick r:id="rId9"/>
              </a:rPr>
              <a:t>www.</a:t>
            </a:r>
            <a:r>
              <a:rPr lang="cs-CZ" sz="1200" dirty="0" err="1" smtClean="0">
                <a:hlinkClick r:id="rId9"/>
              </a:rPr>
              <a:t>microsoft.com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archiv autorky</a:t>
            </a:r>
            <a:endParaRPr lang="cs-CZ" sz="1200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156</TotalTime>
  <Words>382</Words>
  <Application>Microsoft Office PowerPoint</Application>
  <PresentationFormat>Předvádění na obrazovce (4:3)</PresentationFormat>
  <Paragraphs>104</Paragraphs>
  <Slides>21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Medián</vt:lpstr>
      <vt:lpstr>Snímek 1</vt:lpstr>
      <vt:lpstr>Hmotnost</vt:lpstr>
      <vt:lpstr>Hmotnost </vt:lpstr>
      <vt:lpstr>Převeď:</vt:lpstr>
      <vt:lpstr>Převeď:</vt:lpstr>
      <vt:lpstr>Prototyp kilogramu</vt:lpstr>
      <vt:lpstr>Prototyp kilogramu</vt:lpstr>
      <vt:lpstr>Mezinárodní úřad pro míry a váhy</vt:lpstr>
      <vt:lpstr>Úkol1:</vt:lpstr>
      <vt:lpstr>Úkol 2 (domácí):</vt:lpstr>
      <vt:lpstr>Hmotnost se zjišťuje vážením</vt:lpstr>
      <vt:lpstr>Váhy dělíme na</vt:lpstr>
      <vt:lpstr>Kupecké váhy</vt:lpstr>
      <vt:lpstr>Osobní váhy</vt:lpstr>
      <vt:lpstr>Decimálky</vt:lpstr>
      <vt:lpstr>Rovnoramenné váhy</vt:lpstr>
      <vt:lpstr>Laboratorní váhy</vt:lpstr>
      <vt:lpstr>Mincíř</vt:lpstr>
      <vt:lpstr>Závěsné váhy</vt:lpstr>
      <vt:lpstr>Nosnost</vt:lpstr>
      <vt:lpstr>Obrázky: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25</cp:revision>
  <dcterms:created xsi:type="dcterms:W3CDTF">2013-01-09T20:07:03Z</dcterms:created>
  <dcterms:modified xsi:type="dcterms:W3CDTF">2013-06-22T15:21:58Z</dcterms:modified>
</cp:coreProperties>
</file>