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Default Extension="gif" ContentType="image/gif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6" r:id="rId3"/>
    <p:sldId id="258" r:id="rId4"/>
    <p:sldId id="259" r:id="rId5"/>
    <p:sldId id="262" r:id="rId6"/>
    <p:sldId id="263" r:id="rId7"/>
    <p:sldId id="264" r:id="rId8"/>
    <p:sldId id="267" r:id="rId9"/>
    <p:sldId id="268" r:id="rId10"/>
    <p:sldId id="269" r:id="rId11"/>
    <p:sldId id="271" r:id="rId12"/>
    <p:sldId id="272" r:id="rId13"/>
    <p:sldId id="273" r:id="rId14"/>
    <p:sldId id="274" r:id="rId15"/>
    <p:sldId id="275" r:id="rId16"/>
    <p:sldId id="260" r:id="rId17"/>
    <p:sldId id="27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12A20E-B1BD-45AD-B8AD-1CBF8005B498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143429-5BA2-4588-8C6E-CBC189557D4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43429-5BA2-4588-8C6E-CBC189557D4A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43429-5BA2-4588-8C6E-CBC189557D4A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43429-5BA2-4588-8C6E-CBC189557D4A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43429-5BA2-4588-8C6E-CBC189557D4A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43429-5BA2-4588-8C6E-CBC189557D4A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43429-5BA2-4588-8C6E-CBC189557D4A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43429-5BA2-4588-8C6E-CBC189557D4A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43429-5BA2-4588-8C6E-CBC189557D4A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43429-5BA2-4588-8C6E-CBC189557D4A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43429-5BA2-4588-8C6E-CBC189557D4A}" type="slidenum">
              <a:rPr lang="cs-CZ" smtClean="0"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43429-5BA2-4588-8C6E-CBC189557D4A}" type="slidenum">
              <a:rPr lang="cs-CZ" smtClean="0"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43429-5BA2-4588-8C6E-CBC189557D4A}" type="slidenum">
              <a:rPr lang="cs-CZ" smtClean="0"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43429-5BA2-4588-8C6E-CBC189557D4A}" type="slidenum">
              <a:rPr lang="cs-CZ" smtClean="0"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43429-5BA2-4588-8C6E-CBC189557D4A}" type="slidenum">
              <a:rPr lang="cs-CZ" smtClean="0"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43429-5BA2-4588-8C6E-CBC189557D4A}" type="slidenum">
              <a:rPr lang="cs-CZ" smtClean="0"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43429-5BA2-4588-8C6E-CBC189557D4A}" type="slidenum">
              <a:rPr lang="cs-CZ" smtClean="0"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43429-5BA2-4588-8C6E-CBC189557D4A}" type="slidenum">
              <a:rPr lang="cs-CZ" smtClean="0"/>
              <a:t>17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FE0D1B03-7E1C-4268-9C6D-8458C2F9F45B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0A057EB-2E6E-405D-9AB3-B84DF5865E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D1B03-7E1C-4268-9C6D-8458C2F9F45B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0A057EB-2E6E-405D-9AB3-B84DF5865EA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D1B03-7E1C-4268-9C6D-8458C2F9F45B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80A057EB-2E6E-405D-9AB3-B84DF5865EA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E0D1B03-7E1C-4268-9C6D-8458C2F9F45B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80A057EB-2E6E-405D-9AB3-B84DF5865EA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E0D1B03-7E1C-4268-9C6D-8458C2F9F45B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80A057EB-2E6E-405D-9AB3-B84DF5865EA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D1B03-7E1C-4268-9C6D-8458C2F9F45B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0A057EB-2E6E-405D-9AB3-B84DF5865E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D1B03-7E1C-4268-9C6D-8458C2F9F45B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0A057EB-2E6E-405D-9AB3-B84DF5865E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D1B03-7E1C-4268-9C6D-8458C2F9F45B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0A057EB-2E6E-405D-9AB3-B84DF5865EA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FE0D1B03-7E1C-4268-9C6D-8458C2F9F45B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80A057EB-2E6E-405D-9AB3-B84DF5865EA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D1B03-7E1C-4268-9C6D-8458C2F9F45B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057EB-2E6E-405D-9AB3-B84DF5865E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FE0D1B03-7E1C-4268-9C6D-8458C2F9F45B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80A057EB-2E6E-405D-9AB3-B84DF5865E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E0D1B03-7E1C-4268-9C6D-8458C2F9F45B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0A057EB-2E6E-405D-9AB3-B84DF5865EA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fyzweb.cz/materialy/aplety_hwang/brown/gas2D/gas2D_cz.html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wmf"/><Relationship Id="rId5" Type="http://schemas.openxmlformats.org/officeDocument/2006/relationships/image" Target="../media/image18.jpeg"/><Relationship Id="rId4" Type="http://schemas.openxmlformats.org/officeDocument/2006/relationships/image" Target="../media/image17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image" Target="../media/image20.jpeg"/><Relationship Id="rId7" Type="http://schemas.openxmlformats.org/officeDocument/2006/relationships/image" Target="../media/image24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wmf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wmf"/><Relationship Id="rId9" Type="http://schemas.openxmlformats.org/officeDocument/2006/relationships/image" Target="../media/image26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SilaMolekulyNaPovrchu.png" TargetMode="External"/><Relationship Id="rId3" Type="http://schemas.openxmlformats.org/officeDocument/2006/relationships/hyperlink" Target="http://cs.wikipedia.org/wiki/Soubor:Vitraj_v_Katedrale_sv._Vita_v_Praze.jpg" TargetMode="External"/><Relationship Id="rId7" Type="http://schemas.openxmlformats.org/officeDocument/2006/relationships/hyperlink" Target="http://cs.wikipedia.org/wiki/Soubor:Ggb_in_soap_bubble_1.jpg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Water_drop_animation_enhanced_small.gif" TargetMode="External"/><Relationship Id="rId5" Type="http://schemas.openxmlformats.org/officeDocument/2006/relationships/hyperlink" Target="http://cs.wikipedia.org/wiki/Soubor:Water_strider_Gerris_lacustris.jpg" TargetMode="External"/><Relationship Id="rId10" Type="http://schemas.openxmlformats.org/officeDocument/2006/relationships/hyperlink" Target="http://www.office.microsoft.com/" TargetMode="External"/><Relationship Id="rId4" Type="http://schemas.openxmlformats.org/officeDocument/2006/relationships/hyperlink" Target="http://cs.wikipedia.org/wiki/Soubor:Grosser_Aletschgletscher_3196.JPG" TargetMode="External"/><Relationship Id="rId9" Type="http://schemas.openxmlformats.org/officeDocument/2006/relationships/hyperlink" Target="http://cs.wikipedia.org/wiki/Soubor:Beaver_Yearling_Grooming_Alhambra_Creek_2008.jpg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35038" y="1700213"/>
            <a:ext cx="8208962" cy="3600450"/>
          </a:xfrm>
        </p:spPr>
        <p:txBody>
          <a:bodyPr>
            <a:normAutofit fontScale="92500" lnSpcReduction="10000"/>
          </a:bodyPr>
          <a:lstStyle/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NÁZEV: VY_32_INOVACE_16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OBDOBÍ: 2012-13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ROČNÍK: 8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OBLAST: Člověk a příroda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OBOR: Fyzika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TÉMATICKÝ OKRUH: Látky a tělesa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TÉMA: Vlastnosti kapalin a plynů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ANOTACE: Materiál slouží jako osnova k výkladu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5402324"/>
            <a:ext cx="5256584" cy="101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428926" y="510421"/>
            <a:ext cx="8316316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</a:t>
            </a:r>
            <a:r>
              <a:rPr lang="cs-CZ" sz="1600" b="1" dirty="0" err="1"/>
              <a:t>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</a:t>
            </a:r>
            <a:r>
              <a:rPr lang="cs-CZ" sz="1600" dirty="0" err="1"/>
              <a:t>Strašecí</a:t>
            </a:r>
            <a:endParaRPr lang="cs-CZ" sz="1600" dirty="0"/>
          </a:p>
          <a:p>
            <a:pPr algn="ctr"/>
            <a:r>
              <a:rPr lang="cs-CZ" sz="1600" dirty="0" smtClean="0"/>
              <a:t>                                                       tel. 311 240 401, 311 240 400, email: </a:t>
            </a:r>
            <a:r>
              <a:rPr lang="cs-CZ" sz="1600" dirty="0" err="1" smtClean="0"/>
              <a:t>zsnovstra</a:t>
            </a:r>
            <a:r>
              <a:rPr lang="cs-CZ" sz="1600" smtClean="0"/>
              <a:t>@email.</a:t>
            </a:r>
            <a:r>
              <a:rPr lang="cs-CZ" sz="1600" dirty="0" err="1" smtClean="0"/>
              <a:t>cz</a:t>
            </a:r>
            <a:r>
              <a:rPr lang="cs-CZ" sz="1600" dirty="0" smtClean="0"/>
              <a:t> 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Vlastnosti kapalin a plynů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Kapaliny tečou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Dají se přelévat</a:t>
            </a:r>
          </a:p>
          <a:p>
            <a:r>
              <a:rPr lang="cs-CZ" dirty="0" smtClean="0"/>
              <a:t>Nemají vlastní tvar (mají tvar nádoby)</a:t>
            </a:r>
          </a:p>
          <a:p>
            <a:r>
              <a:rPr lang="cs-CZ" dirty="0" smtClean="0"/>
              <a:t>Molekuly nejsou vázány – dají se přemísťovat</a:t>
            </a:r>
          </a:p>
          <a:p>
            <a:r>
              <a:rPr lang="cs-CZ" dirty="0" smtClean="0"/>
              <a:t>Molekuly se volně pohybují (šťáva x voda)</a:t>
            </a:r>
          </a:p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Pokus: nalij do kádinky vodu do poloviny, zbytek dolij lihem. Protřepej. Pozoruj, co se stalo. ??</a:t>
            </a:r>
          </a:p>
          <a:p>
            <a:r>
              <a:rPr lang="cs-CZ" dirty="0" smtClean="0"/>
              <a:t>Směs obou látek má menší objem, než je součet původních objemů lihu a vody. Molekuly obou látek jsou různě velké. (mák a hrách)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ještě teče?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Ledovec </a:t>
            </a:r>
          </a:p>
          <a:p>
            <a:r>
              <a:rPr lang="cs-CZ" dirty="0" smtClean="0"/>
              <a:t>Kapalné hélium (při teplotě pod -269°C samovolně vytéká z nádoby přes její okraj)</a:t>
            </a:r>
          </a:p>
          <a:p>
            <a:r>
              <a:rPr lang="cs-CZ" dirty="0" smtClean="0"/>
              <a:t>Okenní tabulové sklo </a:t>
            </a:r>
            <a:endParaRPr lang="cs-CZ" dirty="0"/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2483768" y="1772816"/>
            <a:ext cx="288032" cy="21602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Dopředu nebo Další 5">
            <a:hlinkClick r:id="rId3" action="ppaction://hlinksldjump" highlightClick="1"/>
          </p:cNvPr>
          <p:cNvSpPr/>
          <p:nvPr/>
        </p:nvSpPr>
        <p:spPr>
          <a:xfrm>
            <a:off x="4283968" y="3284984"/>
            <a:ext cx="288032" cy="21602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upload.wikimedia.org/wikipedia/commons/a/a1/Grosser_Aletschgletscher_31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8594680" cy="6447805"/>
          </a:xfrm>
          <a:prstGeom prst="rect">
            <a:avLst/>
          </a:prstGeom>
          <a:noFill/>
        </p:spPr>
      </p:pic>
      <p:sp>
        <p:nvSpPr>
          <p:cNvPr id="3" name="Tlačítko akce: Domů 2">
            <a:hlinkClick r:id="" action="ppaction://hlinkshowjump?jump=previousslide" highlightClick="1"/>
          </p:cNvPr>
          <p:cNvSpPr/>
          <p:nvPr/>
        </p:nvSpPr>
        <p:spPr>
          <a:xfrm>
            <a:off x="8820472" y="6597352"/>
            <a:ext cx="323528" cy="26064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upload.wikimedia.org/wikipedia/commons/8/83/Vitraj_v_Katedrale_sv._Vita_v_Praz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332656"/>
            <a:ext cx="4752528" cy="6334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vlastnosti kapalin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Jsou nestlačitelné</a:t>
            </a:r>
          </a:p>
          <a:p>
            <a:r>
              <a:rPr lang="cs-CZ" dirty="0" smtClean="0"/>
              <a:t>Jakou vlastnost využíváme u hydraulického oleje?</a:t>
            </a:r>
          </a:p>
          <a:p>
            <a:pPr>
              <a:buNone/>
            </a:pPr>
            <a:r>
              <a:rPr lang="cs-CZ" dirty="0" smtClean="0"/>
              <a:t>		</a:t>
            </a:r>
            <a:r>
              <a:rPr lang="cs-CZ" dirty="0" smtClean="0">
                <a:solidFill>
                  <a:schemeClr val="accent2"/>
                </a:solidFill>
              </a:rPr>
              <a:t>nestlačitelnost</a:t>
            </a:r>
          </a:p>
          <a:p>
            <a:endParaRPr lang="cs-CZ" dirty="0" smtClean="0"/>
          </a:p>
          <a:p>
            <a:r>
              <a:rPr lang="cs-CZ" dirty="0" smtClean="0"/>
              <a:t>Jakou vlastnost využíváme u mazacího oleje?</a:t>
            </a:r>
          </a:p>
          <a:p>
            <a:pPr>
              <a:buNone/>
            </a:pPr>
            <a:r>
              <a:rPr lang="cs-CZ" dirty="0" smtClean="0"/>
              <a:t>		</a:t>
            </a:r>
            <a:r>
              <a:rPr lang="cs-CZ" dirty="0" smtClean="0">
                <a:solidFill>
                  <a:schemeClr val="accent2"/>
                </a:solidFill>
              </a:rPr>
              <a:t>přilnavost</a:t>
            </a:r>
            <a:endParaRPr lang="cs-CZ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vlastnosti kapalin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Volná hladina kapalin je v klidu vodorovná</a:t>
            </a:r>
          </a:p>
          <a:p>
            <a:r>
              <a:rPr lang="cs-CZ" dirty="0" smtClean="0"/>
              <a:t>Využití?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Na hladině vody je povrchová blána, která má pružnost a pevnost </a:t>
            </a:r>
            <a:r>
              <a:rPr lang="cs-CZ" dirty="0" smtClean="0">
                <a:latin typeface="Calibri"/>
              </a:rPr>
              <a:t>→ </a:t>
            </a:r>
            <a:r>
              <a:rPr lang="cs-CZ" dirty="0" smtClean="0"/>
              <a:t>povrchové napětí</a:t>
            </a:r>
          </a:p>
          <a:p>
            <a:r>
              <a:rPr lang="cs-CZ" dirty="0" smtClean="0"/>
              <a:t>Využití? 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4577" name="Picture 1" descr="C:\Documents and Settings\pc\Local Settings\Temporary Internet Files\Content.IE5\FY4ZVX4L\MP90038666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270" y="2124456"/>
            <a:ext cx="2333529" cy="1664584"/>
          </a:xfrm>
          <a:prstGeom prst="rect">
            <a:avLst/>
          </a:prstGeom>
          <a:noFill/>
        </p:spPr>
      </p:pic>
      <p:sp>
        <p:nvSpPr>
          <p:cNvPr id="5" name="Tlačítko akce: Nápověda 4">
            <a:hlinkClick r:id="" action="ppaction://hlinkshowjump?jump=nextslide" highlightClick="1"/>
          </p:cNvPr>
          <p:cNvSpPr/>
          <p:nvPr/>
        </p:nvSpPr>
        <p:spPr>
          <a:xfrm>
            <a:off x="2483768" y="5157192"/>
            <a:ext cx="432048" cy="504056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Soubor:Water strider Gerris lacustri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4115" y="1628800"/>
            <a:ext cx="4809933" cy="3204618"/>
          </a:xfrm>
          <a:prstGeom prst="rect">
            <a:avLst/>
          </a:prstGeom>
          <a:noFill/>
        </p:spPr>
      </p:pic>
      <p:pic>
        <p:nvPicPr>
          <p:cNvPr id="23558" name="Picture 6" descr="Náhled verze z 16. 2. 2006, 22: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88125" y="764704"/>
            <a:ext cx="3060339" cy="40804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611560" y="3717032"/>
            <a:ext cx="5508104" cy="2487984"/>
          </a:xfrm>
        </p:spPr>
        <p:txBody>
          <a:bodyPr/>
          <a:lstStyle/>
          <a:p>
            <a:r>
              <a:rPr lang="cs-CZ" dirty="0" smtClean="0"/>
              <a:t>Síly mezi molekulami kapaliny jsou větší než mezi molekulami kapaliny a vzduchu</a:t>
            </a:r>
          </a:p>
          <a:p>
            <a:endParaRPr lang="cs-CZ" dirty="0" smtClean="0"/>
          </a:p>
          <a:p>
            <a:r>
              <a:rPr lang="cs-CZ" dirty="0" smtClean="0"/>
              <a:t>Proč deštník nepropouští vodu?</a:t>
            </a:r>
            <a:endParaRPr lang="cs-CZ" dirty="0"/>
          </a:p>
        </p:txBody>
      </p:sp>
      <p:pic>
        <p:nvPicPr>
          <p:cNvPr id="25602" name="Picture 2" descr="Soubor:SilaMolekulyNaPovrchu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772816"/>
            <a:ext cx="2962275" cy="190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Můžeme velikost povrchového napětí změnit?</a:t>
            </a:r>
            <a:endParaRPr lang="cs-CZ" dirty="0"/>
          </a:p>
        </p:txBody>
      </p:sp>
      <p:pic>
        <p:nvPicPr>
          <p:cNvPr id="3" name="Picture 8" descr="Soubor:Ggb in soap bubble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700808"/>
            <a:ext cx="2589283" cy="2567849"/>
          </a:xfrm>
          <a:prstGeom prst="rect">
            <a:avLst/>
          </a:prstGeom>
          <a:noFill/>
        </p:spPr>
      </p:pic>
      <p:pic>
        <p:nvPicPr>
          <p:cNvPr id="4" name="Picture 9" descr="C:\Documents and Settings\pc\Local Settings\Temporary Internet Files\Content.IE5\CBPJUUJ9\MC90037134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725144"/>
            <a:ext cx="1812341" cy="1458468"/>
          </a:xfrm>
          <a:prstGeom prst="rect">
            <a:avLst/>
          </a:prstGeom>
          <a:noFill/>
        </p:spPr>
      </p:pic>
      <p:grpSp>
        <p:nvGrpSpPr>
          <p:cNvPr id="12" name="Skupina 11"/>
          <p:cNvGrpSpPr/>
          <p:nvPr/>
        </p:nvGrpSpPr>
        <p:grpSpPr>
          <a:xfrm>
            <a:off x="3851920" y="4365104"/>
            <a:ext cx="1846907" cy="2232248"/>
            <a:chOff x="6876256" y="2564904"/>
            <a:chExt cx="1846907" cy="2232248"/>
          </a:xfrm>
        </p:grpSpPr>
        <p:pic>
          <p:nvPicPr>
            <p:cNvPr id="26631" name="Picture 7" descr="C:\Documents and Settings\pc\Local Settings\Temporary Internet Files\Content.IE5\A91MZQD4\MC900022395[1].wmf"/>
            <p:cNvPicPr>
              <a:picLocks noChangeAspect="1" noChangeArrowheads="1"/>
            </p:cNvPicPr>
            <p:nvPr/>
          </p:nvPicPr>
          <p:blipFill>
            <a:blip r:embed="rId5" cstate="print"/>
            <a:srcRect l="52499" b="27532"/>
            <a:stretch>
              <a:fillRect/>
            </a:stretch>
          </p:blipFill>
          <p:spPr bwMode="auto">
            <a:xfrm>
              <a:off x="7308304" y="3717032"/>
              <a:ext cx="781824" cy="1080120"/>
            </a:xfrm>
            <a:prstGeom prst="rect">
              <a:avLst/>
            </a:prstGeom>
            <a:noFill/>
          </p:spPr>
        </p:pic>
        <p:pic>
          <p:nvPicPr>
            <p:cNvPr id="26632" name="Picture 8" descr="C:\Documents and Settings\pc\Local Settings\Temporary Internet Files\Content.IE5\FY4ZVX4L\MC900290415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876256" y="2564904"/>
              <a:ext cx="1846907" cy="1373109"/>
            </a:xfrm>
            <a:prstGeom prst="rect">
              <a:avLst/>
            </a:prstGeom>
            <a:noFill/>
          </p:spPr>
        </p:pic>
      </p:grpSp>
      <p:pic>
        <p:nvPicPr>
          <p:cNvPr id="26634" name="Picture 10" descr="Soubor:Beaver Yearling Grooming Alhambra Creek 200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1700808"/>
            <a:ext cx="3714952" cy="2475087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5940152" y="4365104"/>
            <a:ext cx="30243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Bobři a vydry mají srst, která nepropouští vodu (mastná-velké povrch. Napětí)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v učebnici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Jak se vyrábí olověné broky?</a:t>
            </a:r>
          </a:p>
          <a:p>
            <a:r>
              <a:rPr lang="cs-CZ" dirty="0" smtClean="0"/>
              <a:t>Zvedne špendlík hladinu vody?</a:t>
            </a:r>
          </a:p>
          <a:p>
            <a:r>
              <a:rPr lang="cs-CZ" dirty="0" smtClean="0"/>
              <a:t>Kolik špendlíků se vejde do sklenky plné vody?</a:t>
            </a:r>
          </a:p>
          <a:p>
            <a:r>
              <a:rPr lang="cs-CZ" dirty="0" smtClean="0"/>
              <a:t>Vzlínavost kapalin</a:t>
            </a:r>
          </a:p>
          <a:p>
            <a:r>
              <a:rPr lang="cs-CZ" dirty="0" smtClean="0"/>
              <a:t>Pohyb molekul kapalin</a:t>
            </a:r>
          </a:p>
          <a:p>
            <a:r>
              <a:rPr lang="cs-CZ" dirty="0" smtClean="0"/>
              <a:t>Difúze</a:t>
            </a:r>
          </a:p>
          <a:p>
            <a:r>
              <a:rPr lang="cs-CZ" dirty="0" smtClean="0">
                <a:hlinkClick r:id="rId3"/>
              </a:rPr>
              <a:t>http://fyzweb.cz/materialy/aplety_hwang/brown/gas2D/gas2D_cz.html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Plyny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Nemají vlastní tvar</a:t>
            </a:r>
          </a:p>
          <a:p>
            <a:r>
              <a:rPr lang="cs-CZ" dirty="0" smtClean="0"/>
              <a:t>Nemají vlastní objem</a:t>
            </a:r>
          </a:p>
          <a:p>
            <a:r>
              <a:rPr lang="cs-CZ" dirty="0" smtClean="0"/>
              <a:t>Vyplňují vždy celý objem nádoby</a:t>
            </a:r>
          </a:p>
          <a:p>
            <a:r>
              <a:rPr lang="cs-CZ" dirty="0" smtClean="0"/>
              <a:t>Molekuly plynů se také pohybují neuspořádaným pohybem</a:t>
            </a:r>
          </a:p>
          <a:p>
            <a:r>
              <a:rPr lang="cs-CZ" dirty="0" smtClean="0"/>
              <a:t>Jsou stlačitelné</a:t>
            </a:r>
          </a:p>
          <a:p>
            <a:endParaRPr lang="cs-CZ" dirty="0"/>
          </a:p>
        </p:txBody>
      </p:sp>
      <p:pic>
        <p:nvPicPr>
          <p:cNvPr id="28674" name="Picture 2" descr="C:\Documents and Settings\pc\Local Settings\Temporary Internet Files\Content.IE5\LRZJTHOA\MP90044855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085184"/>
            <a:ext cx="1287201" cy="1268760"/>
          </a:xfrm>
          <a:prstGeom prst="rect">
            <a:avLst/>
          </a:prstGeom>
          <a:noFill/>
        </p:spPr>
      </p:pic>
      <p:pic>
        <p:nvPicPr>
          <p:cNvPr id="28675" name="Picture 3" descr="C:\Documents and Settings\pc\Local Settings\Temporary Internet Files\Content.IE5\LRZJTHOA\MC90009784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085184"/>
            <a:ext cx="1489078" cy="1406351"/>
          </a:xfrm>
          <a:prstGeom prst="rect">
            <a:avLst/>
          </a:prstGeom>
          <a:noFill/>
        </p:spPr>
      </p:pic>
      <p:pic>
        <p:nvPicPr>
          <p:cNvPr id="28676" name="Picture 4" descr="C:\Documents and Settings\pc\Local Settings\Temporary Internet Files\Content.IE5\CBPJUUJ9\MP90040541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4941168"/>
            <a:ext cx="2192288" cy="1565920"/>
          </a:xfrm>
          <a:prstGeom prst="rect">
            <a:avLst/>
          </a:prstGeom>
          <a:noFill/>
        </p:spPr>
      </p:pic>
      <p:pic>
        <p:nvPicPr>
          <p:cNvPr id="28677" name="Picture 5" descr="C:\Documents and Settings\pc\Local Settings\Temporary Internet Files\Content.IE5\LRZJTHOA\MC90029001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5013176"/>
            <a:ext cx="1342176" cy="15330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Plyny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Vodík</a:t>
            </a:r>
          </a:p>
          <a:p>
            <a:r>
              <a:rPr lang="cs-CZ" dirty="0" smtClean="0"/>
              <a:t>Hélium</a:t>
            </a:r>
          </a:p>
          <a:p>
            <a:r>
              <a:rPr lang="cs-CZ" dirty="0" smtClean="0"/>
              <a:t>Oxid uhličitý</a:t>
            </a:r>
          </a:p>
          <a:p>
            <a:r>
              <a:rPr lang="cs-CZ" dirty="0" smtClean="0"/>
              <a:t>Oxid uhelnatý</a:t>
            </a:r>
          </a:p>
          <a:p>
            <a:r>
              <a:rPr lang="cs-CZ" dirty="0" smtClean="0"/>
              <a:t>Kyslík</a:t>
            </a:r>
          </a:p>
          <a:p>
            <a:r>
              <a:rPr lang="cs-CZ" dirty="0" smtClean="0"/>
              <a:t>Propan butan</a:t>
            </a:r>
          </a:p>
          <a:p>
            <a:endParaRPr lang="cs-CZ" dirty="0"/>
          </a:p>
        </p:txBody>
      </p:sp>
      <p:pic>
        <p:nvPicPr>
          <p:cNvPr id="29698" name="Picture 2" descr="C:\Documents and Settings\pc\Local Settings\Temporary Internet Files\Content.IE5\LRZJTHOA\MP90031570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4509120"/>
            <a:ext cx="1448560" cy="2030692"/>
          </a:xfrm>
          <a:prstGeom prst="rect">
            <a:avLst/>
          </a:prstGeom>
          <a:noFill/>
        </p:spPr>
      </p:pic>
      <p:pic>
        <p:nvPicPr>
          <p:cNvPr id="29699" name="Picture 3" descr="C:\Documents and Settings\pc\Local Settings\Temporary Internet Files\Content.IE5\A91MZQD4\MC90029798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2132856"/>
            <a:ext cx="1669694" cy="1496873"/>
          </a:xfrm>
          <a:prstGeom prst="rect">
            <a:avLst/>
          </a:prstGeom>
          <a:noFill/>
        </p:spPr>
      </p:pic>
      <p:pic>
        <p:nvPicPr>
          <p:cNvPr id="29700" name="Picture 4" descr="C:\Documents and Settings\pc\Local Settings\Temporary Internet Files\Content.IE5\CBPJUUJ9\MC900433902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1124744"/>
            <a:ext cx="1714500" cy="1714500"/>
          </a:xfrm>
          <a:prstGeom prst="rect">
            <a:avLst/>
          </a:prstGeom>
          <a:noFill/>
        </p:spPr>
      </p:pic>
      <p:pic>
        <p:nvPicPr>
          <p:cNvPr id="29706" name="Picture 10" descr="C:\Documents and Settings\pc\Local Settings\Temporary Internet Files\Content.IE5\LRZJTHOA\MC90032023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4725144"/>
            <a:ext cx="1418234" cy="1826057"/>
          </a:xfrm>
          <a:prstGeom prst="rect">
            <a:avLst/>
          </a:prstGeom>
          <a:noFill/>
        </p:spPr>
      </p:pic>
      <p:pic>
        <p:nvPicPr>
          <p:cNvPr id="29707" name="Picture 11" descr="C:\Documents and Settings\pc\Local Settings\Temporary Internet Files\Content.IE5\CBPJUUJ9\MC90035359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548680"/>
            <a:ext cx="1803149" cy="1614535"/>
          </a:xfrm>
          <a:prstGeom prst="rect">
            <a:avLst/>
          </a:prstGeom>
          <a:noFill/>
        </p:spPr>
      </p:pic>
      <p:pic>
        <p:nvPicPr>
          <p:cNvPr id="29708" name="Picture 12" descr="C:\Documents and Settings\pc\Local Settings\Temporary Internet Files\Content.IE5\LRZJTHOA\MC90031012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1920" y="2564904"/>
            <a:ext cx="1599286" cy="1862633"/>
          </a:xfrm>
          <a:prstGeom prst="rect">
            <a:avLst/>
          </a:prstGeom>
          <a:noFill/>
        </p:spPr>
      </p:pic>
      <p:pic>
        <p:nvPicPr>
          <p:cNvPr id="29709" name="Picture 13" descr="C:\Documents and Settings\pc\Local Settings\Temporary Internet Files\Content.IE5\CBPJUUJ9\MC900352254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3568" y="4869160"/>
            <a:ext cx="1795604" cy="1344440"/>
          </a:xfrm>
          <a:prstGeom prst="rect">
            <a:avLst/>
          </a:prstGeom>
          <a:noFill/>
        </p:spPr>
      </p:pic>
      <p:pic>
        <p:nvPicPr>
          <p:cNvPr id="29714" name="Picture 18" descr="C:\Documents and Settings\pc\Local Settings\Temporary Internet Files\Content.IE5\LRZJTHOA\MC900437099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88224" y="-459432"/>
            <a:ext cx="2379712" cy="2379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KONEC </a:t>
            </a:r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3347864" y="3212976"/>
            <a:ext cx="504056" cy="504056"/>
          </a:xfrm>
          <a:prstGeom prst="smileyFac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100" dirty="0" smtClean="0"/>
              <a:t>OBRÁZKY:</a:t>
            </a:r>
          </a:p>
          <a:p>
            <a:r>
              <a:rPr lang="cs-CZ" sz="1100" dirty="0" smtClean="0"/>
              <a:t>Soubor:</a:t>
            </a:r>
            <a:r>
              <a:rPr lang="cs-CZ" sz="1100" dirty="0" err="1" smtClean="0"/>
              <a:t>Vitraj</a:t>
            </a:r>
            <a:r>
              <a:rPr lang="cs-CZ" sz="1100" dirty="0" smtClean="0"/>
              <a:t> v </a:t>
            </a:r>
            <a:r>
              <a:rPr lang="cs-CZ" sz="1100" dirty="0" err="1" smtClean="0"/>
              <a:t>Katedrale</a:t>
            </a:r>
            <a:r>
              <a:rPr lang="cs-CZ" sz="1100" dirty="0" smtClean="0"/>
              <a:t> sv. Vita v Praze.</a:t>
            </a:r>
            <a:r>
              <a:rPr lang="cs-CZ" sz="1100" dirty="0" err="1" smtClean="0"/>
              <a:t>jpg</a:t>
            </a:r>
            <a:r>
              <a:rPr lang="cs-CZ" sz="1100" dirty="0" smtClean="0"/>
              <a:t>. In: </a:t>
            </a:r>
            <a:r>
              <a:rPr lang="cs-CZ" sz="1100" i="1" dirty="0" err="1" smtClean="0"/>
              <a:t>Wikipedia</a:t>
            </a:r>
            <a:r>
              <a:rPr lang="cs-CZ" sz="1100" i="1" dirty="0" smtClean="0"/>
              <a:t>: </a:t>
            </a:r>
            <a:r>
              <a:rPr lang="cs-CZ" sz="1100" i="1" dirty="0" err="1" smtClean="0"/>
              <a:t>the</a:t>
            </a:r>
            <a:r>
              <a:rPr lang="cs-CZ" sz="1100" i="1" dirty="0" smtClean="0"/>
              <a:t> free </a:t>
            </a:r>
            <a:r>
              <a:rPr lang="cs-CZ" sz="1100" i="1" dirty="0" err="1" smtClean="0"/>
              <a:t>encyclopedia</a:t>
            </a:r>
            <a:r>
              <a:rPr lang="cs-CZ" sz="1100" dirty="0" smtClean="0"/>
              <a:t> [online]. San </a:t>
            </a:r>
            <a:r>
              <a:rPr lang="cs-CZ" sz="1100" dirty="0" err="1" smtClean="0"/>
              <a:t>Francisco</a:t>
            </a:r>
            <a:r>
              <a:rPr lang="cs-CZ" sz="1100" dirty="0" smtClean="0"/>
              <a:t> (CA): </a:t>
            </a:r>
            <a:r>
              <a:rPr lang="cs-CZ" sz="1100" dirty="0" err="1" smtClean="0"/>
              <a:t>Wikimedia</a:t>
            </a:r>
            <a:r>
              <a:rPr lang="cs-CZ" sz="1100" dirty="0" smtClean="0"/>
              <a:t> </a:t>
            </a:r>
            <a:r>
              <a:rPr lang="cs-CZ" sz="1100" dirty="0" err="1" smtClean="0"/>
              <a:t>Foundation</a:t>
            </a:r>
            <a:r>
              <a:rPr lang="cs-CZ" sz="1100" dirty="0" smtClean="0"/>
              <a:t>, 2001-, 23. 12. 2011, 08:30 Náhled verze z 23. 12. 2011, 08:30 [cit. 2013-01-11]. Dostupné z: </a:t>
            </a:r>
            <a:r>
              <a:rPr lang="cs-CZ" sz="1100" dirty="0" smtClean="0">
                <a:hlinkClick r:id="rId3"/>
              </a:rPr>
              <a:t>http://cs.wikipedia.org/wiki/Soubor:Vitraj_v_Katedrale_sv._Vita_v_Praze.jpg</a:t>
            </a:r>
            <a:endParaRPr lang="cs-CZ" sz="1100" dirty="0" smtClean="0"/>
          </a:p>
          <a:p>
            <a:r>
              <a:rPr lang="cs-CZ" sz="1100" dirty="0" smtClean="0"/>
              <a:t>Soubor:</a:t>
            </a:r>
            <a:r>
              <a:rPr lang="cs-CZ" sz="1100" dirty="0" err="1" smtClean="0"/>
              <a:t>Grosser</a:t>
            </a:r>
            <a:r>
              <a:rPr lang="cs-CZ" sz="1100" dirty="0" smtClean="0"/>
              <a:t> </a:t>
            </a:r>
            <a:r>
              <a:rPr lang="cs-CZ" sz="1100" dirty="0" err="1" smtClean="0"/>
              <a:t>Aletschgletscher</a:t>
            </a:r>
            <a:r>
              <a:rPr lang="cs-CZ" sz="1100" dirty="0" smtClean="0"/>
              <a:t> 3196.JPG. In: </a:t>
            </a:r>
            <a:r>
              <a:rPr lang="cs-CZ" sz="1100" i="1" dirty="0" err="1" smtClean="0"/>
              <a:t>Wikipedia</a:t>
            </a:r>
            <a:r>
              <a:rPr lang="cs-CZ" sz="1100" i="1" dirty="0" smtClean="0"/>
              <a:t>: </a:t>
            </a:r>
            <a:r>
              <a:rPr lang="cs-CZ" sz="1100" i="1" dirty="0" err="1" smtClean="0"/>
              <a:t>the</a:t>
            </a:r>
            <a:r>
              <a:rPr lang="cs-CZ" sz="1100" i="1" dirty="0" smtClean="0"/>
              <a:t> free </a:t>
            </a:r>
            <a:r>
              <a:rPr lang="cs-CZ" sz="1100" i="1" dirty="0" err="1" smtClean="0"/>
              <a:t>encyclopedia</a:t>
            </a:r>
            <a:r>
              <a:rPr lang="cs-CZ" sz="1100" dirty="0" smtClean="0"/>
              <a:t> [online]. San </a:t>
            </a:r>
            <a:r>
              <a:rPr lang="cs-CZ" sz="1100" dirty="0" err="1" smtClean="0"/>
              <a:t>Francisco</a:t>
            </a:r>
            <a:r>
              <a:rPr lang="cs-CZ" sz="1100" dirty="0" smtClean="0"/>
              <a:t> (CA): </a:t>
            </a:r>
            <a:r>
              <a:rPr lang="cs-CZ" sz="1100" dirty="0" err="1" smtClean="0"/>
              <a:t>Wikimedia</a:t>
            </a:r>
            <a:r>
              <a:rPr lang="cs-CZ" sz="1100" dirty="0" smtClean="0"/>
              <a:t> </a:t>
            </a:r>
            <a:r>
              <a:rPr lang="cs-CZ" sz="1100" dirty="0" err="1" smtClean="0"/>
              <a:t>Foundation</a:t>
            </a:r>
            <a:r>
              <a:rPr lang="cs-CZ" sz="1100" dirty="0" smtClean="0"/>
              <a:t>, 2001-, 3. 10. 2005, 13:44 Náhled verze z 3. 10. 2005, 13:44 [cit. 2013-01-11]. Dostupné z: </a:t>
            </a:r>
            <a:r>
              <a:rPr lang="cs-CZ" sz="1100" dirty="0" smtClean="0">
                <a:hlinkClick r:id="rId4"/>
              </a:rPr>
              <a:t>http://cs.wikipedia.org/wiki/Soubor:Grosser_Aletschgletscher_3196.JPG</a:t>
            </a:r>
            <a:r>
              <a:rPr lang="cs-CZ" sz="1100" dirty="0" smtClean="0"/>
              <a:t> </a:t>
            </a:r>
          </a:p>
          <a:p>
            <a:r>
              <a:rPr lang="cs-CZ" sz="1100" dirty="0" smtClean="0"/>
              <a:t>Soubor:</a:t>
            </a:r>
            <a:r>
              <a:rPr lang="cs-CZ" sz="1100" dirty="0" err="1" smtClean="0"/>
              <a:t>Water</a:t>
            </a:r>
            <a:r>
              <a:rPr lang="cs-CZ" sz="1100" dirty="0" smtClean="0"/>
              <a:t> </a:t>
            </a:r>
            <a:r>
              <a:rPr lang="cs-CZ" sz="1100" dirty="0" err="1" smtClean="0"/>
              <a:t>strider</a:t>
            </a:r>
            <a:r>
              <a:rPr lang="cs-CZ" sz="1100" dirty="0" smtClean="0"/>
              <a:t> </a:t>
            </a:r>
            <a:r>
              <a:rPr lang="cs-CZ" sz="1100" dirty="0" err="1" smtClean="0"/>
              <a:t>Gerris</a:t>
            </a:r>
            <a:r>
              <a:rPr lang="cs-CZ" sz="1100" dirty="0" smtClean="0"/>
              <a:t> </a:t>
            </a:r>
            <a:r>
              <a:rPr lang="cs-CZ" sz="1100" dirty="0" err="1" smtClean="0"/>
              <a:t>lacustris.jpg</a:t>
            </a:r>
            <a:r>
              <a:rPr lang="cs-CZ" sz="1100" dirty="0" smtClean="0"/>
              <a:t>. In: </a:t>
            </a:r>
            <a:r>
              <a:rPr lang="cs-CZ" sz="1100" i="1" dirty="0" err="1" smtClean="0"/>
              <a:t>Wikipedia</a:t>
            </a:r>
            <a:r>
              <a:rPr lang="cs-CZ" sz="1100" i="1" dirty="0" smtClean="0"/>
              <a:t>: </a:t>
            </a:r>
            <a:r>
              <a:rPr lang="cs-CZ" sz="1100" i="1" dirty="0" err="1" smtClean="0"/>
              <a:t>the</a:t>
            </a:r>
            <a:r>
              <a:rPr lang="cs-CZ" sz="1100" i="1" dirty="0" smtClean="0"/>
              <a:t> free </a:t>
            </a:r>
            <a:r>
              <a:rPr lang="cs-CZ" sz="1100" i="1" dirty="0" err="1" smtClean="0"/>
              <a:t>encyclopedia</a:t>
            </a:r>
            <a:r>
              <a:rPr lang="cs-CZ" sz="1100" dirty="0" smtClean="0"/>
              <a:t> [online]. San </a:t>
            </a:r>
            <a:r>
              <a:rPr lang="cs-CZ" sz="1100" dirty="0" err="1" smtClean="0"/>
              <a:t>Francisco</a:t>
            </a:r>
            <a:r>
              <a:rPr lang="cs-CZ" sz="1100" dirty="0" smtClean="0"/>
              <a:t> (CA): </a:t>
            </a:r>
            <a:r>
              <a:rPr lang="cs-CZ" sz="1100" dirty="0" err="1" smtClean="0"/>
              <a:t>Wikimedia</a:t>
            </a:r>
            <a:r>
              <a:rPr lang="cs-CZ" sz="1100" dirty="0" smtClean="0"/>
              <a:t> </a:t>
            </a:r>
            <a:r>
              <a:rPr lang="cs-CZ" sz="1100" dirty="0" err="1" smtClean="0"/>
              <a:t>Foundation</a:t>
            </a:r>
            <a:r>
              <a:rPr lang="cs-CZ" sz="1100" dirty="0" smtClean="0"/>
              <a:t>, 2001-, 16. 9. 2005, 16:30 21. 4. 2009, 23:16 Náhled verze z 21. 4. 2009, 23:16 [cit. 2013-01-12]. Dostupné z: </a:t>
            </a:r>
            <a:r>
              <a:rPr lang="cs-CZ" sz="1100" dirty="0" smtClean="0">
                <a:hlinkClick r:id="rId5"/>
              </a:rPr>
              <a:t>http://cs.wikipedia.org/wiki/Soubor:Water_strider_Gerris_lacustris.jpg</a:t>
            </a:r>
            <a:r>
              <a:rPr lang="cs-CZ" sz="1100" dirty="0" smtClean="0"/>
              <a:t> </a:t>
            </a:r>
          </a:p>
          <a:p>
            <a:r>
              <a:rPr lang="cs-CZ" sz="1100" dirty="0" smtClean="0"/>
              <a:t>Soubor:</a:t>
            </a:r>
            <a:r>
              <a:rPr lang="cs-CZ" sz="1100" dirty="0" err="1" smtClean="0"/>
              <a:t>Water</a:t>
            </a:r>
            <a:r>
              <a:rPr lang="cs-CZ" sz="1100" dirty="0" smtClean="0"/>
              <a:t> drop </a:t>
            </a:r>
            <a:r>
              <a:rPr lang="cs-CZ" sz="1100" dirty="0" err="1" smtClean="0"/>
              <a:t>animation</a:t>
            </a:r>
            <a:r>
              <a:rPr lang="cs-CZ" sz="1100" dirty="0" smtClean="0"/>
              <a:t> </a:t>
            </a:r>
            <a:r>
              <a:rPr lang="cs-CZ" sz="1100" dirty="0" err="1" smtClean="0"/>
              <a:t>enhanced</a:t>
            </a:r>
            <a:r>
              <a:rPr lang="cs-CZ" sz="1100" dirty="0" smtClean="0"/>
              <a:t> </a:t>
            </a:r>
            <a:r>
              <a:rPr lang="cs-CZ" sz="1100" dirty="0" err="1" smtClean="0"/>
              <a:t>small.gif</a:t>
            </a:r>
            <a:r>
              <a:rPr lang="cs-CZ" sz="1100" dirty="0" smtClean="0"/>
              <a:t>. In: </a:t>
            </a:r>
            <a:r>
              <a:rPr lang="cs-CZ" sz="1100" i="1" dirty="0" err="1" smtClean="0"/>
              <a:t>Wikipedia</a:t>
            </a:r>
            <a:r>
              <a:rPr lang="cs-CZ" sz="1100" i="1" dirty="0" smtClean="0"/>
              <a:t>: </a:t>
            </a:r>
            <a:r>
              <a:rPr lang="cs-CZ" sz="1100" i="1" dirty="0" err="1" smtClean="0"/>
              <a:t>the</a:t>
            </a:r>
            <a:r>
              <a:rPr lang="cs-CZ" sz="1100" i="1" dirty="0" smtClean="0"/>
              <a:t> free </a:t>
            </a:r>
            <a:r>
              <a:rPr lang="cs-CZ" sz="1100" i="1" dirty="0" err="1" smtClean="0"/>
              <a:t>encyclopedia</a:t>
            </a:r>
            <a:r>
              <a:rPr lang="cs-CZ" sz="1100" dirty="0" smtClean="0"/>
              <a:t> [online]. San </a:t>
            </a:r>
            <a:r>
              <a:rPr lang="cs-CZ" sz="1100" dirty="0" err="1" smtClean="0"/>
              <a:t>Francisco</a:t>
            </a:r>
            <a:r>
              <a:rPr lang="cs-CZ" sz="1100" dirty="0" smtClean="0"/>
              <a:t> (CA): </a:t>
            </a:r>
            <a:r>
              <a:rPr lang="cs-CZ" sz="1100" dirty="0" err="1" smtClean="0"/>
              <a:t>Wikimedia</a:t>
            </a:r>
            <a:r>
              <a:rPr lang="cs-CZ" sz="1100" dirty="0" smtClean="0"/>
              <a:t> </a:t>
            </a:r>
            <a:r>
              <a:rPr lang="cs-CZ" sz="1100" dirty="0" err="1" smtClean="0"/>
              <a:t>Foundation</a:t>
            </a:r>
            <a:r>
              <a:rPr lang="cs-CZ" sz="1100" dirty="0" smtClean="0"/>
              <a:t>, 2001-, 16. 2. 2006, 22:02 [cit. 2013-01-12]. Dostupné z: </a:t>
            </a:r>
            <a:r>
              <a:rPr lang="cs-CZ" sz="1100" dirty="0" smtClean="0">
                <a:hlinkClick r:id="rId6"/>
              </a:rPr>
              <a:t>http://cs.wikipedia.org/wiki/Soubor:Water_drop_animation_enhanced_small.gif</a:t>
            </a:r>
            <a:r>
              <a:rPr lang="cs-CZ" sz="1100" dirty="0" smtClean="0"/>
              <a:t> </a:t>
            </a:r>
          </a:p>
          <a:p>
            <a:r>
              <a:rPr lang="cs-CZ" sz="1100" dirty="0" smtClean="0"/>
              <a:t>Soubor:</a:t>
            </a:r>
            <a:r>
              <a:rPr lang="cs-CZ" sz="1100" dirty="0" err="1" smtClean="0"/>
              <a:t>Ggb</a:t>
            </a:r>
            <a:r>
              <a:rPr lang="cs-CZ" sz="1100" dirty="0" smtClean="0"/>
              <a:t> in </a:t>
            </a:r>
            <a:r>
              <a:rPr lang="cs-CZ" sz="1100" dirty="0" err="1" smtClean="0"/>
              <a:t>soap</a:t>
            </a:r>
            <a:r>
              <a:rPr lang="cs-CZ" sz="1100" dirty="0" smtClean="0"/>
              <a:t> </a:t>
            </a:r>
            <a:r>
              <a:rPr lang="cs-CZ" sz="1100" dirty="0" err="1" smtClean="0"/>
              <a:t>bubble</a:t>
            </a:r>
            <a:r>
              <a:rPr lang="cs-CZ" sz="1100" dirty="0" smtClean="0"/>
              <a:t> 1.jpg. In: </a:t>
            </a:r>
            <a:r>
              <a:rPr lang="cs-CZ" sz="1100" i="1" dirty="0" err="1" smtClean="0"/>
              <a:t>Wikipedia</a:t>
            </a:r>
            <a:r>
              <a:rPr lang="cs-CZ" sz="1100" i="1" dirty="0" smtClean="0"/>
              <a:t>: </a:t>
            </a:r>
            <a:r>
              <a:rPr lang="cs-CZ" sz="1100" i="1" dirty="0" err="1" smtClean="0"/>
              <a:t>the</a:t>
            </a:r>
            <a:r>
              <a:rPr lang="cs-CZ" sz="1100" i="1" dirty="0" smtClean="0"/>
              <a:t> free </a:t>
            </a:r>
            <a:r>
              <a:rPr lang="cs-CZ" sz="1100" i="1" dirty="0" err="1" smtClean="0"/>
              <a:t>encyclopedia</a:t>
            </a:r>
            <a:r>
              <a:rPr lang="cs-CZ" sz="1100" dirty="0" smtClean="0"/>
              <a:t> [online]. San </a:t>
            </a:r>
            <a:r>
              <a:rPr lang="cs-CZ" sz="1100" dirty="0" err="1" smtClean="0"/>
              <a:t>Francisco</a:t>
            </a:r>
            <a:r>
              <a:rPr lang="cs-CZ" sz="1100" dirty="0" smtClean="0"/>
              <a:t> (CA): </a:t>
            </a:r>
            <a:r>
              <a:rPr lang="cs-CZ" sz="1100" dirty="0" err="1" smtClean="0"/>
              <a:t>Wikimedia</a:t>
            </a:r>
            <a:r>
              <a:rPr lang="cs-CZ" sz="1100" dirty="0" smtClean="0"/>
              <a:t> </a:t>
            </a:r>
            <a:r>
              <a:rPr lang="cs-CZ" sz="1100" dirty="0" err="1" smtClean="0"/>
              <a:t>Foundation</a:t>
            </a:r>
            <a:r>
              <a:rPr lang="cs-CZ" sz="1100" dirty="0" smtClean="0"/>
              <a:t>, 2001-, 27. 1. 2009, 19:54 Náhled verze z 27. 1. 2009, 19:54 [cit. 2013-01-12]. Dostupné z: </a:t>
            </a:r>
            <a:r>
              <a:rPr lang="cs-CZ" sz="1100" dirty="0" smtClean="0">
                <a:hlinkClick r:id="rId7"/>
              </a:rPr>
              <a:t>http://cs.wikipedia.org/wiki/Soubor:Ggb_in_soap_bubble_1.jpg</a:t>
            </a:r>
            <a:r>
              <a:rPr lang="cs-CZ" sz="1100" dirty="0" smtClean="0"/>
              <a:t> </a:t>
            </a:r>
          </a:p>
          <a:p>
            <a:r>
              <a:rPr lang="cs-CZ" sz="1100" dirty="0" smtClean="0"/>
              <a:t> Soubor:</a:t>
            </a:r>
            <a:r>
              <a:rPr lang="cs-CZ" sz="1100" dirty="0" err="1" smtClean="0"/>
              <a:t>SilaMolekulyNaPovrchu.png</a:t>
            </a:r>
            <a:r>
              <a:rPr lang="cs-CZ" sz="1100" dirty="0" smtClean="0"/>
              <a:t>. In: </a:t>
            </a:r>
            <a:r>
              <a:rPr lang="cs-CZ" sz="1100" i="1" dirty="0" err="1" smtClean="0"/>
              <a:t>Wikipedia</a:t>
            </a:r>
            <a:r>
              <a:rPr lang="cs-CZ" sz="1100" i="1" dirty="0" smtClean="0"/>
              <a:t>: </a:t>
            </a:r>
            <a:r>
              <a:rPr lang="cs-CZ" sz="1100" i="1" dirty="0" err="1" smtClean="0"/>
              <a:t>the</a:t>
            </a:r>
            <a:r>
              <a:rPr lang="cs-CZ" sz="1100" i="1" dirty="0" smtClean="0"/>
              <a:t> free </a:t>
            </a:r>
            <a:r>
              <a:rPr lang="cs-CZ" sz="1100" i="1" dirty="0" err="1" smtClean="0"/>
              <a:t>encyclopedia</a:t>
            </a:r>
            <a:r>
              <a:rPr lang="cs-CZ" sz="1100" dirty="0" smtClean="0"/>
              <a:t> [online]. San </a:t>
            </a:r>
            <a:r>
              <a:rPr lang="cs-CZ" sz="1100" dirty="0" err="1" smtClean="0"/>
              <a:t>Francisco</a:t>
            </a:r>
            <a:r>
              <a:rPr lang="cs-CZ" sz="1100" dirty="0" smtClean="0"/>
              <a:t> (CA): </a:t>
            </a:r>
            <a:r>
              <a:rPr lang="cs-CZ" sz="1100" dirty="0" err="1" smtClean="0"/>
              <a:t>Wikimedia</a:t>
            </a:r>
            <a:r>
              <a:rPr lang="cs-CZ" sz="1100" dirty="0" smtClean="0"/>
              <a:t> </a:t>
            </a:r>
            <a:r>
              <a:rPr lang="cs-CZ" sz="1100" dirty="0" err="1" smtClean="0"/>
              <a:t>Foundation</a:t>
            </a:r>
            <a:r>
              <a:rPr lang="cs-CZ" sz="1100" dirty="0" smtClean="0"/>
              <a:t>, 2001-, 24. 6. 2010, 14:48 Náhled verze z 24. 6. 2010, 14:48 [cit. 2013-01-12]. Dostupné z: </a:t>
            </a:r>
            <a:r>
              <a:rPr lang="cs-CZ" sz="1100" dirty="0" smtClean="0">
                <a:hlinkClick r:id="rId8"/>
              </a:rPr>
              <a:t>http://cs.wikipedia.org/wiki/Soubor:SilaMolekulyNaPovrchu.png</a:t>
            </a:r>
            <a:r>
              <a:rPr lang="cs-CZ" sz="1100" dirty="0" smtClean="0"/>
              <a:t> </a:t>
            </a:r>
          </a:p>
          <a:p>
            <a:r>
              <a:rPr lang="cs-CZ" sz="1100" dirty="0" smtClean="0"/>
              <a:t>Soubor:</a:t>
            </a:r>
            <a:r>
              <a:rPr lang="cs-CZ" sz="1100" dirty="0" err="1" smtClean="0"/>
              <a:t>Beaver</a:t>
            </a:r>
            <a:r>
              <a:rPr lang="cs-CZ" sz="1100" dirty="0" smtClean="0"/>
              <a:t> </a:t>
            </a:r>
            <a:r>
              <a:rPr lang="cs-CZ" sz="1100" dirty="0" err="1" smtClean="0"/>
              <a:t>Yearling</a:t>
            </a:r>
            <a:r>
              <a:rPr lang="cs-CZ" sz="1100" dirty="0" smtClean="0"/>
              <a:t> </a:t>
            </a:r>
            <a:r>
              <a:rPr lang="cs-CZ" sz="1100" dirty="0" err="1" smtClean="0"/>
              <a:t>Grooming</a:t>
            </a:r>
            <a:r>
              <a:rPr lang="cs-CZ" sz="1100" dirty="0" smtClean="0"/>
              <a:t> </a:t>
            </a:r>
            <a:r>
              <a:rPr lang="cs-CZ" sz="1100" dirty="0" err="1" smtClean="0"/>
              <a:t>Alhambra</a:t>
            </a:r>
            <a:r>
              <a:rPr lang="cs-CZ" sz="1100" dirty="0" smtClean="0"/>
              <a:t> </a:t>
            </a:r>
            <a:r>
              <a:rPr lang="cs-CZ" sz="1100" dirty="0" err="1" smtClean="0"/>
              <a:t>Creek</a:t>
            </a:r>
            <a:r>
              <a:rPr lang="cs-CZ" sz="1100" dirty="0" smtClean="0"/>
              <a:t> 2008.jpg. In: </a:t>
            </a:r>
            <a:r>
              <a:rPr lang="cs-CZ" sz="1100" i="1" dirty="0" err="1" smtClean="0"/>
              <a:t>Wikipedia</a:t>
            </a:r>
            <a:r>
              <a:rPr lang="cs-CZ" sz="1100" i="1" dirty="0" smtClean="0"/>
              <a:t>: </a:t>
            </a:r>
            <a:r>
              <a:rPr lang="cs-CZ" sz="1100" i="1" dirty="0" err="1" smtClean="0"/>
              <a:t>the</a:t>
            </a:r>
            <a:r>
              <a:rPr lang="cs-CZ" sz="1100" i="1" dirty="0" smtClean="0"/>
              <a:t> free </a:t>
            </a:r>
            <a:r>
              <a:rPr lang="cs-CZ" sz="1100" i="1" dirty="0" err="1" smtClean="0"/>
              <a:t>encyclopedia</a:t>
            </a:r>
            <a:r>
              <a:rPr lang="cs-CZ" sz="1100" dirty="0" smtClean="0"/>
              <a:t> [online]. San </a:t>
            </a:r>
            <a:r>
              <a:rPr lang="cs-CZ" sz="1100" dirty="0" err="1" smtClean="0"/>
              <a:t>Francisco</a:t>
            </a:r>
            <a:r>
              <a:rPr lang="cs-CZ" sz="1100" dirty="0" smtClean="0"/>
              <a:t> (CA): </a:t>
            </a:r>
            <a:r>
              <a:rPr lang="cs-CZ" sz="1100" dirty="0" err="1" smtClean="0"/>
              <a:t>Wikimedia</a:t>
            </a:r>
            <a:r>
              <a:rPr lang="cs-CZ" sz="1100" dirty="0" smtClean="0"/>
              <a:t> </a:t>
            </a:r>
            <a:r>
              <a:rPr lang="cs-CZ" sz="1100" dirty="0" err="1" smtClean="0"/>
              <a:t>Foundation</a:t>
            </a:r>
            <a:r>
              <a:rPr lang="cs-CZ" sz="1100" dirty="0" smtClean="0"/>
              <a:t>, 2001-, 8. 11. 2009, 22:47 Náhled verze z 8. 11. 2009, 22:47 [cit. 2013-01-12]. Dostupné z: </a:t>
            </a:r>
            <a:r>
              <a:rPr lang="cs-CZ" sz="1100" dirty="0" smtClean="0">
                <a:hlinkClick r:id="rId9"/>
              </a:rPr>
              <a:t>http://cs.wikipedia.org/wiki/Soubor:Beaver_Yearling_Grooming_Alhambra_Creek_2008.jpg</a:t>
            </a:r>
            <a:r>
              <a:rPr lang="cs-CZ" sz="1100" dirty="0" smtClean="0"/>
              <a:t> </a:t>
            </a:r>
          </a:p>
          <a:p>
            <a:r>
              <a:rPr lang="cs-CZ" sz="1100" smtClean="0">
                <a:hlinkClick r:id="rId10"/>
              </a:rPr>
              <a:t>www.office.microsoft.com</a:t>
            </a:r>
            <a:r>
              <a:rPr lang="cs-CZ" sz="1100" dirty="0" smtClean="0"/>
              <a:t>  </a:t>
            </a:r>
            <a:endParaRPr lang="cs-CZ" sz="1100" dirty="0" smtClean="0"/>
          </a:p>
          <a:p>
            <a:endParaRPr lang="cs-CZ" sz="1100" dirty="0" smtClean="0"/>
          </a:p>
          <a:p>
            <a:endParaRPr lang="cs-CZ" sz="1100" dirty="0" smtClean="0"/>
          </a:p>
          <a:p>
            <a:endParaRPr lang="cs-CZ" sz="11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cs-CZ" sz="1100" dirty="0" smtClean="0"/>
          </a:p>
          <a:p>
            <a:pPr>
              <a:buNone/>
            </a:pPr>
            <a:r>
              <a:rPr lang="cs-CZ" sz="1100" dirty="0" smtClean="0"/>
              <a:t>LITERATURA:</a:t>
            </a:r>
          </a:p>
          <a:p>
            <a:r>
              <a:rPr lang="cs-CZ" sz="1100" dirty="0" smtClean="0"/>
              <a:t>TESAŘ, Jiří a František JÁCHIM. </a:t>
            </a:r>
            <a:r>
              <a:rPr lang="cs-CZ" sz="1100" i="1" dirty="0" smtClean="0"/>
              <a:t>Fyzika 3 pro ZŠ, Nová řada podle RVP</a:t>
            </a:r>
            <a:r>
              <a:rPr lang="cs-CZ" sz="1100" dirty="0" smtClean="0"/>
              <a:t>: </a:t>
            </a:r>
            <a:r>
              <a:rPr lang="cs-CZ" sz="1100" i="1" dirty="0" smtClean="0"/>
              <a:t>Světelné jevy, Mechanické vlastnosti látek</a:t>
            </a:r>
            <a:r>
              <a:rPr lang="cs-CZ" sz="1100" dirty="0" smtClean="0"/>
              <a:t>. 1. </a:t>
            </a:r>
            <a:r>
              <a:rPr lang="cs-CZ" sz="1100" dirty="0" err="1" smtClean="0"/>
              <a:t>vyd</a:t>
            </a:r>
            <a:r>
              <a:rPr lang="cs-CZ" sz="1100" dirty="0" smtClean="0"/>
              <a:t>. Praha: SPN, 2009. ISBN 978-80-7235-414-6.</a:t>
            </a:r>
          </a:p>
          <a:p>
            <a:endParaRPr lang="cs-CZ" sz="1100" dirty="0" smtClean="0"/>
          </a:p>
          <a:p>
            <a:endParaRPr lang="cs-CZ" sz="11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664</TotalTime>
  <Words>744</Words>
  <Application>Microsoft Office PowerPoint</Application>
  <PresentationFormat>Předvádění na obrazovce (4:3)</PresentationFormat>
  <Paragraphs>103</Paragraphs>
  <Slides>17</Slides>
  <Notes>17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Medián</vt:lpstr>
      <vt:lpstr>Snímek 1</vt:lpstr>
      <vt:lpstr>Vlastnosti kapalin a plynů</vt:lpstr>
      <vt:lpstr>Kapaliny tečou</vt:lpstr>
      <vt:lpstr>Co ještě teče?</vt:lpstr>
      <vt:lpstr>Snímek 5</vt:lpstr>
      <vt:lpstr>Snímek 6</vt:lpstr>
      <vt:lpstr>Další vlastnosti kapalin</vt:lpstr>
      <vt:lpstr>Další vlastnosti kapalin</vt:lpstr>
      <vt:lpstr>Snímek 9</vt:lpstr>
      <vt:lpstr>Snímek 10</vt:lpstr>
      <vt:lpstr>Můžeme velikost povrchového napětí změnit?</vt:lpstr>
      <vt:lpstr>Najdi v učebnici</vt:lpstr>
      <vt:lpstr>Plyny</vt:lpstr>
      <vt:lpstr>Plyny </vt:lpstr>
      <vt:lpstr>Snímek 15</vt:lpstr>
      <vt:lpstr>CITACE: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šárka</cp:lastModifiedBy>
  <cp:revision>26</cp:revision>
  <dcterms:created xsi:type="dcterms:W3CDTF">2013-01-11T20:29:52Z</dcterms:created>
  <dcterms:modified xsi:type="dcterms:W3CDTF">2013-06-22T15:34:04Z</dcterms:modified>
</cp:coreProperties>
</file>