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76" r:id="rId4"/>
    <p:sldId id="277" r:id="rId5"/>
    <p:sldId id="278" r:id="rId6"/>
    <p:sldId id="279" r:id="rId7"/>
    <p:sldId id="280" r:id="rId8"/>
    <p:sldId id="281" r:id="rId9"/>
    <p:sldId id="282" r:id="rId10"/>
    <p:sldId id="283" r:id="rId11"/>
    <p:sldId id="286" r:id="rId12"/>
    <p:sldId id="284" r:id="rId13"/>
    <p:sldId id="288" r:id="rId14"/>
    <p:sldId id="285" r:id="rId15"/>
    <p:sldId id="287" r:id="rId16"/>
    <p:sldId id="289"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2"/>
      </p:bgRef>
    </p:bg>
    <p:spTree>
      <p:nvGrpSpPr>
        <p:cNvPr id="1" name=""/>
        <p:cNvGrpSpPr/>
        <p:nvPr/>
      </p:nvGrpSpPr>
      <p:grpSpPr>
        <a:xfrm>
          <a:off x="0" y="0"/>
          <a:ext cx="0" cy="0"/>
          <a:chOff x="0" y="0"/>
          <a:chExt cx="0" cy="0"/>
        </a:xfrm>
      </p:grpSpPr>
      <p:sp>
        <p:nvSpPr>
          <p:cNvPr id="7" name="Obdélní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2362200" y="4038600"/>
            <a:ext cx="6477000" cy="1828800"/>
          </a:xfrm>
        </p:spPr>
        <p:txBody>
          <a:bodyPr anchor="b"/>
          <a:lstStyle>
            <a:lvl1pPr>
              <a:defRPr cap="all" baseline="0"/>
            </a:lvl1pPr>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28" name="Zástupný symbol pro datum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FE0D1B03-7E1C-4268-9C6D-8458C2F9F45B}" type="datetimeFigureOut">
              <a:rPr lang="cs-CZ" smtClean="0"/>
              <a:pPr/>
              <a:t>22.6.2013</a:t>
            </a:fld>
            <a:endParaRPr lang="cs-CZ"/>
          </a:p>
        </p:txBody>
      </p:sp>
      <p:sp>
        <p:nvSpPr>
          <p:cNvPr id="17" name="Zástupný symbol pro zápatí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cs-CZ"/>
          </a:p>
        </p:txBody>
      </p:sp>
      <p:sp>
        <p:nvSpPr>
          <p:cNvPr id="29" name="Zástupný symbol pro číslo snímku 28"/>
          <p:cNvSpPr>
            <a:spLocks noGrp="1"/>
          </p:cNvSpPr>
          <p:nvPr>
            <p:ph type="sldNum" sz="quarter" idx="12"/>
          </p:nvPr>
        </p:nvSpPr>
        <p:spPr>
          <a:xfrm>
            <a:off x="8001000" y="228600"/>
            <a:ext cx="838200" cy="381000"/>
          </a:xfrm>
        </p:spPr>
        <p:txBody>
          <a:bodyPr/>
          <a:lstStyle>
            <a:lvl1pPr>
              <a:defRPr>
                <a:solidFill>
                  <a:schemeClr val="tx2"/>
                </a:solidFill>
              </a:defRPr>
            </a:lvl1pPr>
          </a:lstStyle>
          <a:p>
            <a:fld id="{80A057EB-2E6E-405D-9AB3-B84DF5865EA5}"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12648" y="228600"/>
            <a:ext cx="8153400" cy="990600"/>
          </a:xfrm>
        </p:spPr>
        <p:txBody>
          <a:bodyPr/>
          <a:lstStyle/>
          <a:p>
            <a:r>
              <a:rPr kumimoji="0" lang="cs-CZ" smtClean="0"/>
              <a:t>Klepnutím lze upravit styl předlohy nadpisů.</a:t>
            </a:r>
            <a:endParaRPr kumimoji="0" lang="en-US"/>
          </a:p>
        </p:txBody>
      </p:sp>
      <p:sp>
        <p:nvSpPr>
          <p:cNvPr id="4" name="Zástupný symbol pro datum 3"/>
          <p:cNvSpPr>
            <a:spLocks noGrp="1"/>
          </p:cNvSpPr>
          <p:nvPr>
            <p:ph type="dt" sz="half" idx="10"/>
          </p:nvPr>
        </p:nvSpPr>
        <p:spPr/>
        <p:txBody>
          <a:bodyPr/>
          <a:lstStyle/>
          <a:p>
            <a:fld id="{FE0D1B03-7E1C-4268-9C6D-8458C2F9F45B}" type="datetimeFigureOut">
              <a:rPr lang="cs-CZ" smtClean="0"/>
              <a:pPr/>
              <a:t>22.6.2013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lvl1pPr>
              <a:defRPr>
                <a:solidFill>
                  <a:srgbClr val="FFFFFF"/>
                </a:solidFill>
              </a:defRPr>
            </a:lvl1pPr>
          </a:lstStyle>
          <a:p>
            <a:fld id="{80A057EB-2E6E-405D-9AB3-B84DF5865EA5}" type="slidenum">
              <a:rPr lang="cs-CZ" smtClean="0"/>
              <a:pPr/>
              <a:t>‹#›</a:t>
            </a:fld>
            <a:endParaRPr lang="cs-CZ"/>
          </a:p>
        </p:txBody>
      </p:sp>
      <p:sp>
        <p:nvSpPr>
          <p:cNvPr id="8" name="Zástupný symbol pro obsah 7"/>
          <p:cNvSpPr>
            <a:spLocks noGrp="1"/>
          </p:cNvSpPr>
          <p:nvPr>
            <p:ph sz="quarter" idx="1"/>
          </p:nvPr>
        </p:nvSpPr>
        <p:spPr>
          <a:xfrm>
            <a:off x="612648" y="1600200"/>
            <a:ext cx="8153400" cy="44958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1"/>
      </p:bgRef>
    </p:bg>
    <p:spTree>
      <p:nvGrpSpPr>
        <p:cNvPr id="1" name=""/>
        <p:cNvGrpSpPr/>
        <p:nvPr/>
      </p:nvGrpSpPr>
      <p:grpSpPr>
        <a:xfrm>
          <a:off x="0" y="0"/>
          <a:ext cx="0" cy="0"/>
          <a:chOff x="0" y="0"/>
          <a:chExt cx="0" cy="0"/>
        </a:xfrm>
      </p:grpSpPr>
      <p:sp>
        <p:nvSpPr>
          <p:cNvPr id="3" name="Zástupný symbol pro text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7" name="Obdélní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bdélní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cs-CZ" smtClean="0"/>
              <a:t>Klepnutím lze upravit styl předlohy nadpisů.</a:t>
            </a:r>
            <a:endParaRPr kumimoji="0" lang="en-US"/>
          </a:p>
        </p:txBody>
      </p:sp>
      <p:sp>
        <p:nvSpPr>
          <p:cNvPr id="12" name="Zástupný symbol pro datum 11"/>
          <p:cNvSpPr>
            <a:spLocks noGrp="1"/>
          </p:cNvSpPr>
          <p:nvPr>
            <p:ph type="dt" sz="half" idx="10"/>
          </p:nvPr>
        </p:nvSpPr>
        <p:spPr/>
        <p:txBody>
          <a:bodyPr/>
          <a:lstStyle/>
          <a:p>
            <a:fld id="{FE0D1B03-7E1C-4268-9C6D-8458C2F9F45B}" type="datetimeFigureOut">
              <a:rPr lang="cs-CZ" smtClean="0"/>
              <a:pPr/>
              <a:t>22.6.2013</a:t>
            </a:fld>
            <a:endParaRPr lang="cs-CZ"/>
          </a:p>
        </p:txBody>
      </p:sp>
      <p:sp>
        <p:nvSpPr>
          <p:cNvPr id="13" name="Zástupný symbol pro číslo snímku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80A057EB-2E6E-405D-9AB3-B84DF5865EA5}" type="slidenum">
              <a:rPr lang="cs-CZ" smtClean="0"/>
              <a:pPr/>
              <a:t>‹#›</a:t>
            </a:fld>
            <a:endParaRPr lang="cs-CZ"/>
          </a:p>
        </p:txBody>
      </p:sp>
      <p:sp>
        <p:nvSpPr>
          <p:cNvPr id="14" name="Zástupný symbol pro zápatí 13"/>
          <p:cNvSpPr>
            <a:spLocks noGrp="1"/>
          </p:cNvSpPr>
          <p:nvPr>
            <p:ph type="ftr" sz="quarter" idx="12"/>
          </p:nvPr>
        </p:nvSpPr>
        <p:spPr/>
        <p:txBody>
          <a:bodyPr/>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9" name="Zástupný symbol pro obsah 8"/>
          <p:cNvSpPr>
            <a:spLocks noGrp="1"/>
          </p:cNvSpPr>
          <p:nvPr>
            <p:ph sz="quarter" idx="1"/>
          </p:nvPr>
        </p:nvSpPr>
        <p:spPr>
          <a:xfrm>
            <a:off x="609600" y="1589567"/>
            <a:ext cx="38862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844901" y="1589567"/>
            <a:ext cx="38862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8" name="Zástupný symbol pro datum 7"/>
          <p:cNvSpPr>
            <a:spLocks noGrp="1"/>
          </p:cNvSpPr>
          <p:nvPr>
            <p:ph type="dt" sz="half" idx="15"/>
          </p:nvPr>
        </p:nvSpPr>
        <p:spPr/>
        <p:txBody>
          <a:bodyPr rtlCol="0"/>
          <a:lstStyle/>
          <a:p>
            <a:fld id="{FE0D1B03-7E1C-4268-9C6D-8458C2F9F45B}" type="datetimeFigureOut">
              <a:rPr lang="cs-CZ" smtClean="0"/>
              <a:pPr/>
              <a:t>22.6.2013</a:t>
            </a:fld>
            <a:endParaRPr lang="cs-CZ"/>
          </a:p>
        </p:txBody>
      </p:sp>
      <p:sp>
        <p:nvSpPr>
          <p:cNvPr id="10" name="Zástupný symbol pro číslo snímku 9"/>
          <p:cNvSpPr>
            <a:spLocks noGrp="1"/>
          </p:cNvSpPr>
          <p:nvPr>
            <p:ph type="sldNum" sz="quarter" idx="16"/>
          </p:nvPr>
        </p:nvSpPr>
        <p:spPr/>
        <p:txBody>
          <a:bodyPr rtlCol="0"/>
          <a:lstStyle/>
          <a:p>
            <a:fld id="{80A057EB-2E6E-405D-9AB3-B84DF5865EA5}" type="slidenum">
              <a:rPr lang="cs-CZ" smtClean="0"/>
              <a:pPr/>
              <a:t>‹#›</a:t>
            </a:fld>
            <a:endParaRPr lang="cs-CZ"/>
          </a:p>
        </p:txBody>
      </p:sp>
      <p:sp>
        <p:nvSpPr>
          <p:cNvPr id="12" name="Zástupný symbol pro zápatí 11"/>
          <p:cNvSpPr>
            <a:spLocks noGrp="1"/>
          </p:cNvSpPr>
          <p:nvPr>
            <p:ph type="ftr" sz="quarter" idx="17"/>
          </p:nvPr>
        </p:nvSpPr>
        <p:spPr/>
        <p:txBody>
          <a:bodyPr rtlCol="0"/>
          <a:lstStyle/>
          <a:p>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33400" y="273050"/>
            <a:ext cx="8153400" cy="869950"/>
          </a:xfrm>
        </p:spPr>
        <p:txBody>
          <a:bodyPr anchor="ctr"/>
          <a:lstStyle>
            <a:lvl1pPr>
              <a:defRPr/>
            </a:lvl1pPr>
          </a:lstStyle>
          <a:p>
            <a:r>
              <a:rPr kumimoji="0" lang="cs-CZ" smtClean="0"/>
              <a:t>Klepnutím lze upravit styl předlohy nadpisů.</a:t>
            </a:r>
            <a:endParaRPr kumimoji="0" lang="en-US"/>
          </a:p>
        </p:txBody>
      </p:sp>
      <p:sp>
        <p:nvSpPr>
          <p:cNvPr id="11" name="Zástupný symbol pro obsah 10"/>
          <p:cNvSpPr>
            <a:spLocks noGrp="1"/>
          </p:cNvSpPr>
          <p:nvPr>
            <p:ph sz="quarter" idx="2"/>
          </p:nvPr>
        </p:nvSpPr>
        <p:spPr>
          <a:xfrm>
            <a:off x="609600" y="2438400"/>
            <a:ext cx="3886200" cy="35814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800600" y="2438400"/>
            <a:ext cx="3886200" cy="35814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5"/>
          </p:nvPr>
        </p:nvSpPr>
        <p:spPr/>
        <p:txBody>
          <a:bodyPr rtlCol="0"/>
          <a:lstStyle/>
          <a:p>
            <a:fld id="{FE0D1B03-7E1C-4268-9C6D-8458C2F9F45B}" type="datetimeFigureOut">
              <a:rPr lang="cs-CZ" smtClean="0"/>
              <a:pPr/>
              <a:t>22.6.2013</a:t>
            </a:fld>
            <a:endParaRPr lang="cs-CZ"/>
          </a:p>
        </p:txBody>
      </p:sp>
      <p:sp>
        <p:nvSpPr>
          <p:cNvPr id="12" name="Zástupný symbol pro číslo snímku 11"/>
          <p:cNvSpPr>
            <a:spLocks noGrp="1"/>
          </p:cNvSpPr>
          <p:nvPr>
            <p:ph type="sldNum" sz="quarter" idx="16"/>
          </p:nvPr>
        </p:nvSpPr>
        <p:spPr/>
        <p:txBody>
          <a:bodyPr rtlCol="0"/>
          <a:lstStyle/>
          <a:p>
            <a:fld id="{80A057EB-2E6E-405D-9AB3-B84DF5865EA5}" type="slidenum">
              <a:rPr lang="cs-CZ" smtClean="0"/>
              <a:pPr/>
              <a:t>‹#›</a:t>
            </a:fld>
            <a:endParaRPr lang="cs-CZ"/>
          </a:p>
        </p:txBody>
      </p:sp>
      <p:sp>
        <p:nvSpPr>
          <p:cNvPr id="14" name="Zástupný symbol pro zápatí 13"/>
          <p:cNvSpPr>
            <a:spLocks noGrp="1"/>
          </p:cNvSpPr>
          <p:nvPr>
            <p:ph type="ftr" sz="quarter" idx="17"/>
          </p:nvPr>
        </p:nvSpPr>
        <p:spPr/>
        <p:txBody>
          <a:bodyPr rtlCol="0"/>
          <a:lstStyle/>
          <a:p>
            <a:endParaRPr lang="cs-CZ"/>
          </a:p>
        </p:txBody>
      </p:sp>
      <p:sp>
        <p:nvSpPr>
          <p:cNvPr id="16" name="Zástupný symbol pro text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
        <p:nvSpPr>
          <p:cNvPr id="15" name="Zástupný symbol pro text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FE0D1B03-7E1C-4268-9C6D-8458C2F9F45B}" type="datetimeFigureOut">
              <a:rPr lang="cs-CZ" smtClean="0"/>
              <a:pPr/>
              <a:t>22.6.2013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lvl1pPr>
              <a:defRPr>
                <a:solidFill>
                  <a:srgbClr val="FFFFFF"/>
                </a:solidFill>
              </a:defRPr>
            </a:lvl1pPr>
          </a:lstStyle>
          <a:p>
            <a:fld id="{80A057EB-2E6E-405D-9AB3-B84DF5865EA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FE0D1B03-7E1C-4268-9C6D-8458C2F9F45B}" type="datetimeFigureOut">
              <a:rPr lang="cs-CZ" smtClean="0"/>
              <a:pPr/>
              <a:t>22.6.2013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a:xfrm>
            <a:off x="0" y="6248400"/>
            <a:ext cx="533400" cy="381000"/>
          </a:xfrm>
        </p:spPr>
        <p:txBody>
          <a:bodyPr/>
          <a:lstStyle>
            <a:lvl1pPr>
              <a:defRPr>
                <a:solidFill>
                  <a:schemeClr val="tx2"/>
                </a:solidFill>
              </a:defRPr>
            </a:lvl1pPr>
          </a:lstStyle>
          <a:p>
            <a:fld id="{80A057EB-2E6E-405D-9AB3-B84DF5865EA5}"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50"/>
            <a:ext cx="8077200" cy="869950"/>
          </a:xfrm>
        </p:spPr>
        <p:txBody>
          <a:bodyPr anchor="ctr"/>
          <a:lstStyle>
            <a:lvl1pPr algn="l">
              <a:buNone/>
              <a:defRPr sz="4400" b="0"/>
            </a:lvl1pPr>
          </a:lstStyle>
          <a:p>
            <a:r>
              <a:rPr kumimoji="0" lang="cs-CZ" smtClean="0"/>
              <a:t>Klepnutím lze upravit styl předlohy nadpisů.</a:t>
            </a:r>
            <a:endParaRPr kumimoji="0" lang="en-US"/>
          </a:p>
        </p:txBody>
      </p:sp>
      <p:sp>
        <p:nvSpPr>
          <p:cNvPr id="5" name="Zástupný symbol pro datum 4"/>
          <p:cNvSpPr>
            <a:spLocks noGrp="1"/>
          </p:cNvSpPr>
          <p:nvPr>
            <p:ph type="dt" sz="half" idx="10"/>
          </p:nvPr>
        </p:nvSpPr>
        <p:spPr/>
        <p:txBody>
          <a:bodyPr/>
          <a:lstStyle/>
          <a:p>
            <a:fld id="{FE0D1B03-7E1C-4268-9C6D-8458C2F9F45B}" type="datetimeFigureOut">
              <a:rPr lang="cs-CZ" smtClean="0"/>
              <a:pPr/>
              <a:t>22.6.2013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lvl1pPr>
              <a:defRPr>
                <a:solidFill>
                  <a:srgbClr val="FFFFFF"/>
                </a:solidFill>
              </a:defRPr>
            </a:lvl1pPr>
          </a:lstStyle>
          <a:p>
            <a:fld id="{80A057EB-2E6E-405D-9AB3-B84DF5865EA5}" type="slidenum">
              <a:rPr lang="cs-CZ" smtClean="0"/>
              <a:pPr/>
              <a:t>‹#›</a:t>
            </a:fld>
            <a:endParaRPr lang="cs-CZ"/>
          </a:p>
        </p:txBody>
      </p:sp>
      <p:sp>
        <p:nvSpPr>
          <p:cNvPr id="3" name="Zástupný symbol pro text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9" name="Zástupný symbol pro obsah 8"/>
          <p:cNvSpPr>
            <a:spLocks noGrp="1"/>
          </p:cNvSpPr>
          <p:nvPr>
            <p:ph sz="quarter" idx="1"/>
          </p:nvPr>
        </p:nvSpPr>
        <p:spPr>
          <a:xfrm>
            <a:off x="2362200" y="1752600"/>
            <a:ext cx="6400800" cy="44196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3">
        <a:schemeClr val="bg2"/>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cs-CZ" smtClean="0"/>
              <a:t>Klepnutím lze upravit styly předlohy textu.</a:t>
            </a:r>
          </a:p>
        </p:txBody>
      </p:sp>
      <p:sp>
        <p:nvSpPr>
          <p:cNvPr id="8" name="Obdélní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cs-CZ" smtClean="0"/>
              <a:t>Klepnutím lze upravit styl předlohy nadpisů.</a:t>
            </a:r>
            <a:endParaRPr kumimoji="0" lang="en-US"/>
          </a:p>
        </p:txBody>
      </p:sp>
      <p:sp>
        <p:nvSpPr>
          <p:cNvPr id="11" name="Obdélní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Zástupný symbol pro datum 11"/>
          <p:cNvSpPr>
            <a:spLocks noGrp="1"/>
          </p:cNvSpPr>
          <p:nvPr>
            <p:ph type="dt" sz="half" idx="10"/>
          </p:nvPr>
        </p:nvSpPr>
        <p:spPr>
          <a:xfrm>
            <a:off x="6248400" y="6248400"/>
            <a:ext cx="2667000" cy="365125"/>
          </a:xfrm>
        </p:spPr>
        <p:txBody>
          <a:bodyPr rtlCol="0"/>
          <a:lstStyle/>
          <a:p>
            <a:fld id="{FE0D1B03-7E1C-4268-9C6D-8458C2F9F45B}" type="datetimeFigureOut">
              <a:rPr lang="cs-CZ" smtClean="0"/>
              <a:pPr/>
              <a:t>22.6.2013</a:t>
            </a:fld>
            <a:endParaRPr lang="cs-CZ"/>
          </a:p>
        </p:txBody>
      </p:sp>
      <p:sp>
        <p:nvSpPr>
          <p:cNvPr id="13" name="Zástupný symbol pro číslo snímku 12"/>
          <p:cNvSpPr>
            <a:spLocks noGrp="1"/>
          </p:cNvSpPr>
          <p:nvPr>
            <p:ph type="sldNum" sz="quarter" idx="11"/>
          </p:nvPr>
        </p:nvSpPr>
        <p:spPr>
          <a:xfrm>
            <a:off x="0" y="4667249"/>
            <a:ext cx="1447800" cy="663578"/>
          </a:xfrm>
        </p:spPr>
        <p:txBody>
          <a:bodyPr rtlCol="0"/>
          <a:lstStyle>
            <a:lvl1pPr>
              <a:defRPr sz="2800"/>
            </a:lvl1pPr>
          </a:lstStyle>
          <a:p>
            <a:fld id="{80A057EB-2E6E-405D-9AB3-B84DF5865EA5}" type="slidenum">
              <a:rPr lang="cs-CZ" smtClean="0"/>
              <a:pPr/>
              <a:t>‹#›</a:t>
            </a:fld>
            <a:endParaRPr lang="cs-CZ"/>
          </a:p>
        </p:txBody>
      </p:sp>
      <p:sp>
        <p:nvSpPr>
          <p:cNvPr id="14" name="Zástupný symbol pro zápatí 13"/>
          <p:cNvSpPr>
            <a:spLocks noGrp="1"/>
          </p:cNvSpPr>
          <p:nvPr>
            <p:ph type="ftr" sz="quarter" idx="12"/>
          </p:nvPr>
        </p:nvSpPr>
        <p:spPr>
          <a:xfrm>
            <a:off x="1600200" y="6248206"/>
            <a:ext cx="4572000" cy="365125"/>
          </a:xfrm>
        </p:spPr>
        <p:txBody>
          <a:bodyPr rtlCol="0"/>
          <a:lstStyle/>
          <a:p>
            <a:endParaRPr lang="cs-CZ"/>
          </a:p>
        </p:txBody>
      </p:sp>
      <p:sp>
        <p:nvSpPr>
          <p:cNvPr id="3" name="Zástupný symbol pro obrázek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cs-CZ" smtClean="0"/>
              <a:t>Klepnutím na ikonu přidáte obrázek.</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FE0D1B03-7E1C-4268-9C6D-8458C2F9F45B}" type="datetimeFigureOut">
              <a:rPr lang="cs-CZ" smtClean="0"/>
              <a:pPr/>
              <a:t>22.6.2013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0A057EB-2E6E-405D-9AB3-B84DF5865EA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bg>
      <p:bgRef idx="1001">
        <a:schemeClr val="bg1"/>
      </p:bgRef>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609600"/>
            <a:ext cx="2057400" cy="5516563"/>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609600"/>
            <a:ext cx="5562600" cy="5516564"/>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6553200" y="6248402"/>
            <a:ext cx="2209800" cy="365125"/>
          </a:xfrm>
        </p:spPr>
        <p:txBody>
          <a:bodyPr/>
          <a:lstStyle/>
          <a:p>
            <a:fld id="{FE0D1B03-7E1C-4268-9C6D-8458C2F9F45B}" type="datetimeFigureOut">
              <a:rPr lang="cs-CZ" smtClean="0"/>
              <a:pPr/>
              <a:t>22.6.2013</a:t>
            </a:fld>
            <a:endParaRPr lang="cs-CZ"/>
          </a:p>
        </p:txBody>
      </p:sp>
      <p:sp>
        <p:nvSpPr>
          <p:cNvPr id="5" name="Zástupný symbol pro zápatí 4"/>
          <p:cNvSpPr>
            <a:spLocks noGrp="1"/>
          </p:cNvSpPr>
          <p:nvPr>
            <p:ph type="ftr" sz="quarter" idx="11"/>
          </p:nvPr>
        </p:nvSpPr>
        <p:spPr>
          <a:xfrm>
            <a:off x="457201" y="6248207"/>
            <a:ext cx="5573483" cy="365125"/>
          </a:xfrm>
        </p:spPr>
        <p:txBody>
          <a:bodyPr/>
          <a:lstStyle/>
          <a:p>
            <a:endParaRPr lang="cs-CZ"/>
          </a:p>
        </p:txBody>
      </p:sp>
      <p:sp>
        <p:nvSpPr>
          <p:cNvPr id="7" name="Obdélní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Obdélní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Obdélní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Zástupný symbol pro číslo snímku 5"/>
          <p:cNvSpPr>
            <a:spLocks noGrp="1"/>
          </p:cNvSpPr>
          <p:nvPr>
            <p:ph type="sldNum" sz="quarter" idx="12"/>
          </p:nvPr>
        </p:nvSpPr>
        <p:spPr>
          <a:xfrm rot="5400000">
            <a:off x="5989638" y="144462"/>
            <a:ext cx="533400" cy="244476"/>
          </a:xfrm>
        </p:spPr>
        <p:txBody>
          <a:bodyPr/>
          <a:lstStyle/>
          <a:p>
            <a:fld id="{80A057EB-2E6E-405D-9AB3-B84DF5865EA5}"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Zástupný symbol pro nadpis 21"/>
          <p:cNvSpPr>
            <a:spLocks noGrp="1"/>
          </p:cNvSpPr>
          <p:nvPr>
            <p:ph type="title"/>
          </p:nvPr>
        </p:nvSpPr>
        <p:spPr>
          <a:xfrm>
            <a:off x="609600" y="228600"/>
            <a:ext cx="8153400" cy="990600"/>
          </a:xfrm>
          <a:prstGeom prst="rect">
            <a:avLst/>
          </a:prstGeom>
        </p:spPr>
        <p:txBody>
          <a:bodyPr vert="horz" anchor="ctr">
            <a:normAutofit/>
          </a:body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FE0D1B03-7E1C-4268-9C6D-8458C2F9F45B}" type="datetimeFigureOut">
              <a:rPr lang="cs-CZ" smtClean="0"/>
              <a:pPr/>
              <a:t>22.6.2013</a:t>
            </a:fld>
            <a:endParaRPr lang="cs-CZ"/>
          </a:p>
        </p:txBody>
      </p:sp>
      <p:sp>
        <p:nvSpPr>
          <p:cNvPr id="3" name="Zástupný symbol pro zápatí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cs-CZ"/>
          </a:p>
        </p:txBody>
      </p:sp>
      <p:sp>
        <p:nvSpPr>
          <p:cNvPr id="7" name="Obdélní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bdélní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Zástupný symbol pro číslo snímku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80A057EB-2E6E-405D-9AB3-B84DF5865EA5}"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fyzikalniolympiada.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362" name="Rectangle 3"/>
          <p:cNvSpPr>
            <a:spLocks noGrp="1" noChangeArrowheads="1"/>
          </p:cNvSpPr>
          <p:nvPr>
            <p:ph type="body" idx="4294967295"/>
          </p:nvPr>
        </p:nvSpPr>
        <p:spPr>
          <a:xfrm>
            <a:off x="935038" y="1700213"/>
            <a:ext cx="8208962" cy="3600450"/>
          </a:xfrm>
        </p:spPr>
        <p:txBody>
          <a:bodyPr>
            <a:normAutofit fontScale="92500" lnSpcReduction="20000"/>
          </a:bodyPr>
          <a:lstStyle/>
          <a:p>
            <a:pPr lvl="0">
              <a:buFont typeface="Wingdings" pitchFamily="2" charset="2"/>
              <a:buChar char="Ø"/>
            </a:pPr>
            <a:r>
              <a:rPr lang="cs-CZ" sz="1600" dirty="0" smtClean="0"/>
              <a:t>ČÍSLO PROJEKTU: 1.4 OP VK</a:t>
            </a:r>
          </a:p>
          <a:p>
            <a:pPr lvl="0">
              <a:buFont typeface="Wingdings" pitchFamily="2" charset="2"/>
              <a:buChar char="Ø"/>
            </a:pPr>
            <a:r>
              <a:rPr lang="cs-CZ" sz="1600" dirty="0" smtClean="0"/>
              <a:t>NÁZEV: VY_32_INOVACE_17</a:t>
            </a:r>
          </a:p>
          <a:p>
            <a:pPr lvl="0">
              <a:buFont typeface="Wingdings" pitchFamily="2" charset="2"/>
              <a:buChar char="Ø"/>
            </a:pPr>
            <a:r>
              <a:rPr lang="cs-CZ" sz="1600" dirty="0" smtClean="0"/>
              <a:t>AUTOR: Mgr., Bc. Daniela </a:t>
            </a:r>
            <a:r>
              <a:rPr lang="cs-CZ" sz="1600" dirty="0" err="1" smtClean="0"/>
              <a:t>Kalistová</a:t>
            </a:r>
            <a:endParaRPr lang="cs-CZ" sz="1600" dirty="0" smtClean="0"/>
          </a:p>
          <a:p>
            <a:pPr lvl="0">
              <a:buFont typeface="Wingdings" pitchFamily="2" charset="2"/>
              <a:buChar char="Ø"/>
            </a:pPr>
            <a:r>
              <a:rPr lang="cs-CZ" sz="1600" dirty="0" smtClean="0"/>
              <a:t>OBDOBÍ: 2012-13</a:t>
            </a:r>
          </a:p>
          <a:p>
            <a:pPr lvl="0">
              <a:buFont typeface="Wingdings" pitchFamily="2" charset="2"/>
              <a:buChar char="Ø"/>
            </a:pPr>
            <a:r>
              <a:rPr lang="cs-CZ" sz="1600" dirty="0" smtClean="0"/>
              <a:t>ROČNÍK: 8</a:t>
            </a:r>
          </a:p>
          <a:p>
            <a:pPr>
              <a:buNone/>
            </a:pPr>
            <a:r>
              <a:rPr lang="cs-CZ" sz="1600" dirty="0" smtClean="0"/>
              <a:t> </a:t>
            </a:r>
          </a:p>
          <a:p>
            <a:pPr lvl="0">
              <a:buFont typeface="Wingdings" pitchFamily="2" charset="2"/>
              <a:buChar char="Ø"/>
            </a:pPr>
            <a:r>
              <a:rPr lang="cs-CZ" sz="1600" dirty="0" smtClean="0"/>
              <a:t>VZDĚLÁVACÍ OBLAST: Člověk a příroda</a:t>
            </a:r>
          </a:p>
          <a:p>
            <a:pPr lvl="0">
              <a:buFont typeface="Wingdings" pitchFamily="2" charset="2"/>
              <a:buChar char="Ø"/>
            </a:pPr>
            <a:r>
              <a:rPr lang="cs-CZ" sz="1600" dirty="0" smtClean="0"/>
              <a:t>VZDĚLÁVACÍ OBOR: Fyzika</a:t>
            </a:r>
          </a:p>
          <a:p>
            <a:pPr lvl="0">
              <a:buFont typeface="Wingdings" pitchFamily="2" charset="2"/>
              <a:buChar char="Ø"/>
            </a:pPr>
            <a:r>
              <a:rPr lang="cs-CZ" sz="1600" dirty="0" smtClean="0"/>
              <a:t>TÉMATICKÝ OKRUH: Mechanické vlastnosti tekutin</a:t>
            </a:r>
          </a:p>
          <a:p>
            <a:pPr lvl="0">
              <a:buFont typeface="Wingdings" pitchFamily="2" charset="2"/>
              <a:buChar char="Ø"/>
            </a:pPr>
            <a:r>
              <a:rPr lang="cs-CZ" sz="1600" dirty="0" smtClean="0"/>
              <a:t>TÉMA: Výpočty vztlakové síly, Archimédův zákon</a:t>
            </a:r>
          </a:p>
          <a:p>
            <a:pPr>
              <a:buNone/>
            </a:pPr>
            <a:r>
              <a:rPr lang="cs-CZ" sz="1600" dirty="0" smtClean="0"/>
              <a:t> </a:t>
            </a:r>
          </a:p>
          <a:p>
            <a:pPr lvl="0">
              <a:buFont typeface="Wingdings" pitchFamily="2" charset="2"/>
              <a:buChar char="Ø"/>
            </a:pPr>
            <a:r>
              <a:rPr lang="cs-CZ" sz="1600" dirty="0" smtClean="0"/>
              <a:t>ANOTACE: Materiál slouží jako osnova k procvičování příkladů na využití Archimédova zákona</a:t>
            </a:r>
          </a:p>
          <a:p>
            <a:pPr eaLnBrk="1" hangingPunct="1">
              <a:lnSpc>
                <a:spcPct val="90000"/>
              </a:lnSpc>
              <a:buFont typeface="Wingdings" pitchFamily="2" charset="2"/>
              <a:buChar char="Ø"/>
            </a:pPr>
            <a:endParaRPr lang="cs-CZ" sz="1600" dirty="0" smtClean="0"/>
          </a:p>
        </p:txBody>
      </p:sp>
      <p:pic>
        <p:nvPicPr>
          <p:cNvPr id="15363" name="Obrázek 3"/>
          <p:cNvPicPr>
            <a:picLocks noChangeAspect="1"/>
          </p:cNvPicPr>
          <p:nvPr/>
        </p:nvPicPr>
        <p:blipFill>
          <a:blip r:embed="rId2" cstate="print"/>
          <a:srcRect/>
          <a:stretch>
            <a:fillRect/>
          </a:stretch>
        </p:blipFill>
        <p:spPr bwMode="auto">
          <a:xfrm>
            <a:off x="1979712" y="5402324"/>
            <a:ext cx="5256584" cy="1017054"/>
          </a:xfrm>
          <a:prstGeom prst="rect">
            <a:avLst/>
          </a:prstGeom>
          <a:noFill/>
          <a:ln w="9525">
            <a:noFill/>
            <a:miter lim="800000"/>
            <a:headEnd/>
            <a:tailEnd/>
          </a:ln>
        </p:spPr>
      </p:pic>
      <p:pic>
        <p:nvPicPr>
          <p:cNvPr id="15364" name="Picture 4" descr="JPG"/>
          <p:cNvPicPr>
            <a:picLocks noChangeAspect="1" noChangeArrowheads="1"/>
          </p:cNvPicPr>
          <p:nvPr/>
        </p:nvPicPr>
        <p:blipFill>
          <a:blip r:embed="rId3" cstate="print"/>
          <a:srcRect/>
          <a:stretch>
            <a:fillRect/>
          </a:stretch>
        </p:blipFill>
        <p:spPr bwMode="auto">
          <a:xfrm>
            <a:off x="827088" y="549275"/>
            <a:ext cx="1766887" cy="1054100"/>
          </a:xfrm>
          <a:prstGeom prst="rect">
            <a:avLst/>
          </a:prstGeom>
          <a:noFill/>
        </p:spPr>
      </p:pic>
      <p:sp>
        <p:nvSpPr>
          <p:cNvPr id="15365" name="Rectangle 5"/>
          <p:cNvSpPr>
            <a:spLocks noChangeArrowheads="1"/>
          </p:cNvSpPr>
          <p:nvPr/>
        </p:nvSpPr>
        <p:spPr bwMode="auto">
          <a:xfrm>
            <a:off x="451367" y="510421"/>
            <a:ext cx="8271432" cy="1107996"/>
          </a:xfrm>
          <a:prstGeom prst="rect">
            <a:avLst/>
          </a:prstGeom>
          <a:noFill/>
          <a:ln w="9525">
            <a:noFill/>
            <a:miter lim="800000"/>
            <a:headEnd/>
            <a:tailEnd/>
          </a:ln>
          <a:effectLst/>
        </p:spPr>
        <p:txBody>
          <a:bodyPr wrap="none" anchor="ctr">
            <a:spAutoFit/>
          </a:bodyPr>
          <a:lstStyle/>
          <a:p>
            <a:pPr algn="ctr"/>
            <a:r>
              <a:rPr lang="cs-CZ" dirty="0"/>
              <a:t>                                     </a:t>
            </a:r>
            <a:r>
              <a:rPr lang="cs-CZ" sz="1600" b="1" dirty="0"/>
              <a:t>Základní  škola a mateřská škola </a:t>
            </a:r>
            <a:r>
              <a:rPr lang="cs-CZ" sz="1600" b="1" dirty="0" err="1"/>
              <a:t>J.A.Komenského</a:t>
            </a:r>
            <a:endParaRPr lang="cs-CZ" sz="1600" dirty="0"/>
          </a:p>
          <a:p>
            <a:pPr algn="ctr"/>
            <a:r>
              <a:rPr lang="cs-CZ" sz="1600" b="1" dirty="0"/>
              <a:t>                                                          v Novém  </a:t>
            </a:r>
            <a:r>
              <a:rPr lang="cs-CZ" sz="1600" b="1" dirty="0" err="1"/>
              <a:t>Strašecí</a:t>
            </a:r>
            <a:r>
              <a:rPr lang="cs-CZ" sz="1600" dirty="0"/>
              <a:t>                     </a:t>
            </a:r>
          </a:p>
          <a:p>
            <a:pPr algn="ctr"/>
            <a:r>
              <a:rPr lang="cs-CZ" sz="1600" dirty="0"/>
              <a:t>                                                  Komenského nám. 209, 271 01 Nové </a:t>
            </a:r>
            <a:r>
              <a:rPr lang="cs-CZ" sz="1600" dirty="0" err="1"/>
              <a:t>Strašecí</a:t>
            </a:r>
            <a:endParaRPr lang="cs-CZ" sz="1600" dirty="0"/>
          </a:p>
          <a:p>
            <a:pPr algn="ctr"/>
            <a:r>
              <a:rPr lang="cs-CZ" sz="1600" dirty="0" smtClean="0"/>
              <a:t>                                                       tel. 311 240 401, 311 240 400, email: </a:t>
            </a:r>
            <a:r>
              <a:rPr lang="cs-CZ" sz="1600" dirty="0" err="1" smtClean="0"/>
              <a:t>zsnovstra</a:t>
            </a:r>
            <a:r>
              <a:rPr lang="cs-CZ" sz="1600" smtClean="0"/>
              <a:t>@email.</a:t>
            </a:r>
            <a:r>
              <a:rPr lang="cs-CZ" sz="1600" dirty="0" err="1" smtClean="0"/>
              <a:t>cz</a:t>
            </a:r>
            <a:r>
              <a:rPr lang="cs-CZ" sz="1600" dirty="0" smtClean="0"/>
              <a:t>  </a:t>
            </a:r>
            <a:endParaRPr lang="cs-CZ" sz="1600"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dirty="0" smtClean="0"/>
              <a:t>ARCHIMEDŮV ZÁKON</a:t>
            </a:r>
            <a:br>
              <a:rPr lang="cs-CZ" dirty="0" smtClean="0"/>
            </a:br>
            <a:r>
              <a:rPr lang="cs-CZ" dirty="0" smtClean="0"/>
              <a:t>VZTLAKOVÁ SÍLA</a:t>
            </a:r>
            <a:endParaRPr lang="cs-CZ" dirty="0"/>
          </a:p>
        </p:txBody>
      </p:sp>
      <p:sp>
        <p:nvSpPr>
          <p:cNvPr id="3" name="Podnadpis 2"/>
          <p:cNvSpPr>
            <a:spLocks noGrp="1"/>
          </p:cNvSpPr>
          <p:nvPr>
            <p:ph type="subTitle" idx="1"/>
          </p:nvPr>
        </p:nvSpPr>
        <p:spPr/>
        <p:txBody>
          <a:bodyPr/>
          <a:lstStyle/>
          <a:p>
            <a:r>
              <a:rPr lang="cs-CZ" dirty="0" smtClean="0"/>
              <a:t>Příklady</a:t>
            </a:r>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pPr marL="514350" indent="-514350">
              <a:buFont typeface="+mj-lt"/>
              <a:buAutoNum type="arabicPeriod"/>
            </a:pPr>
            <a:r>
              <a:rPr lang="cs-CZ" sz="3200" dirty="0" smtClean="0"/>
              <a:t>Jak velká vztlaková síla vody působí na zcela ponořené těleso o objemu 100 cm</a:t>
            </a:r>
            <a:r>
              <a:rPr lang="cs-CZ" sz="3200" baseline="30000" dirty="0" smtClean="0"/>
              <a:t>3</a:t>
            </a:r>
            <a:r>
              <a:rPr lang="cs-CZ" sz="3200" dirty="0" smtClean="0"/>
              <a:t>?</a:t>
            </a:r>
            <a:endParaRPr lang="cs-CZ" sz="3200" dirty="0"/>
          </a:p>
        </p:txBody>
      </p:sp>
      <p:sp>
        <p:nvSpPr>
          <p:cNvPr id="3" name="Zástupný symbol pro obsah 2"/>
          <p:cNvSpPr>
            <a:spLocks noGrp="1"/>
          </p:cNvSpPr>
          <p:nvPr>
            <p:ph sz="quarter" idx="1"/>
          </p:nvPr>
        </p:nvSpPr>
        <p:spPr/>
        <p:txBody>
          <a:bodyPr>
            <a:normAutofit lnSpcReduction="10000"/>
          </a:bodyPr>
          <a:lstStyle/>
          <a:p>
            <a:pPr>
              <a:buNone/>
            </a:pPr>
            <a:r>
              <a:rPr lang="cs-CZ" dirty="0" smtClean="0"/>
              <a:t>V = 100 cm</a:t>
            </a:r>
            <a:r>
              <a:rPr lang="cs-CZ" sz="2800" baseline="30000" dirty="0" smtClean="0"/>
              <a:t>3</a:t>
            </a:r>
            <a:r>
              <a:rPr lang="cs-CZ" sz="2800" dirty="0" smtClean="0"/>
              <a:t> = 0,1m</a:t>
            </a:r>
            <a:r>
              <a:rPr lang="cs-CZ" sz="2800" baseline="30000" dirty="0" smtClean="0"/>
              <a:t>3</a:t>
            </a:r>
          </a:p>
          <a:p>
            <a:pPr>
              <a:buNone/>
            </a:pPr>
            <a:r>
              <a:rPr lang="cs-CZ" dirty="0" err="1" smtClean="0"/>
              <a:t>ρ</a:t>
            </a:r>
            <a:r>
              <a:rPr lang="cs-CZ" baseline="-25000" dirty="0" err="1" smtClean="0"/>
              <a:t>k</a:t>
            </a:r>
            <a:r>
              <a:rPr lang="cs-CZ" dirty="0" smtClean="0"/>
              <a:t> = 1000 kg/m</a:t>
            </a:r>
            <a:r>
              <a:rPr lang="cs-CZ" sz="2800" baseline="30000" dirty="0" smtClean="0"/>
              <a:t>3</a:t>
            </a:r>
          </a:p>
          <a:p>
            <a:pPr>
              <a:buNone/>
            </a:pPr>
            <a:r>
              <a:rPr lang="cs-CZ" sz="2800" u="sng" dirty="0" err="1" smtClean="0"/>
              <a:t>F</a:t>
            </a:r>
            <a:r>
              <a:rPr lang="cs-CZ" sz="2800" u="sng" baseline="-25000" dirty="0" err="1" smtClean="0"/>
              <a:t>vz</a:t>
            </a:r>
            <a:r>
              <a:rPr lang="cs-CZ" u="sng" dirty="0" smtClean="0"/>
              <a:t> = ? N</a:t>
            </a:r>
          </a:p>
          <a:p>
            <a:pPr>
              <a:buNone/>
            </a:pPr>
            <a:r>
              <a:rPr lang="cs-CZ" sz="3200" dirty="0" err="1" smtClean="0"/>
              <a:t>F</a:t>
            </a:r>
            <a:r>
              <a:rPr lang="cs-CZ" sz="3200" baseline="-25000" dirty="0" err="1" smtClean="0"/>
              <a:t>vz</a:t>
            </a:r>
            <a:r>
              <a:rPr lang="cs-CZ" dirty="0" smtClean="0"/>
              <a:t> = V . </a:t>
            </a:r>
            <a:r>
              <a:rPr lang="cs-CZ" dirty="0" err="1" smtClean="0"/>
              <a:t>ρ</a:t>
            </a:r>
            <a:r>
              <a:rPr lang="cs-CZ" baseline="-25000" dirty="0" err="1" smtClean="0"/>
              <a:t>k</a:t>
            </a:r>
            <a:r>
              <a:rPr lang="cs-CZ" dirty="0" smtClean="0"/>
              <a:t> . g</a:t>
            </a:r>
          </a:p>
          <a:p>
            <a:pPr>
              <a:buNone/>
            </a:pPr>
            <a:r>
              <a:rPr lang="cs-CZ" sz="2800" dirty="0" err="1" smtClean="0"/>
              <a:t>F</a:t>
            </a:r>
            <a:r>
              <a:rPr lang="cs-CZ" sz="2800" baseline="-25000" dirty="0" err="1" smtClean="0"/>
              <a:t>vz</a:t>
            </a:r>
            <a:r>
              <a:rPr lang="cs-CZ" dirty="0" smtClean="0"/>
              <a:t> = 0,1 . 1000 . 10</a:t>
            </a:r>
          </a:p>
          <a:p>
            <a:pPr>
              <a:buNone/>
            </a:pPr>
            <a:r>
              <a:rPr lang="cs-CZ" sz="2800" dirty="0" err="1" smtClean="0"/>
              <a:t>F</a:t>
            </a:r>
            <a:r>
              <a:rPr lang="cs-CZ" sz="2800" baseline="-25000" dirty="0" err="1" smtClean="0"/>
              <a:t>vz</a:t>
            </a:r>
            <a:r>
              <a:rPr lang="cs-CZ" dirty="0" smtClean="0"/>
              <a:t> = 1000 N </a:t>
            </a:r>
          </a:p>
          <a:p>
            <a:pPr>
              <a:buNone/>
            </a:pPr>
            <a:r>
              <a:rPr lang="cs-CZ" sz="2800" u="dbl" dirty="0" err="1" smtClean="0"/>
              <a:t>F</a:t>
            </a:r>
            <a:r>
              <a:rPr lang="cs-CZ" sz="2800" u="dbl" baseline="-25000" dirty="0" err="1" smtClean="0"/>
              <a:t>vz</a:t>
            </a:r>
            <a:r>
              <a:rPr lang="cs-CZ" u="dbl" dirty="0" smtClean="0"/>
              <a:t> = 1 </a:t>
            </a:r>
            <a:r>
              <a:rPr lang="cs-CZ" u="dbl" dirty="0" err="1" smtClean="0"/>
              <a:t>kN</a:t>
            </a:r>
            <a:endParaRPr lang="cs-CZ" u="dbl" dirty="0" smtClean="0"/>
          </a:p>
          <a:p>
            <a:pPr>
              <a:buNone/>
            </a:pPr>
            <a:r>
              <a:rPr lang="cs-CZ" dirty="0" smtClean="0"/>
              <a:t>Vztlaková síla působící na ponořené těleso je </a:t>
            </a:r>
            <a:r>
              <a:rPr lang="cs-CZ" dirty="0" smtClean="0"/>
              <a:t>                1 </a:t>
            </a:r>
            <a:r>
              <a:rPr lang="cs-CZ" dirty="0" err="1" smtClean="0"/>
              <a:t>kN</a:t>
            </a:r>
            <a:r>
              <a:rPr lang="cs-CZ" dirty="0" smtClean="0"/>
              <a:t>.</a:t>
            </a:r>
            <a:endParaRPr lang="cs-CZ" u="dbl" dirty="0" smtClean="0"/>
          </a:p>
        </p:txBody>
      </p:sp>
      <p:grpSp>
        <p:nvGrpSpPr>
          <p:cNvPr id="6" name="Skupina 5"/>
          <p:cNvGrpSpPr/>
          <p:nvPr/>
        </p:nvGrpSpPr>
        <p:grpSpPr>
          <a:xfrm>
            <a:off x="6084168" y="2492896"/>
            <a:ext cx="1728192" cy="2088232"/>
            <a:chOff x="5724128" y="3140968"/>
            <a:chExt cx="1728192" cy="2088232"/>
          </a:xfrm>
        </p:grpSpPr>
        <p:sp>
          <p:nvSpPr>
            <p:cNvPr id="4" name="Obdélník 3"/>
            <p:cNvSpPr/>
            <p:nvPr/>
          </p:nvSpPr>
          <p:spPr>
            <a:xfrm>
              <a:off x="5724128" y="3140968"/>
              <a:ext cx="1728192" cy="20882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Elipsa 4"/>
            <p:cNvSpPr/>
            <p:nvPr/>
          </p:nvSpPr>
          <p:spPr>
            <a:xfrm>
              <a:off x="6156176" y="4797152"/>
              <a:ext cx="648072" cy="432048"/>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grpSp>
      <p:cxnSp>
        <p:nvCxnSpPr>
          <p:cNvPr id="8" name="Přímá spojovací šipka 7"/>
          <p:cNvCxnSpPr/>
          <p:nvPr/>
        </p:nvCxnSpPr>
        <p:spPr>
          <a:xfrm>
            <a:off x="6876256" y="4365104"/>
            <a:ext cx="0" cy="72008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 name="Přímá spojovací čára 9"/>
          <p:cNvCxnSpPr/>
          <p:nvPr/>
        </p:nvCxnSpPr>
        <p:spPr>
          <a:xfrm>
            <a:off x="6804248" y="4365104"/>
            <a:ext cx="144016" cy="0"/>
          </a:xfrm>
          <a:prstGeom prst="line">
            <a:avLst/>
          </a:prstGeom>
        </p:spPr>
        <p:style>
          <a:lnRef idx="1">
            <a:schemeClr val="dk1"/>
          </a:lnRef>
          <a:fillRef idx="0">
            <a:schemeClr val="dk1"/>
          </a:fillRef>
          <a:effectRef idx="0">
            <a:schemeClr val="dk1"/>
          </a:effectRef>
          <a:fontRef idx="minor">
            <a:schemeClr val="tx1"/>
          </a:fontRef>
        </p:style>
      </p:cxnSp>
      <p:cxnSp>
        <p:nvCxnSpPr>
          <p:cNvPr id="13" name="Přímá spojovací šipka 12"/>
          <p:cNvCxnSpPr/>
          <p:nvPr/>
        </p:nvCxnSpPr>
        <p:spPr>
          <a:xfrm flipV="1">
            <a:off x="6876256" y="4077072"/>
            <a:ext cx="0" cy="288032"/>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sp>
        <p:nvSpPr>
          <p:cNvPr id="14" name="TextovéPole 13"/>
          <p:cNvSpPr txBox="1"/>
          <p:nvPr/>
        </p:nvSpPr>
        <p:spPr>
          <a:xfrm>
            <a:off x="7020272" y="4077072"/>
            <a:ext cx="504056" cy="369332"/>
          </a:xfrm>
          <a:prstGeom prst="rect">
            <a:avLst/>
          </a:prstGeom>
          <a:noFill/>
          <a:ln>
            <a:noFill/>
          </a:ln>
        </p:spPr>
        <p:txBody>
          <a:bodyPr wrap="square" rtlCol="0">
            <a:spAutoFit/>
          </a:bodyPr>
          <a:lstStyle/>
          <a:p>
            <a:r>
              <a:rPr lang="cs-CZ" dirty="0" err="1" smtClean="0">
                <a:ln>
                  <a:solidFill>
                    <a:srgbClr val="FFC000"/>
                  </a:solidFill>
                </a:ln>
                <a:solidFill>
                  <a:srgbClr val="FFC000"/>
                </a:solidFill>
              </a:rPr>
              <a:t>F</a:t>
            </a:r>
            <a:r>
              <a:rPr lang="cs-CZ" baseline="-25000" dirty="0" err="1" smtClean="0">
                <a:ln>
                  <a:solidFill>
                    <a:srgbClr val="FFC000"/>
                  </a:solidFill>
                </a:ln>
                <a:solidFill>
                  <a:srgbClr val="FFC000"/>
                </a:solidFill>
              </a:rPr>
              <a:t>vz</a:t>
            </a:r>
            <a:endParaRPr lang="cs-CZ" dirty="0">
              <a:ln>
                <a:solidFill>
                  <a:srgbClr val="FFC000"/>
                </a:solidFill>
              </a:ln>
              <a:solidFill>
                <a:srgbClr val="FFC000"/>
              </a:solidFill>
            </a:endParaRPr>
          </a:p>
        </p:txBody>
      </p:sp>
      <p:sp>
        <p:nvSpPr>
          <p:cNvPr id="15" name="TextovéPole 14"/>
          <p:cNvSpPr txBox="1"/>
          <p:nvPr/>
        </p:nvSpPr>
        <p:spPr>
          <a:xfrm>
            <a:off x="6876256" y="4725144"/>
            <a:ext cx="370614" cy="369332"/>
          </a:xfrm>
          <a:prstGeom prst="rect">
            <a:avLst/>
          </a:prstGeom>
          <a:noFill/>
        </p:spPr>
        <p:txBody>
          <a:bodyPr wrap="none" rtlCol="0">
            <a:spAutoFit/>
          </a:bodyPr>
          <a:lstStyle/>
          <a:p>
            <a:r>
              <a:rPr lang="cs-CZ" dirty="0" err="1" smtClean="0"/>
              <a:t>F</a:t>
            </a:r>
            <a:r>
              <a:rPr lang="cs-CZ" baseline="-25000" dirty="0" err="1" smtClean="0"/>
              <a:t>g</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pPr marL="514350" indent="-514350">
              <a:buFont typeface="+mj-lt"/>
              <a:buAutoNum type="arabicPeriod" startAt="2"/>
            </a:pPr>
            <a:r>
              <a:rPr lang="cs-CZ" sz="3200" dirty="0" smtClean="0"/>
              <a:t>Jak velká vztlaková síla lihu působí na zcela ponořené těleso o </a:t>
            </a:r>
            <a:r>
              <a:rPr lang="cs-CZ" sz="3200" dirty="0" smtClean="0"/>
              <a:t>objemu                     </a:t>
            </a:r>
            <a:r>
              <a:rPr lang="cs-CZ" sz="3200" dirty="0" smtClean="0"/>
              <a:t>100 cm</a:t>
            </a:r>
            <a:r>
              <a:rPr lang="cs-CZ" sz="3200" baseline="30000" dirty="0" smtClean="0"/>
              <a:t>3</a:t>
            </a:r>
            <a:r>
              <a:rPr lang="cs-CZ" sz="3200" dirty="0" smtClean="0"/>
              <a:t>?</a:t>
            </a:r>
            <a:endParaRPr lang="cs-CZ" sz="3200" dirty="0"/>
          </a:p>
        </p:txBody>
      </p:sp>
      <p:sp>
        <p:nvSpPr>
          <p:cNvPr id="3" name="Zástupný symbol pro obsah 2"/>
          <p:cNvSpPr>
            <a:spLocks noGrp="1"/>
          </p:cNvSpPr>
          <p:nvPr>
            <p:ph sz="quarter" idx="1"/>
          </p:nvPr>
        </p:nvSpPr>
        <p:spPr/>
        <p:txBody>
          <a:bodyPr/>
          <a:lstStyle/>
          <a:p>
            <a:pPr>
              <a:buNone/>
            </a:pPr>
            <a:r>
              <a:rPr lang="cs-CZ" dirty="0" smtClean="0"/>
              <a:t>V = 100 cm</a:t>
            </a:r>
            <a:r>
              <a:rPr lang="cs-CZ" sz="2800" baseline="30000" dirty="0" smtClean="0"/>
              <a:t>3</a:t>
            </a:r>
            <a:r>
              <a:rPr lang="cs-CZ" sz="2800" dirty="0" smtClean="0"/>
              <a:t> = 0,1m</a:t>
            </a:r>
            <a:r>
              <a:rPr lang="cs-CZ" sz="2800" baseline="30000" dirty="0" smtClean="0"/>
              <a:t>3</a:t>
            </a:r>
          </a:p>
          <a:p>
            <a:pPr>
              <a:buNone/>
            </a:pPr>
            <a:r>
              <a:rPr lang="cs-CZ" dirty="0" err="1" smtClean="0"/>
              <a:t>ρ</a:t>
            </a:r>
            <a:r>
              <a:rPr lang="cs-CZ" baseline="-25000" dirty="0" err="1" smtClean="0"/>
              <a:t>k</a:t>
            </a:r>
            <a:r>
              <a:rPr lang="cs-CZ" dirty="0" smtClean="0"/>
              <a:t> = 789 kg/m</a:t>
            </a:r>
            <a:r>
              <a:rPr lang="cs-CZ" sz="2800" baseline="30000" dirty="0" smtClean="0"/>
              <a:t>3</a:t>
            </a:r>
          </a:p>
          <a:p>
            <a:pPr>
              <a:buNone/>
            </a:pPr>
            <a:r>
              <a:rPr lang="cs-CZ" sz="2800" u="sng" dirty="0" err="1" smtClean="0"/>
              <a:t>F</a:t>
            </a:r>
            <a:r>
              <a:rPr lang="cs-CZ" sz="2800" u="sng" baseline="-25000" dirty="0" err="1" smtClean="0"/>
              <a:t>vz</a:t>
            </a:r>
            <a:r>
              <a:rPr lang="cs-CZ" u="sng" dirty="0" smtClean="0"/>
              <a:t> = ? N</a:t>
            </a:r>
          </a:p>
          <a:p>
            <a:pPr>
              <a:buNone/>
            </a:pPr>
            <a:r>
              <a:rPr lang="cs-CZ" sz="3200" dirty="0" err="1" smtClean="0"/>
              <a:t>F</a:t>
            </a:r>
            <a:r>
              <a:rPr lang="cs-CZ" sz="3200" baseline="-25000" dirty="0" err="1" smtClean="0"/>
              <a:t>vz</a:t>
            </a:r>
            <a:r>
              <a:rPr lang="cs-CZ" dirty="0" smtClean="0"/>
              <a:t> = V . </a:t>
            </a:r>
            <a:r>
              <a:rPr lang="cs-CZ" dirty="0" err="1" smtClean="0"/>
              <a:t>ρ</a:t>
            </a:r>
            <a:r>
              <a:rPr lang="cs-CZ" baseline="-25000" dirty="0" err="1" smtClean="0"/>
              <a:t>k</a:t>
            </a:r>
            <a:r>
              <a:rPr lang="cs-CZ" dirty="0" smtClean="0"/>
              <a:t> . g</a:t>
            </a:r>
          </a:p>
          <a:p>
            <a:pPr>
              <a:buNone/>
            </a:pPr>
            <a:r>
              <a:rPr lang="cs-CZ" sz="2800" dirty="0" err="1" smtClean="0"/>
              <a:t>F</a:t>
            </a:r>
            <a:r>
              <a:rPr lang="cs-CZ" sz="2800" baseline="-25000" dirty="0" err="1" smtClean="0"/>
              <a:t>vz</a:t>
            </a:r>
            <a:r>
              <a:rPr lang="cs-CZ" dirty="0" smtClean="0"/>
              <a:t> = 0,1 . 789 . 10</a:t>
            </a:r>
          </a:p>
          <a:p>
            <a:pPr>
              <a:buNone/>
            </a:pPr>
            <a:r>
              <a:rPr lang="cs-CZ" sz="2800" u="dbl" dirty="0" err="1" smtClean="0"/>
              <a:t>F</a:t>
            </a:r>
            <a:r>
              <a:rPr lang="cs-CZ" sz="2800" u="dbl" baseline="-25000" dirty="0" err="1" smtClean="0"/>
              <a:t>vz</a:t>
            </a:r>
            <a:r>
              <a:rPr lang="cs-CZ" u="dbl" dirty="0" smtClean="0"/>
              <a:t> = 789 N</a:t>
            </a:r>
          </a:p>
          <a:p>
            <a:pPr>
              <a:buNone/>
            </a:pPr>
            <a:r>
              <a:rPr lang="cs-CZ" dirty="0" smtClean="0"/>
              <a:t>Vztlaková síla působící na ponořené těleso je 789 N.</a:t>
            </a:r>
            <a:endParaRPr lang="cs-CZ" u="dbl" dirty="0" smtClean="0"/>
          </a:p>
          <a:p>
            <a:pPr>
              <a:buNone/>
            </a:pPr>
            <a:endParaRPr lang="cs-CZ" u="dbl"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260648"/>
            <a:ext cx="8153400" cy="990600"/>
          </a:xfrm>
        </p:spPr>
        <p:txBody>
          <a:bodyPr>
            <a:noAutofit/>
          </a:bodyPr>
          <a:lstStyle/>
          <a:p>
            <a:pPr marL="514350" indent="-514350">
              <a:buFont typeface="+mj-lt"/>
              <a:buAutoNum type="arabicPeriod" startAt="3"/>
            </a:pPr>
            <a:r>
              <a:rPr lang="cs-CZ" sz="2800" b="1" dirty="0" smtClean="0"/>
              <a:t>Jak velká vztlaková síla vody působí na těleso o objemu 100 cm</a:t>
            </a:r>
            <a:r>
              <a:rPr lang="cs-CZ" sz="2800" b="1" baseline="30000" dirty="0" smtClean="0"/>
              <a:t>3 </a:t>
            </a:r>
            <a:r>
              <a:rPr lang="cs-CZ" sz="2800" b="1" dirty="0" smtClean="0"/>
              <a:t>ponořené jen ze 3/4?</a:t>
            </a:r>
            <a:endParaRPr lang="cs-CZ" sz="2800" b="1" dirty="0"/>
          </a:p>
        </p:txBody>
      </p:sp>
      <p:sp>
        <p:nvSpPr>
          <p:cNvPr id="3" name="Zástupný symbol pro obsah 2"/>
          <p:cNvSpPr>
            <a:spLocks noGrp="1"/>
          </p:cNvSpPr>
          <p:nvPr>
            <p:ph sz="quarter" idx="1"/>
          </p:nvPr>
        </p:nvSpPr>
        <p:spPr/>
        <p:txBody>
          <a:bodyPr/>
          <a:lstStyle/>
          <a:p>
            <a:pPr>
              <a:buNone/>
            </a:pPr>
            <a:r>
              <a:rPr lang="cs-CZ" dirty="0" smtClean="0"/>
              <a:t>V = 100 cm</a:t>
            </a:r>
            <a:r>
              <a:rPr lang="cs-CZ" sz="2800" baseline="30000" dirty="0" smtClean="0"/>
              <a:t>3</a:t>
            </a:r>
            <a:r>
              <a:rPr lang="cs-CZ" sz="2800" dirty="0" smtClean="0"/>
              <a:t> = 0,1m</a:t>
            </a:r>
            <a:r>
              <a:rPr lang="cs-CZ" sz="2800" baseline="30000" dirty="0" smtClean="0"/>
              <a:t>3</a:t>
            </a:r>
          </a:p>
          <a:p>
            <a:pPr>
              <a:buNone/>
            </a:pPr>
            <a:r>
              <a:rPr lang="cs-CZ" sz="2800" dirty="0" smtClean="0"/>
              <a:t>V</a:t>
            </a:r>
            <a:r>
              <a:rPr lang="cs-CZ" sz="2800" baseline="-25000" dirty="0" smtClean="0"/>
              <a:t>T</a:t>
            </a:r>
            <a:r>
              <a:rPr lang="cs-CZ" sz="2800" dirty="0" smtClean="0"/>
              <a:t> = 75 cm</a:t>
            </a:r>
            <a:r>
              <a:rPr lang="cs-CZ" sz="2800" baseline="30000" dirty="0" smtClean="0"/>
              <a:t>3</a:t>
            </a:r>
            <a:r>
              <a:rPr lang="cs-CZ" sz="2800" dirty="0" smtClean="0"/>
              <a:t> = 0,075m</a:t>
            </a:r>
            <a:r>
              <a:rPr lang="cs-CZ" sz="2800" baseline="30000" dirty="0" smtClean="0"/>
              <a:t>3 </a:t>
            </a:r>
            <a:r>
              <a:rPr lang="cs-CZ" sz="2800" dirty="0" smtClean="0"/>
              <a:t> …. Objem ponořené části</a:t>
            </a:r>
          </a:p>
          <a:p>
            <a:pPr>
              <a:buNone/>
            </a:pPr>
            <a:r>
              <a:rPr lang="cs-CZ" dirty="0" err="1" smtClean="0"/>
              <a:t>ρ</a:t>
            </a:r>
            <a:r>
              <a:rPr lang="cs-CZ" baseline="-25000" dirty="0" err="1" smtClean="0"/>
              <a:t>k</a:t>
            </a:r>
            <a:r>
              <a:rPr lang="cs-CZ" dirty="0" smtClean="0"/>
              <a:t> = 1000 kg/m</a:t>
            </a:r>
            <a:r>
              <a:rPr lang="cs-CZ" sz="2800" baseline="30000" dirty="0" smtClean="0"/>
              <a:t>3</a:t>
            </a:r>
          </a:p>
          <a:p>
            <a:pPr>
              <a:buNone/>
            </a:pPr>
            <a:r>
              <a:rPr lang="cs-CZ" sz="2800" u="sng" dirty="0" err="1" smtClean="0"/>
              <a:t>F</a:t>
            </a:r>
            <a:r>
              <a:rPr lang="cs-CZ" sz="2800" u="sng" baseline="-25000" dirty="0" err="1" smtClean="0"/>
              <a:t>vz</a:t>
            </a:r>
            <a:r>
              <a:rPr lang="cs-CZ" u="sng" dirty="0" smtClean="0"/>
              <a:t> = ? N</a:t>
            </a:r>
          </a:p>
          <a:p>
            <a:pPr>
              <a:buNone/>
            </a:pPr>
            <a:r>
              <a:rPr lang="cs-CZ" sz="3200" dirty="0" err="1" smtClean="0"/>
              <a:t>F</a:t>
            </a:r>
            <a:r>
              <a:rPr lang="cs-CZ" sz="3200" baseline="-25000" dirty="0" err="1" smtClean="0"/>
              <a:t>vz</a:t>
            </a:r>
            <a:r>
              <a:rPr lang="cs-CZ" dirty="0" smtClean="0"/>
              <a:t> = V</a:t>
            </a:r>
            <a:r>
              <a:rPr lang="cs-CZ" sz="3200" baseline="-25000" dirty="0" smtClean="0"/>
              <a:t>T</a:t>
            </a:r>
            <a:r>
              <a:rPr lang="cs-CZ" dirty="0" smtClean="0"/>
              <a:t> . </a:t>
            </a:r>
            <a:r>
              <a:rPr lang="cs-CZ" dirty="0" err="1" smtClean="0"/>
              <a:t>ρ</a:t>
            </a:r>
            <a:r>
              <a:rPr lang="cs-CZ" baseline="-25000" dirty="0" err="1" smtClean="0"/>
              <a:t>k</a:t>
            </a:r>
            <a:r>
              <a:rPr lang="cs-CZ" dirty="0" smtClean="0"/>
              <a:t> . g</a:t>
            </a:r>
          </a:p>
          <a:p>
            <a:pPr>
              <a:buNone/>
            </a:pPr>
            <a:r>
              <a:rPr lang="cs-CZ" sz="2800" dirty="0" err="1" smtClean="0"/>
              <a:t>F</a:t>
            </a:r>
            <a:r>
              <a:rPr lang="cs-CZ" sz="2800" baseline="-25000" dirty="0" err="1" smtClean="0"/>
              <a:t>vz</a:t>
            </a:r>
            <a:r>
              <a:rPr lang="cs-CZ" dirty="0" smtClean="0"/>
              <a:t> = 0,075 . 1000 . 10</a:t>
            </a:r>
          </a:p>
          <a:p>
            <a:pPr>
              <a:buNone/>
            </a:pPr>
            <a:r>
              <a:rPr lang="cs-CZ" sz="2800" u="dbl" dirty="0" err="1" smtClean="0"/>
              <a:t>F</a:t>
            </a:r>
            <a:r>
              <a:rPr lang="cs-CZ" sz="2800" u="dbl" baseline="-25000" dirty="0" err="1" smtClean="0"/>
              <a:t>vz</a:t>
            </a:r>
            <a:r>
              <a:rPr lang="cs-CZ" u="dbl" dirty="0" smtClean="0"/>
              <a:t> = 750 N</a:t>
            </a:r>
          </a:p>
          <a:p>
            <a:pPr>
              <a:buNone/>
            </a:pPr>
            <a:r>
              <a:rPr lang="cs-CZ" dirty="0" smtClean="0"/>
              <a:t>Vztlaková síla působící na těleso je 750 N.</a:t>
            </a:r>
            <a:endParaRPr lang="cs-CZ" u="dbl" dirty="0" smtClean="0"/>
          </a:p>
          <a:p>
            <a:pPr>
              <a:buNone/>
            </a:pPr>
            <a:endParaRPr lang="cs-CZ" u="dbl" dirty="0" smtClean="0"/>
          </a:p>
        </p:txBody>
      </p:sp>
      <p:sp>
        <p:nvSpPr>
          <p:cNvPr id="4" name="Zaoblený obdélník 3"/>
          <p:cNvSpPr/>
          <p:nvPr/>
        </p:nvSpPr>
        <p:spPr>
          <a:xfrm>
            <a:off x="6012160" y="3789040"/>
            <a:ext cx="2304256"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026" name="Picture 2" descr="C:\Documents and Settings\pc\Local Settings\Temporary Internet Files\Content.IE5\4XUNOX67\MC900436352[1].png"/>
          <p:cNvPicPr>
            <a:picLocks noChangeAspect="1" noChangeArrowheads="1"/>
          </p:cNvPicPr>
          <p:nvPr/>
        </p:nvPicPr>
        <p:blipFill>
          <a:blip r:embed="rId2" cstate="print"/>
          <a:srcRect/>
          <a:stretch>
            <a:fillRect/>
          </a:stretch>
        </p:blipFill>
        <p:spPr bwMode="auto">
          <a:xfrm>
            <a:off x="6516216" y="3507854"/>
            <a:ext cx="713234" cy="71323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pPr marL="457200" indent="-457200">
              <a:buFont typeface="+mj-lt"/>
              <a:buAutoNum type="arabicPeriod" startAt="4"/>
            </a:pPr>
            <a:r>
              <a:rPr lang="cs-CZ" sz="2400" b="1" dirty="0" smtClean="0"/>
              <a:t>Jak velkou silou je nadlehčován Michal o objemu 0,06 m</a:t>
            </a:r>
            <a:r>
              <a:rPr lang="cs-CZ" sz="2400" b="1" baseline="30000" dirty="0" smtClean="0"/>
              <a:t>3</a:t>
            </a:r>
            <a:r>
              <a:rPr lang="cs-CZ" sz="2400" b="1" dirty="0" smtClean="0"/>
              <a:t>, jestliže je po krk ponořen ve </a:t>
            </a:r>
            <a:r>
              <a:rPr lang="cs-CZ" sz="2400" b="1" dirty="0" smtClean="0"/>
              <a:t>vodě? </a:t>
            </a:r>
            <a:r>
              <a:rPr lang="cs-CZ" sz="2400" b="1" dirty="0" smtClean="0"/>
              <a:t>Hlava má objem 4l.</a:t>
            </a:r>
            <a:endParaRPr lang="cs-CZ" sz="2400" b="1" dirty="0"/>
          </a:p>
        </p:txBody>
      </p:sp>
      <p:sp>
        <p:nvSpPr>
          <p:cNvPr id="3" name="Zástupný symbol pro obsah 2"/>
          <p:cNvSpPr>
            <a:spLocks noGrp="1"/>
          </p:cNvSpPr>
          <p:nvPr>
            <p:ph sz="quarter" idx="1"/>
          </p:nvPr>
        </p:nvSpPr>
        <p:spPr>
          <a:xfrm>
            <a:off x="612648" y="1600200"/>
            <a:ext cx="8153400" cy="4997152"/>
          </a:xfrm>
        </p:spPr>
        <p:txBody>
          <a:bodyPr>
            <a:normAutofit fontScale="77500" lnSpcReduction="20000"/>
          </a:bodyPr>
          <a:lstStyle/>
          <a:p>
            <a:pPr>
              <a:buNone/>
            </a:pPr>
            <a:r>
              <a:rPr lang="cs-CZ" sz="3400" dirty="0" smtClean="0"/>
              <a:t>V = 0,06 m</a:t>
            </a:r>
            <a:r>
              <a:rPr lang="cs-CZ" sz="3400" baseline="30000" dirty="0" smtClean="0"/>
              <a:t>3 </a:t>
            </a:r>
            <a:r>
              <a:rPr lang="cs-CZ" sz="3400" dirty="0" smtClean="0"/>
              <a:t>= 60 l</a:t>
            </a:r>
            <a:endParaRPr lang="cs-CZ" sz="3400" baseline="30000" dirty="0" smtClean="0"/>
          </a:p>
          <a:p>
            <a:pPr>
              <a:buNone/>
            </a:pPr>
            <a:r>
              <a:rPr lang="cs-CZ" sz="3400" dirty="0" smtClean="0"/>
              <a:t>V</a:t>
            </a:r>
            <a:r>
              <a:rPr lang="cs-CZ" sz="3400" baseline="-25000" dirty="0" smtClean="0"/>
              <a:t>H</a:t>
            </a:r>
            <a:r>
              <a:rPr lang="cs-CZ" sz="3400" dirty="0" smtClean="0"/>
              <a:t> = 4 l …. objem hlavy</a:t>
            </a:r>
          </a:p>
          <a:p>
            <a:pPr>
              <a:buNone/>
            </a:pPr>
            <a:r>
              <a:rPr lang="cs-CZ" sz="3400" dirty="0" smtClean="0"/>
              <a:t>V</a:t>
            </a:r>
            <a:r>
              <a:rPr lang="cs-CZ" sz="3400" baseline="-25000" dirty="0" smtClean="0"/>
              <a:t>T</a:t>
            </a:r>
            <a:r>
              <a:rPr lang="cs-CZ" sz="3400" dirty="0" smtClean="0"/>
              <a:t> = 60–4 = 56 l =0,056 m</a:t>
            </a:r>
            <a:r>
              <a:rPr lang="cs-CZ" sz="3400" baseline="30000" dirty="0" smtClean="0"/>
              <a:t>3</a:t>
            </a:r>
            <a:r>
              <a:rPr lang="cs-CZ" sz="3400" dirty="0" smtClean="0"/>
              <a:t> …objem ponořené části</a:t>
            </a:r>
            <a:br>
              <a:rPr lang="cs-CZ" sz="3400" dirty="0" smtClean="0"/>
            </a:br>
            <a:r>
              <a:rPr lang="cs-CZ" sz="3400" dirty="0" smtClean="0"/>
              <a:t>                                            těla</a:t>
            </a:r>
          </a:p>
          <a:p>
            <a:pPr>
              <a:buNone/>
            </a:pPr>
            <a:r>
              <a:rPr lang="cs-CZ" sz="3400" dirty="0" err="1" smtClean="0"/>
              <a:t>ρ</a:t>
            </a:r>
            <a:r>
              <a:rPr lang="cs-CZ" sz="3400" baseline="-25000" dirty="0" err="1" smtClean="0"/>
              <a:t>k</a:t>
            </a:r>
            <a:r>
              <a:rPr lang="cs-CZ" sz="3400" dirty="0" smtClean="0"/>
              <a:t> = 1000 kg/m</a:t>
            </a:r>
            <a:r>
              <a:rPr lang="cs-CZ" sz="3400" baseline="30000" dirty="0" smtClean="0"/>
              <a:t>3</a:t>
            </a:r>
          </a:p>
          <a:p>
            <a:pPr>
              <a:buNone/>
            </a:pPr>
            <a:r>
              <a:rPr lang="cs-CZ" sz="3400" u="sng" dirty="0" err="1" smtClean="0"/>
              <a:t>F</a:t>
            </a:r>
            <a:r>
              <a:rPr lang="cs-CZ" sz="3400" u="sng" baseline="-25000" dirty="0" err="1" smtClean="0"/>
              <a:t>vz</a:t>
            </a:r>
            <a:r>
              <a:rPr lang="cs-CZ" sz="3400" u="sng" dirty="0" smtClean="0"/>
              <a:t> = ? N</a:t>
            </a:r>
          </a:p>
          <a:p>
            <a:pPr>
              <a:buNone/>
            </a:pPr>
            <a:r>
              <a:rPr lang="cs-CZ" sz="3400" dirty="0" err="1" smtClean="0"/>
              <a:t>F</a:t>
            </a:r>
            <a:r>
              <a:rPr lang="cs-CZ" sz="3400" baseline="-25000" dirty="0" err="1" smtClean="0"/>
              <a:t>vz</a:t>
            </a:r>
            <a:r>
              <a:rPr lang="cs-CZ" sz="3400" dirty="0" smtClean="0"/>
              <a:t> = V</a:t>
            </a:r>
            <a:r>
              <a:rPr lang="cs-CZ" sz="3400" baseline="-25000" dirty="0" smtClean="0"/>
              <a:t>T</a:t>
            </a:r>
            <a:r>
              <a:rPr lang="cs-CZ" sz="3400" dirty="0" smtClean="0"/>
              <a:t> . </a:t>
            </a:r>
            <a:r>
              <a:rPr lang="cs-CZ" sz="3400" dirty="0" err="1" smtClean="0"/>
              <a:t>ρ</a:t>
            </a:r>
            <a:r>
              <a:rPr lang="cs-CZ" sz="3400" baseline="-25000" dirty="0" err="1" smtClean="0"/>
              <a:t>k</a:t>
            </a:r>
            <a:r>
              <a:rPr lang="cs-CZ" sz="3400" dirty="0" smtClean="0"/>
              <a:t> . g</a:t>
            </a:r>
          </a:p>
          <a:p>
            <a:pPr>
              <a:buNone/>
            </a:pPr>
            <a:r>
              <a:rPr lang="cs-CZ" sz="3400" dirty="0" err="1" smtClean="0"/>
              <a:t>F</a:t>
            </a:r>
            <a:r>
              <a:rPr lang="cs-CZ" sz="3400" baseline="-25000" dirty="0" err="1" smtClean="0"/>
              <a:t>vz</a:t>
            </a:r>
            <a:r>
              <a:rPr lang="cs-CZ" sz="3400" dirty="0" smtClean="0"/>
              <a:t> = 0,056 . 1000 . 10</a:t>
            </a:r>
          </a:p>
          <a:p>
            <a:pPr>
              <a:buNone/>
            </a:pPr>
            <a:r>
              <a:rPr lang="cs-CZ" sz="3400" u="dbl" dirty="0" err="1" smtClean="0"/>
              <a:t>F</a:t>
            </a:r>
            <a:r>
              <a:rPr lang="cs-CZ" sz="3400" u="dbl" baseline="-25000" dirty="0" err="1" smtClean="0"/>
              <a:t>vz</a:t>
            </a:r>
            <a:r>
              <a:rPr lang="cs-CZ" sz="3400" u="dbl" dirty="0" smtClean="0"/>
              <a:t> = 560 N</a:t>
            </a:r>
          </a:p>
          <a:p>
            <a:pPr>
              <a:buNone/>
            </a:pPr>
            <a:r>
              <a:rPr lang="cs-CZ" sz="3400" dirty="0" smtClean="0"/>
              <a:t>Vztlaková síla působící na Michala je 560 N.</a:t>
            </a:r>
            <a:endParaRPr lang="cs-CZ" u="dbl" dirty="0" smtClean="0"/>
          </a:p>
          <a:p>
            <a:pPr>
              <a:buNone/>
            </a:pPr>
            <a:endParaRPr lang="cs-CZ" u="dbl" dirty="0" smtClean="0"/>
          </a:p>
          <a:p>
            <a:pPr>
              <a:buNone/>
            </a:pPr>
            <a:r>
              <a:rPr lang="cs-CZ" sz="3800" b="1" dirty="0" smtClean="0">
                <a:solidFill>
                  <a:schemeClr val="accent1">
                    <a:lumMod val="50000"/>
                  </a:schemeClr>
                </a:solidFill>
              </a:rPr>
              <a:t>Co musí Michal udělat, když se začne topit?</a:t>
            </a:r>
          </a:p>
        </p:txBody>
      </p:sp>
      <p:pic>
        <p:nvPicPr>
          <p:cNvPr id="2053" name="Picture 5" descr="C:\Documents and Settings\pc\Local Settings\Temporary Internet Files\Content.IE5\0DIN4D6B\MC900212971[1].wmf"/>
          <p:cNvPicPr>
            <a:picLocks noChangeAspect="1" noChangeArrowheads="1"/>
          </p:cNvPicPr>
          <p:nvPr/>
        </p:nvPicPr>
        <p:blipFill>
          <a:blip r:embed="rId2" cstate="print"/>
          <a:srcRect/>
          <a:stretch>
            <a:fillRect/>
          </a:stretch>
        </p:blipFill>
        <p:spPr bwMode="auto">
          <a:xfrm>
            <a:off x="6876256" y="3789040"/>
            <a:ext cx="1812341" cy="7159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marL="514350" indent="-514350">
              <a:buFont typeface="+mj-lt"/>
              <a:buAutoNum type="arabicPeriod" startAt="5"/>
            </a:pPr>
            <a:r>
              <a:rPr lang="cs-CZ" sz="2800" b="1" dirty="0" smtClean="0"/>
              <a:t>Plavec se začíná topit. Použij </a:t>
            </a:r>
            <a:r>
              <a:rPr lang="cs-CZ" sz="2800" b="1" dirty="0" smtClean="0"/>
              <a:t>Archimédův </a:t>
            </a:r>
            <a:r>
              <a:rPr lang="cs-CZ" sz="2800" b="1" dirty="0" smtClean="0"/>
              <a:t>zákon a navrhni, co má plavec dělat, aby se neutopil, než přijde záchrana.</a:t>
            </a:r>
            <a:endParaRPr lang="cs-CZ" sz="2800" b="1" dirty="0"/>
          </a:p>
        </p:txBody>
      </p:sp>
      <p:sp>
        <p:nvSpPr>
          <p:cNvPr id="3" name="Zástupný symbol pro obsah 2"/>
          <p:cNvSpPr>
            <a:spLocks noGrp="1"/>
          </p:cNvSpPr>
          <p:nvPr>
            <p:ph sz="quarter" idx="1"/>
          </p:nvPr>
        </p:nvSpPr>
        <p:spPr/>
        <p:txBody>
          <a:bodyPr>
            <a:normAutofit fontScale="92500" lnSpcReduction="10000"/>
          </a:bodyPr>
          <a:lstStyle/>
          <a:p>
            <a:r>
              <a:rPr lang="cs-CZ" dirty="0" smtClean="0"/>
              <a:t>Topící se musí snažit, aby měl co největší ponořený objem a voda ho tak co nejvíc nadlehčovala.</a:t>
            </a:r>
          </a:p>
          <a:p>
            <a:endParaRPr lang="cs-CZ" dirty="0" smtClean="0"/>
          </a:p>
          <a:p>
            <a:endParaRPr lang="cs-CZ" dirty="0" smtClean="0"/>
          </a:p>
          <a:p>
            <a:endParaRPr lang="cs-CZ" dirty="0" smtClean="0"/>
          </a:p>
          <a:p>
            <a:r>
              <a:rPr lang="cs-CZ" dirty="0" smtClean="0"/>
              <a:t>Topící se podvědomě snaží dostat hlavu co nejvýše nad hladinu → zmenšuje svůj ponořený objem → voda ho méně nadlehčuje →pomáhá si rukama a nohama → dřív se unaví</a:t>
            </a:r>
            <a:endParaRPr lang="cs-CZ" dirty="0"/>
          </a:p>
        </p:txBody>
      </p:sp>
      <p:pic>
        <p:nvPicPr>
          <p:cNvPr id="1029" name="Picture 5" descr="C:\Documents and Settings\pc\Local Settings\Temporary Internet Files\Content.IE5\0DIN4D6B\MC900290354[1].wmf"/>
          <p:cNvPicPr>
            <a:picLocks noChangeAspect="1" noChangeArrowheads="1"/>
          </p:cNvPicPr>
          <p:nvPr/>
        </p:nvPicPr>
        <p:blipFill>
          <a:blip r:embed="rId2" cstate="print"/>
          <a:srcRect/>
          <a:stretch>
            <a:fillRect/>
          </a:stretch>
        </p:blipFill>
        <p:spPr bwMode="auto">
          <a:xfrm>
            <a:off x="7380312" y="2636912"/>
            <a:ext cx="1339913" cy="142743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Skupina 30"/>
          <p:cNvGrpSpPr/>
          <p:nvPr/>
        </p:nvGrpSpPr>
        <p:grpSpPr>
          <a:xfrm>
            <a:off x="6732240" y="1988840"/>
            <a:ext cx="2270184" cy="3672408"/>
            <a:chOff x="6804248" y="2852936"/>
            <a:chExt cx="2270184" cy="3672408"/>
          </a:xfrm>
        </p:grpSpPr>
        <p:pic>
          <p:nvPicPr>
            <p:cNvPr id="2053" name="Picture 5" descr="C:\Documents and Settings\pc\Local Settings\Temporary Internet Files\Content.IE5\45UFG9UN\MP900427665[1].jpg"/>
            <p:cNvPicPr>
              <a:picLocks noChangeAspect="1" noChangeArrowheads="1"/>
            </p:cNvPicPr>
            <p:nvPr/>
          </p:nvPicPr>
          <p:blipFill>
            <a:blip r:embed="rId2" cstate="print"/>
            <a:srcRect/>
            <a:stretch>
              <a:fillRect/>
            </a:stretch>
          </p:blipFill>
          <p:spPr bwMode="auto">
            <a:xfrm>
              <a:off x="6804248" y="2852936"/>
              <a:ext cx="2270184" cy="3501008"/>
            </a:xfrm>
            <a:prstGeom prst="rect">
              <a:avLst/>
            </a:prstGeom>
            <a:noFill/>
          </p:spPr>
        </p:pic>
        <p:sp>
          <p:nvSpPr>
            <p:cNvPr id="14" name="Elipsa 13"/>
            <p:cNvSpPr/>
            <p:nvPr/>
          </p:nvSpPr>
          <p:spPr>
            <a:xfrm>
              <a:off x="7452320" y="5445224"/>
              <a:ext cx="792088" cy="3600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sz="1600" dirty="0"/>
            </a:p>
          </p:txBody>
        </p:sp>
        <p:cxnSp>
          <p:nvCxnSpPr>
            <p:cNvPr id="16" name="Přímá spojovací šipka 15"/>
            <p:cNvCxnSpPr/>
            <p:nvPr/>
          </p:nvCxnSpPr>
          <p:spPr>
            <a:xfrm>
              <a:off x="8532440" y="3573016"/>
              <a:ext cx="0" cy="2016224"/>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cxnSp>
          <p:nvCxnSpPr>
            <p:cNvPr id="19" name="Přímá spojovací šipka 18"/>
            <p:cNvCxnSpPr/>
            <p:nvPr/>
          </p:nvCxnSpPr>
          <p:spPr>
            <a:xfrm>
              <a:off x="7812360" y="5661248"/>
              <a:ext cx="0" cy="864096"/>
            </a:xfrm>
            <a:prstGeom prst="straightConnector1">
              <a:avLst/>
            </a:prstGeom>
            <a:ln w="19050">
              <a:solidFill>
                <a:srgbClr val="C00000"/>
              </a:solidFill>
              <a:tailEnd type="arrow"/>
            </a:ln>
          </p:spPr>
          <p:style>
            <a:lnRef idx="1">
              <a:schemeClr val="accent2"/>
            </a:lnRef>
            <a:fillRef idx="0">
              <a:schemeClr val="accent2"/>
            </a:fillRef>
            <a:effectRef idx="0">
              <a:schemeClr val="accent2"/>
            </a:effectRef>
            <a:fontRef idx="minor">
              <a:schemeClr val="tx1"/>
            </a:fontRef>
          </p:style>
        </p:cxnSp>
        <p:cxnSp>
          <p:nvCxnSpPr>
            <p:cNvPr id="24" name="Přímá spojovací šipka 23"/>
            <p:cNvCxnSpPr/>
            <p:nvPr/>
          </p:nvCxnSpPr>
          <p:spPr>
            <a:xfrm flipV="1">
              <a:off x="7812360" y="5301208"/>
              <a:ext cx="0" cy="360040"/>
            </a:xfrm>
            <a:prstGeom prst="straightConnector1">
              <a:avLst/>
            </a:prstGeom>
            <a:ln w="19050">
              <a:solidFill>
                <a:schemeClr val="tx1">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sp>
          <p:nvSpPr>
            <p:cNvPr id="28" name="TextovéPole 27"/>
            <p:cNvSpPr txBox="1"/>
            <p:nvPr/>
          </p:nvSpPr>
          <p:spPr>
            <a:xfrm>
              <a:off x="7812360" y="5733256"/>
              <a:ext cx="648072" cy="369332"/>
            </a:xfrm>
            <a:prstGeom prst="rect">
              <a:avLst/>
            </a:prstGeom>
            <a:noFill/>
          </p:spPr>
          <p:txBody>
            <a:bodyPr wrap="square" rtlCol="0">
              <a:spAutoFit/>
            </a:bodyPr>
            <a:lstStyle/>
            <a:p>
              <a:r>
                <a:rPr lang="cs-CZ" b="1" dirty="0" smtClean="0">
                  <a:solidFill>
                    <a:srgbClr val="FFFF00"/>
                  </a:solidFill>
                </a:rPr>
                <a:t>F</a:t>
              </a:r>
              <a:endParaRPr lang="cs-CZ" b="1" dirty="0">
                <a:solidFill>
                  <a:srgbClr val="FFFF00"/>
                </a:solidFill>
              </a:endParaRPr>
            </a:p>
          </p:txBody>
        </p:sp>
      </p:grpSp>
      <p:sp>
        <p:nvSpPr>
          <p:cNvPr id="2" name="Nadpis 1"/>
          <p:cNvSpPr>
            <a:spLocks noGrp="1"/>
          </p:cNvSpPr>
          <p:nvPr>
            <p:ph type="title"/>
          </p:nvPr>
        </p:nvSpPr>
        <p:spPr>
          <a:xfrm>
            <a:off x="539552" y="0"/>
            <a:ext cx="8153400" cy="1800200"/>
          </a:xfrm>
        </p:spPr>
        <p:txBody>
          <a:bodyPr>
            <a:normAutofit fontScale="90000"/>
          </a:bodyPr>
          <a:lstStyle/>
          <a:p>
            <a:pPr marL="457200" indent="-457200">
              <a:buFont typeface="+mj-lt"/>
              <a:buAutoNum type="arabicPeriod" startAt="6"/>
            </a:pPr>
            <a:r>
              <a:rPr lang="cs-CZ" sz="2400" b="1" dirty="0" smtClean="0"/>
              <a:t>V hloubce 2 m pod hladinou leží kámen o hmotnosti 9 kg a objemu 2 litry. Jak velkou silou je kámen vodou nadlehčován?</a:t>
            </a:r>
            <a:br>
              <a:rPr lang="cs-CZ" sz="2400" b="1" dirty="0" smtClean="0"/>
            </a:br>
            <a:r>
              <a:rPr lang="cs-CZ" sz="2400" b="1" dirty="0" smtClean="0"/>
              <a:t>Jak velkou silou ho budeme zvedat?</a:t>
            </a:r>
            <a:br>
              <a:rPr lang="cs-CZ" sz="2400" b="1" dirty="0" smtClean="0"/>
            </a:br>
            <a:endParaRPr lang="cs-CZ" sz="2400" b="1" dirty="0"/>
          </a:p>
        </p:txBody>
      </p:sp>
      <p:sp>
        <p:nvSpPr>
          <p:cNvPr id="6" name="Zástupný symbol pro obsah 5"/>
          <p:cNvSpPr>
            <a:spLocks noGrp="1"/>
          </p:cNvSpPr>
          <p:nvPr>
            <p:ph sz="quarter" idx="2"/>
          </p:nvPr>
        </p:nvSpPr>
        <p:spPr>
          <a:xfrm>
            <a:off x="609600" y="2438400"/>
            <a:ext cx="3886200" cy="4158952"/>
          </a:xfrm>
        </p:spPr>
        <p:txBody>
          <a:bodyPr>
            <a:normAutofit fontScale="92500" lnSpcReduction="10000"/>
          </a:bodyPr>
          <a:lstStyle/>
          <a:p>
            <a:pPr>
              <a:buNone/>
            </a:pPr>
            <a:r>
              <a:rPr lang="cs-CZ" sz="2800" dirty="0" smtClean="0"/>
              <a:t>m = 9 kg </a:t>
            </a:r>
          </a:p>
          <a:p>
            <a:pPr>
              <a:buNone/>
            </a:pPr>
            <a:r>
              <a:rPr lang="cs-CZ" dirty="0" smtClean="0"/>
              <a:t>V = 2l</a:t>
            </a:r>
            <a:r>
              <a:rPr lang="cs-CZ" sz="2800" dirty="0" smtClean="0"/>
              <a:t>= 0,002m</a:t>
            </a:r>
            <a:r>
              <a:rPr lang="cs-CZ" sz="2800" baseline="30000" dirty="0" smtClean="0"/>
              <a:t>3		</a:t>
            </a:r>
          </a:p>
          <a:p>
            <a:pPr>
              <a:buNone/>
            </a:pPr>
            <a:r>
              <a:rPr lang="cs-CZ" dirty="0" err="1" smtClean="0"/>
              <a:t>ρ</a:t>
            </a:r>
            <a:r>
              <a:rPr lang="cs-CZ" baseline="-25000" dirty="0" err="1" smtClean="0"/>
              <a:t>k</a:t>
            </a:r>
            <a:r>
              <a:rPr lang="cs-CZ" dirty="0" smtClean="0"/>
              <a:t> = 1000 kg/m</a:t>
            </a:r>
            <a:r>
              <a:rPr lang="cs-CZ" sz="2800" baseline="30000" dirty="0" smtClean="0"/>
              <a:t>3		</a:t>
            </a:r>
          </a:p>
          <a:p>
            <a:pPr>
              <a:buNone/>
            </a:pPr>
            <a:r>
              <a:rPr lang="cs-CZ" sz="2800" u="sng" dirty="0" err="1" smtClean="0"/>
              <a:t>F</a:t>
            </a:r>
            <a:r>
              <a:rPr lang="cs-CZ" sz="2800" u="sng" baseline="-25000" dirty="0" err="1" smtClean="0"/>
              <a:t>vz</a:t>
            </a:r>
            <a:r>
              <a:rPr lang="cs-CZ" u="sng" dirty="0" smtClean="0"/>
              <a:t> = ? N</a:t>
            </a:r>
          </a:p>
          <a:p>
            <a:pPr>
              <a:buNone/>
            </a:pPr>
            <a:r>
              <a:rPr lang="cs-CZ" sz="3200" dirty="0" err="1" smtClean="0"/>
              <a:t>F</a:t>
            </a:r>
            <a:r>
              <a:rPr lang="cs-CZ" sz="3200" baseline="-25000" dirty="0" err="1" smtClean="0"/>
              <a:t>vz</a:t>
            </a:r>
            <a:r>
              <a:rPr lang="cs-CZ" dirty="0" smtClean="0"/>
              <a:t> = V . </a:t>
            </a:r>
            <a:r>
              <a:rPr lang="cs-CZ" dirty="0" err="1" smtClean="0"/>
              <a:t>ρ</a:t>
            </a:r>
            <a:r>
              <a:rPr lang="cs-CZ" baseline="-25000" dirty="0" err="1" smtClean="0"/>
              <a:t>k</a:t>
            </a:r>
            <a:r>
              <a:rPr lang="cs-CZ" dirty="0" smtClean="0"/>
              <a:t> . g</a:t>
            </a:r>
          </a:p>
          <a:p>
            <a:pPr>
              <a:buNone/>
            </a:pPr>
            <a:r>
              <a:rPr lang="cs-CZ" sz="2800" dirty="0" err="1" smtClean="0"/>
              <a:t>F</a:t>
            </a:r>
            <a:r>
              <a:rPr lang="cs-CZ" sz="2800" baseline="-25000" dirty="0" err="1" smtClean="0"/>
              <a:t>vz</a:t>
            </a:r>
            <a:r>
              <a:rPr lang="cs-CZ" dirty="0" smtClean="0"/>
              <a:t> = 0,002 . 1000 . 10</a:t>
            </a:r>
          </a:p>
          <a:p>
            <a:pPr>
              <a:buNone/>
            </a:pPr>
            <a:r>
              <a:rPr lang="cs-CZ" sz="2800" u="dbl" dirty="0" err="1" smtClean="0"/>
              <a:t>F</a:t>
            </a:r>
            <a:r>
              <a:rPr lang="cs-CZ" sz="2800" u="dbl" baseline="-25000" dirty="0" err="1" smtClean="0"/>
              <a:t>vz</a:t>
            </a:r>
            <a:r>
              <a:rPr lang="cs-CZ" u="dbl" dirty="0" smtClean="0"/>
              <a:t> = 20 N</a:t>
            </a:r>
          </a:p>
          <a:p>
            <a:pPr>
              <a:buNone/>
            </a:pPr>
            <a:r>
              <a:rPr lang="cs-CZ" dirty="0" smtClean="0"/>
              <a:t>Kámen je nadlehčován silou 20 N.</a:t>
            </a:r>
          </a:p>
          <a:p>
            <a:pPr>
              <a:buNone/>
            </a:pPr>
            <a:endParaRPr lang="cs-CZ" dirty="0"/>
          </a:p>
        </p:txBody>
      </p:sp>
      <p:sp>
        <p:nvSpPr>
          <p:cNvPr id="9" name="Zástupný symbol pro obsah 8"/>
          <p:cNvSpPr>
            <a:spLocks noGrp="1"/>
          </p:cNvSpPr>
          <p:nvPr>
            <p:ph sz="quarter" idx="4"/>
          </p:nvPr>
        </p:nvSpPr>
        <p:spPr>
          <a:xfrm>
            <a:off x="4800600" y="1844824"/>
            <a:ext cx="3886200" cy="4752528"/>
          </a:xfrm>
        </p:spPr>
        <p:txBody>
          <a:bodyPr>
            <a:normAutofit/>
          </a:bodyPr>
          <a:lstStyle/>
          <a:p>
            <a:pPr>
              <a:buNone/>
            </a:pPr>
            <a:r>
              <a:rPr lang="cs-CZ" sz="3200" dirty="0" err="1" smtClean="0"/>
              <a:t>F</a:t>
            </a:r>
            <a:r>
              <a:rPr lang="cs-CZ" sz="3200" baseline="-25000" dirty="0" err="1" smtClean="0"/>
              <a:t>g</a:t>
            </a:r>
            <a:r>
              <a:rPr lang="cs-CZ" dirty="0" smtClean="0"/>
              <a:t> = m . g</a:t>
            </a:r>
          </a:p>
          <a:p>
            <a:pPr>
              <a:buNone/>
            </a:pPr>
            <a:r>
              <a:rPr lang="cs-CZ" sz="2800" dirty="0" err="1" smtClean="0"/>
              <a:t>F</a:t>
            </a:r>
            <a:r>
              <a:rPr lang="cs-CZ" sz="2800" baseline="-25000" dirty="0" err="1" smtClean="0"/>
              <a:t>g</a:t>
            </a:r>
            <a:r>
              <a:rPr lang="cs-CZ" dirty="0" smtClean="0"/>
              <a:t> = 9 . 10</a:t>
            </a:r>
          </a:p>
          <a:p>
            <a:pPr>
              <a:buNone/>
            </a:pPr>
            <a:r>
              <a:rPr lang="cs-CZ" sz="2800" u="dbl" dirty="0" err="1" smtClean="0"/>
              <a:t>F</a:t>
            </a:r>
            <a:r>
              <a:rPr lang="cs-CZ" sz="2800" u="dbl" baseline="-25000" dirty="0" err="1" smtClean="0"/>
              <a:t>g</a:t>
            </a:r>
            <a:r>
              <a:rPr lang="cs-CZ" u="dbl" dirty="0" smtClean="0"/>
              <a:t> = 90 N</a:t>
            </a:r>
          </a:p>
          <a:p>
            <a:pPr>
              <a:buNone/>
            </a:pPr>
            <a:endParaRPr lang="cs-CZ" dirty="0" smtClean="0"/>
          </a:p>
          <a:p>
            <a:pPr>
              <a:buNone/>
            </a:pPr>
            <a:r>
              <a:rPr lang="cs-CZ" b="1" dirty="0" smtClean="0">
                <a:solidFill>
                  <a:srgbClr val="002060"/>
                </a:solidFill>
              </a:rPr>
              <a:t>F = </a:t>
            </a:r>
            <a:r>
              <a:rPr lang="cs-CZ" sz="2800" b="1" dirty="0" err="1" smtClean="0">
                <a:solidFill>
                  <a:srgbClr val="002060"/>
                </a:solidFill>
              </a:rPr>
              <a:t>F</a:t>
            </a:r>
            <a:r>
              <a:rPr lang="cs-CZ" sz="2800" b="1" baseline="-25000" dirty="0" err="1" smtClean="0">
                <a:solidFill>
                  <a:srgbClr val="002060"/>
                </a:solidFill>
              </a:rPr>
              <a:t>g</a:t>
            </a:r>
            <a:r>
              <a:rPr lang="cs-CZ" b="1" dirty="0" smtClean="0">
                <a:solidFill>
                  <a:srgbClr val="002060"/>
                </a:solidFill>
              </a:rPr>
              <a:t> - </a:t>
            </a:r>
            <a:r>
              <a:rPr lang="cs-CZ" sz="2800" b="1" dirty="0" err="1" smtClean="0">
                <a:solidFill>
                  <a:srgbClr val="002060"/>
                </a:solidFill>
              </a:rPr>
              <a:t>F</a:t>
            </a:r>
            <a:r>
              <a:rPr lang="cs-CZ" sz="2800" b="1" baseline="-25000" dirty="0" err="1" smtClean="0">
                <a:solidFill>
                  <a:srgbClr val="002060"/>
                </a:solidFill>
              </a:rPr>
              <a:t>vz</a:t>
            </a:r>
            <a:endParaRPr lang="cs-CZ" sz="2800" b="1" baseline="-25000" dirty="0" smtClean="0">
              <a:solidFill>
                <a:srgbClr val="002060"/>
              </a:solidFill>
            </a:endParaRPr>
          </a:p>
          <a:p>
            <a:pPr>
              <a:buNone/>
            </a:pPr>
            <a:r>
              <a:rPr lang="cs-CZ" b="1" dirty="0" smtClean="0">
                <a:solidFill>
                  <a:srgbClr val="002060"/>
                </a:solidFill>
              </a:rPr>
              <a:t>F = 90 – 20 </a:t>
            </a:r>
          </a:p>
          <a:p>
            <a:pPr>
              <a:buNone/>
            </a:pPr>
            <a:r>
              <a:rPr lang="cs-CZ" b="1" u="dbl" dirty="0" smtClean="0">
                <a:solidFill>
                  <a:srgbClr val="002060"/>
                </a:solidFill>
              </a:rPr>
              <a:t>F = 70 N</a:t>
            </a:r>
          </a:p>
          <a:p>
            <a:pPr>
              <a:buNone/>
            </a:pPr>
            <a:r>
              <a:rPr lang="cs-CZ" b="1" dirty="0" smtClean="0">
                <a:solidFill>
                  <a:srgbClr val="002060"/>
                </a:solidFill>
              </a:rPr>
              <a:t>Kámen budeme zvedat silou 70 N.</a:t>
            </a:r>
          </a:p>
          <a:p>
            <a:pPr>
              <a:buNone/>
            </a:pPr>
            <a:endParaRPr lang="cs-CZ" b="1" u="dbl" dirty="0">
              <a:solidFill>
                <a:srgbClr val="002060"/>
              </a:solidFill>
            </a:endParaRPr>
          </a:p>
        </p:txBody>
      </p:sp>
      <p:sp>
        <p:nvSpPr>
          <p:cNvPr id="17" name="TextovéPole 16"/>
          <p:cNvSpPr txBox="1"/>
          <p:nvPr/>
        </p:nvSpPr>
        <p:spPr>
          <a:xfrm>
            <a:off x="8604448" y="4293096"/>
            <a:ext cx="539552" cy="369332"/>
          </a:xfrm>
          <a:prstGeom prst="rect">
            <a:avLst/>
          </a:prstGeom>
          <a:noFill/>
        </p:spPr>
        <p:txBody>
          <a:bodyPr wrap="square" rtlCol="0">
            <a:spAutoFit/>
          </a:bodyPr>
          <a:lstStyle/>
          <a:p>
            <a:r>
              <a:rPr lang="cs-CZ" dirty="0" smtClean="0"/>
              <a:t>2 m</a:t>
            </a:r>
            <a:endParaRPr lang="cs-CZ" dirty="0"/>
          </a:p>
        </p:txBody>
      </p:sp>
      <p:sp>
        <p:nvSpPr>
          <p:cNvPr id="20" name="TextovéPole 19"/>
          <p:cNvSpPr txBox="1"/>
          <p:nvPr/>
        </p:nvSpPr>
        <p:spPr>
          <a:xfrm>
            <a:off x="7812360" y="5229200"/>
            <a:ext cx="432048" cy="369332"/>
          </a:xfrm>
          <a:prstGeom prst="rect">
            <a:avLst/>
          </a:prstGeom>
          <a:noFill/>
        </p:spPr>
        <p:txBody>
          <a:bodyPr wrap="square" rtlCol="0">
            <a:spAutoFit/>
          </a:bodyPr>
          <a:lstStyle/>
          <a:p>
            <a:r>
              <a:rPr lang="cs-CZ" b="1" dirty="0" err="1" smtClean="0">
                <a:solidFill>
                  <a:srgbClr val="FF0000"/>
                </a:solidFill>
              </a:rPr>
              <a:t>F</a:t>
            </a:r>
            <a:r>
              <a:rPr lang="cs-CZ" b="1" baseline="-25000" dirty="0" err="1" smtClean="0">
                <a:solidFill>
                  <a:srgbClr val="FF0000"/>
                </a:solidFill>
              </a:rPr>
              <a:t>g</a:t>
            </a:r>
            <a:endParaRPr lang="cs-CZ" b="1" dirty="0">
              <a:solidFill>
                <a:srgbClr val="FF0000"/>
              </a:solidFill>
            </a:endParaRPr>
          </a:p>
        </p:txBody>
      </p:sp>
      <p:cxnSp>
        <p:nvCxnSpPr>
          <p:cNvPr id="22" name="Přímá spojovací čára 21"/>
          <p:cNvCxnSpPr/>
          <p:nvPr/>
        </p:nvCxnSpPr>
        <p:spPr>
          <a:xfrm>
            <a:off x="7668344" y="4797152"/>
            <a:ext cx="14401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ovéPole 24"/>
          <p:cNvSpPr txBox="1"/>
          <p:nvPr/>
        </p:nvSpPr>
        <p:spPr>
          <a:xfrm>
            <a:off x="7740352" y="4365104"/>
            <a:ext cx="576064" cy="369332"/>
          </a:xfrm>
          <a:prstGeom prst="rect">
            <a:avLst/>
          </a:prstGeom>
          <a:noFill/>
        </p:spPr>
        <p:txBody>
          <a:bodyPr wrap="square" rtlCol="0">
            <a:spAutoFit/>
          </a:bodyPr>
          <a:lstStyle/>
          <a:p>
            <a:r>
              <a:rPr lang="cs-CZ" b="1" dirty="0" err="1" smtClean="0"/>
              <a:t>F</a:t>
            </a:r>
            <a:r>
              <a:rPr lang="cs-CZ" b="1" baseline="-25000" dirty="0" err="1" smtClean="0"/>
              <a:t>vz</a:t>
            </a:r>
            <a:endParaRPr lang="cs-CZ" b="1" dirty="0"/>
          </a:p>
        </p:txBody>
      </p:sp>
      <p:cxnSp>
        <p:nvCxnSpPr>
          <p:cNvPr id="27" name="Přímá spojovací šipka 26"/>
          <p:cNvCxnSpPr/>
          <p:nvPr/>
        </p:nvCxnSpPr>
        <p:spPr>
          <a:xfrm>
            <a:off x="7740352" y="4797152"/>
            <a:ext cx="0" cy="504000"/>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20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20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20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fade">
                                      <p:cBhvr>
                                        <p:cTn id="42" dur="2000"/>
                                        <p:tgtEl>
                                          <p:spTgt spid="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fade">
                                      <p:cBhvr>
                                        <p:cTn id="47" dur="2000"/>
                                        <p:tgtEl>
                                          <p:spTgt spid="9">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xEl>
                                              <p:pRg st="1" end="1"/>
                                            </p:txEl>
                                          </p:spTgt>
                                        </p:tgtEl>
                                        <p:attrNameLst>
                                          <p:attrName>style.visibility</p:attrName>
                                        </p:attrNameLst>
                                      </p:cBhvr>
                                      <p:to>
                                        <p:strVal val="visible"/>
                                      </p:to>
                                    </p:set>
                                    <p:animEffect transition="in" filter="fade">
                                      <p:cBhvr>
                                        <p:cTn id="52" dur="2000"/>
                                        <p:tgtEl>
                                          <p:spTgt spid="9">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xEl>
                                              <p:pRg st="2" end="2"/>
                                            </p:txEl>
                                          </p:spTgt>
                                        </p:tgtEl>
                                        <p:attrNameLst>
                                          <p:attrName>style.visibility</p:attrName>
                                        </p:attrNameLst>
                                      </p:cBhvr>
                                      <p:to>
                                        <p:strVal val="visible"/>
                                      </p:to>
                                    </p:set>
                                    <p:animEffect transition="in" filter="fade">
                                      <p:cBhvr>
                                        <p:cTn id="57" dur="2000"/>
                                        <p:tgtEl>
                                          <p:spTgt spid="9">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9">
                                            <p:txEl>
                                              <p:pRg st="4" end="4"/>
                                            </p:txEl>
                                          </p:spTgt>
                                        </p:tgtEl>
                                        <p:attrNameLst>
                                          <p:attrName>style.visibility</p:attrName>
                                        </p:attrNameLst>
                                      </p:cBhvr>
                                      <p:to>
                                        <p:strVal val="visible"/>
                                      </p:to>
                                    </p:set>
                                    <p:animEffect transition="in" filter="fade">
                                      <p:cBhvr>
                                        <p:cTn id="62" dur="2000"/>
                                        <p:tgtEl>
                                          <p:spTgt spid="9">
                                            <p:txEl>
                                              <p:pRg st="4" end="4"/>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9">
                                            <p:txEl>
                                              <p:pRg st="5" end="5"/>
                                            </p:txEl>
                                          </p:spTgt>
                                        </p:tgtEl>
                                        <p:attrNameLst>
                                          <p:attrName>style.visibility</p:attrName>
                                        </p:attrNameLst>
                                      </p:cBhvr>
                                      <p:to>
                                        <p:strVal val="visible"/>
                                      </p:to>
                                    </p:set>
                                    <p:animEffect transition="in" filter="fade">
                                      <p:cBhvr>
                                        <p:cTn id="67" dur="2000"/>
                                        <p:tgtEl>
                                          <p:spTgt spid="9">
                                            <p:txEl>
                                              <p:pRg st="5" end="5"/>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9">
                                            <p:txEl>
                                              <p:pRg st="6" end="6"/>
                                            </p:txEl>
                                          </p:spTgt>
                                        </p:tgtEl>
                                        <p:attrNameLst>
                                          <p:attrName>style.visibility</p:attrName>
                                        </p:attrNameLst>
                                      </p:cBhvr>
                                      <p:to>
                                        <p:strVal val="visible"/>
                                      </p:to>
                                    </p:set>
                                    <p:animEffect transition="in" filter="fade">
                                      <p:cBhvr>
                                        <p:cTn id="72" dur="2000"/>
                                        <p:tgtEl>
                                          <p:spTgt spid="9">
                                            <p:txEl>
                                              <p:pRg st="6" end="6"/>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9">
                                            <p:txEl>
                                              <p:pRg st="7" end="7"/>
                                            </p:txEl>
                                          </p:spTgt>
                                        </p:tgtEl>
                                        <p:attrNameLst>
                                          <p:attrName>style.visibility</p:attrName>
                                        </p:attrNameLst>
                                      </p:cBhvr>
                                      <p:to>
                                        <p:strVal val="visible"/>
                                      </p:to>
                                    </p:set>
                                    <p:animEffect transition="in" filter="fade">
                                      <p:cBhvr>
                                        <p:cTn id="77" dur="20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marL="514350" indent="-514350">
              <a:buFont typeface="+mj-lt"/>
              <a:buAutoNum type="arabicPeriod" startAt="7"/>
            </a:pPr>
            <a:r>
              <a:rPr lang="cs-CZ" sz="2800" b="1" dirty="0" smtClean="0"/>
              <a:t>Urči, jakou vztlakovou silou působí voda na cihlu o hmotnosti 5 kg a hustotě 1900 kg/m</a:t>
            </a:r>
            <a:r>
              <a:rPr lang="cs-CZ" sz="2800" b="1" baseline="30000" dirty="0" smtClean="0"/>
              <a:t>3</a:t>
            </a:r>
            <a:r>
              <a:rPr lang="cs-CZ" sz="2800" b="1" dirty="0" smtClean="0"/>
              <a:t>.</a:t>
            </a:r>
            <a:endParaRPr lang="cs-CZ" sz="2800" b="1" dirty="0"/>
          </a:p>
        </p:txBody>
      </p:sp>
      <p:sp>
        <p:nvSpPr>
          <p:cNvPr id="3" name="Zástupný symbol pro obsah 2"/>
          <p:cNvSpPr>
            <a:spLocks noGrp="1"/>
          </p:cNvSpPr>
          <p:nvPr>
            <p:ph sz="quarter" idx="1"/>
          </p:nvPr>
        </p:nvSpPr>
        <p:spPr/>
        <p:txBody>
          <a:bodyPr>
            <a:normAutofit fontScale="92500" lnSpcReduction="10000"/>
          </a:bodyPr>
          <a:lstStyle/>
          <a:p>
            <a:pPr>
              <a:buNone/>
            </a:pPr>
            <a:r>
              <a:rPr lang="cs-CZ" dirty="0" smtClean="0"/>
              <a:t>m = 5 kg</a:t>
            </a:r>
          </a:p>
          <a:p>
            <a:pPr>
              <a:buNone/>
            </a:pPr>
            <a:r>
              <a:rPr lang="cs-CZ" dirty="0" err="1" smtClean="0"/>
              <a:t>ρ</a:t>
            </a:r>
            <a:r>
              <a:rPr lang="cs-CZ" baseline="-25000" dirty="0" err="1" smtClean="0"/>
              <a:t>T</a:t>
            </a:r>
            <a:r>
              <a:rPr lang="cs-CZ" dirty="0" smtClean="0"/>
              <a:t> = 1900 kg/m</a:t>
            </a:r>
            <a:r>
              <a:rPr lang="cs-CZ" sz="3200" baseline="30000" dirty="0" smtClean="0"/>
              <a:t>3</a:t>
            </a:r>
          </a:p>
          <a:p>
            <a:pPr>
              <a:buNone/>
            </a:pPr>
            <a:r>
              <a:rPr lang="cs-CZ" dirty="0" err="1" smtClean="0"/>
              <a:t>ρ</a:t>
            </a:r>
            <a:r>
              <a:rPr lang="cs-CZ" baseline="-25000" dirty="0" err="1" smtClean="0"/>
              <a:t>k</a:t>
            </a:r>
            <a:r>
              <a:rPr lang="cs-CZ" dirty="0" smtClean="0"/>
              <a:t> = 1000 kg/m</a:t>
            </a:r>
            <a:r>
              <a:rPr lang="cs-CZ" sz="3200" baseline="30000" dirty="0" smtClean="0"/>
              <a:t>3</a:t>
            </a:r>
          </a:p>
          <a:p>
            <a:pPr>
              <a:buNone/>
            </a:pPr>
            <a:r>
              <a:rPr lang="cs-CZ" sz="3200" u="sng" dirty="0" err="1" smtClean="0"/>
              <a:t>F</a:t>
            </a:r>
            <a:r>
              <a:rPr lang="cs-CZ" sz="3200" u="sng" baseline="-25000" dirty="0" err="1" smtClean="0"/>
              <a:t>vz</a:t>
            </a:r>
            <a:r>
              <a:rPr lang="cs-CZ" u="sng" dirty="0" smtClean="0"/>
              <a:t> = ? N</a:t>
            </a:r>
          </a:p>
          <a:p>
            <a:pPr>
              <a:buNone/>
            </a:pPr>
            <a:r>
              <a:rPr lang="cs-CZ" sz="3600" dirty="0" err="1" smtClean="0"/>
              <a:t>F</a:t>
            </a:r>
            <a:r>
              <a:rPr lang="cs-CZ" sz="3600" baseline="-25000" dirty="0" err="1" smtClean="0"/>
              <a:t>vz</a:t>
            </a:r>
            <a:r>
              <a:rPr lang="cs-CZ" dirty="0" smtClean="0"/>
              <a:t> = </a:t>
            </a:r>
            <a:r>
              <a:rPr lang="cs-CZ" dirty="0" smtClean="0">
                <a:solidFill>
                  <a:schemeClr val="accent2">
                    <a:lumMod val="75000"/>
                  </a:schemeClr>
                </a:solidFill>
              </a:rPr>
              <a:t>V</a:t>
            </a:r>
            <a:r>
              <a:rPr lang="cs-CZ" sz="3600" baseline="-25000" dirty="0" smtClean="0">
                <a:solidFill>
                  <a:schemeClr val="accent2">
                    <a:lumMod val="75000"/>
                  </a:schemeClr>
                </a:solidFill>
              </a:rPr>
              <a:t>T</a:t>
            </a:r>
            <a:r>
              <a:rPr lang="cs-CZ" dirty="0" smtClean="0"/>
              <a:t> . </a:t>
            </a:r>
            <a:r>
              <a:rPr lang="cs-CZ" dirty="0" err="1" smtClean="0"/>
              <a:t>ρ</a:t>
            </a:r>
            <a:r>
              <a:rPr lang="cs-CZ" baseline="-25000" dirty="0" err="1" smtClean="0"/>
              <a:t>k</a:t>
            </a:r>
            <a:r>
              <a:rPr lang="cs-CZ" dirty="0" smtClean="0"/>
              <a:t> . g</a:t>
            </a:r>
          </a:p>
          <a:p>
            <a:pPr>
              <a:buNone/>
            </a:pPr>
            <a:r>
              <a:rPr lang="cs-CZ" sz="3600" dirty="0" err="1" smtClean="0"/>
              <a:t>F</a:t>
            </a:r>
            <a:r>
              <a:rPr lang="cs-CZ" sz="3600" baseline="-25000" dirty="0" err="1" smtClean="0"/>
              <a:t>vz</a:t>
            </a:r>
            <a:r>
              <a:rPr lang="cs-CZ" dirty="0" smtClean="0"/>
              <a:t> = </a:t>
            </a:r>
            <a:r>
              <a:rPr lang="cs-CZ" dirty="0" smtClean="0">
                <a:solidFill>
                  <a:schemeClr val="accent2">
                    <a:lumMod val="75000"/>
                  </a:schemeClr>
                </a:solidFill>
              </a:rPr>
              <a:t>m/</a:t>
            </a:r>
            <a:r>
              <a:rPr lang="cs-CZ" dirty="0" err="1" smtClean="0">
                <a:solidFill>
                  <a:schemeClr val="accent2">
                    <a:lumMod val="75000"/>
                  </a:schemeClr>
                </a:solidFill>
              </a:rPr>
              <a:t>ρ</a:t>
            </a:r>
            <a:r>
              <a:rPr lang="cs-CZ" baseline="-25000" dirty="0" err="1" smtClean="0">
                <a:solidFill>
                  <a:schemeClr val="accent2">
                    <a:lumMod val="75000"/>
                  </a:schemeClr>
                </a:solidFill>
              </a:rPr>
              <a:t>T</a:t>
            </a:r>
            <a:r>
              <a:rPr lang="cs-CZ" dirty="0" smtClean="0">
                <a:solidFill>
                  <a:schemeClr val="accent2">
                    <a:lumMod val="75000"/>
                  </a:schemeClr>
                </a:solidFill>
              </a:rPr>
              <a:t> </a:t>
            </a:r>
            <a:r>
              <a:rPr lang="cs-CZ" dirty="0" smtClean="0"/>
              <a:t>. </a:t>
            </a:r>
            <a:r>
              <a:rPr lang="cs-CZ" dirty="0" err="1" smtClean="0"/>
              <a:t>ρ</a:t>
            </a:r>
            <a:r>
              <a:rPr lang="cs-CZ" baseline="-25000" dirty="0" err="1" smtClean="0"/>
              <a:t>k</a:t>
            </a:r>
            <a:r>
              <a:rPr lang="cs-CZ" dirty="0" smtClean="0"/>
              <a:t> . g</a:t>
            </a:r>
          </a:p>
          <a:p>
            <a:pPr>
              <a:buNone/>
            </a:pPr>
            <a:r>
              <a:rPr lang="cs-CZ" sz="3200" dirty="0" err="1" smtClean="0"/>
              <a:t>F</a:t>
            </a:r>
            <a:r>
              <a:rPr lang="cs-CZ" sz="3200" baseline="-25000" dirty="0" err="1" smtClean="0"/>
              <a:t>vz</a:t>
            </a:r>
            <a:r>
              <a:rPr lang="cs-CZ" dirty="0" smtClean="0"/>
              <a:t> = (5/1900) . 1000 . 10</a:t>
            </a:r>
          </a:p>
          <a:p>
            <a:pPr>
              <a:buNone/>
            </a:pPr>
            <a:r>
              <a:rPr lang="cs-CZ" sz="3200" u="dbl" dirty="0" err="1" smtClean="0"/>
              <a:t>F</a:t>
            </a:r>
            <a:r>
              <a:rPr lang="cs-CZ" sz="3200" u="dbl" baseline="-25000" dirty="0" err="1" smtClean="0"/>
              <a:t>vz</a:t>
            </a:r>
            <a:r>
              <a:rPr lang="cs-CZ" u="dbl" dirty="0" smtClean="0"/>
              <a:t> = 26,3 N</a:t>
            </a:r>
          </a:p>
          <a:p>
            <a:pPr>
              <a:buNone/>
            </a:pPr>
            <a:r>
              <a:rPr lang="cs-CZ" dirty="0" smtClean="0"/>
              <a:t>Vztlaková síla působící na těleso je 26 N.</a:t>
            </a:r>
            <a:endParaRPr lang="cs-CZ" u="dbl" dirty="0" smtClean="0"/>
          </a:p>
          <a:p>
            <a:pPr>
              <a:buNone/>
            </a:pP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délník 13"/>
          <p:cNvSpPr/>
          <p:nvPr/>
        </p:nvSpPr>
        <p:spPr>
          <a:xfrm>
            <a:off x="6444208" y="2564904"/>
            <a:ext cx="2232248" cy="86409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cs-CZ"/>
          </a:p>
        </p:txBody>
      </p:sp>
      <p:sp>
        <p:nvSpPr>
          <p:cNvPr id="2" name="Nadpis 1"/>
          <p:cNvSpPr>
            <a:spLocks noGrp="1"/>
          </p:cNvSpPr>
          <p:nvPr>
            <p:ph type="title"/>
          </p:nvPr>
        </p:nvSpPr>
        <p:spPr/>
        <p:txBody>
          <a:bodyPr>
            <a:normAutofit fontScale="90000"/>
          </a:bodyPr>
          <a:lstStyle/>
          <a:p>
            <a:pPr marL="457200" indent="-457200">
              <a:buFont typeface="+mj-lt"/>
              <a:buAutoNum type="arabicPeriod" startAt="8"/>
            </a:pPr>
            <a:r>
              <a:rPr lang="cs-CZ" sz="2400" b="1" dirty="0" smtClean="0"/>
              <a:t>Ve vodě plave smrkové poleno o hmotnosti 3 kg a hustotě 600 kg/m</a:t>
            </a:r>
            <a:r>
              <a:rPr lang="cs-CZ" sz="2400" b="1" baseline="30000" dirty="0" smtClean="0"/>
              <a:t>3</a:t>
            </a:r>
            <a:r>
              <a:rPr lang="cs-CZ" sz="2400" b="1" dirty="0" smtClean="0"/>
              <a:t>. Jakou vztlakovou silou na něj voda působí?</a:t>
            </a:r>
            <a:endParaRPr lang="cs-CZ" sz="2400" b="1" dirty="0"/>
          </a:p>
        </p:txBody>
      </p:sp>
      <p:sp>
        <p:nvSpPr>
          <p:cNvPr id="3" name="Zástupný symbol pro obsah 2"/>
          <p:cNvSpPr>
            <a:spLocks noGrp="1"/>
          </p:cNvSpPr>
          <p:nvPr>
            <p:ph sz="quarter" idx="1"/>
          </p:nvPr>
        </p:nvSpPr>
        <p:spPr>
          <a:xfrm>
            <a:off x="612648" y="1600200"/>
            <a:ext cx="8153400" cy="4925144"/>
          </a:xfrm>
          <a:ln>
            <a:noFill/>
          </a:ln>
        </p:spPr>
        <p:txBody>
          <a:bodyPr>
            <a:normAutofit fontScale="85000" lnSpcReduction="20000"/>
          </a:bodyPr>
          <a:lstStyle/>
          <a:p>
            <a:pPr>
              <a:buNone/>
            </a:pPr>
            <a:r>
              <a:rPr lang="cs-CZ" dirty="0" smtClean="0"/>
              <a:t>m = 3 kg						       </a:t>
            </a:r>
            <a:r>
              <a:rPr lang="cs-CZ" sz="3200" b="1" dirty="0" err="1" smtClean="0">
                <a:solidFill>
                  <a:srgbClr val="FF0000"/>
                </a:solidFill>
              </a:rPr>
              <a:t>F</a:t>
            </a:r>
            <a:r>
              <a:rPr lang="cs-CZ" sz="3200" b="1" baseline="-25000" dirty="0" err="1" smtClean="0">
                <a:solidFill>
                  <a:srgbClr val="FF0000"/>
                </a:solidFill>
              </a:rPr>
              <a:t>vz</a:t>
            </a:r>
            <a:endParaRPr lang="cs-CZ" b="1" dirty="0" smtClean="0">
              <a:solidFill>
                <a:srgbClr val="FF0000"/>
              </a:solidFill>
            </a:endParaRPr>
          </a:p>
          <a:p>
            <a:pPr>
              <a:buNone/>
            </a:pPr>
            <a:r>
              <a:rPr lang="cs-CZ" dirty="0" err="1" smtClean="0"/>
              <a:t>ρ</a:t>
            </a:r>
            <a:r>
              <a:rPr lang="cs-CZ" baseline="-25000" dirty="0" err="1" smtClean="0"/>
              <a:t>T</a:t>
            </a:r>
            <a:r>
              <a:rPr lang="cs-CZ" dirty="0" smtClean="0"/>
              <a:t> = 600 kg/m</a:t>
            </a:r>
            <a:r>
              <a:rPr lang="cs-CZ" sz="3200" baseline="30000" dirty="0" smtClean="0"/>
              <a:t>3</a:t>
            </a:r>
          </a:p>
          <a:p>
            <a:pPr>
              <a:buNone/>
            </a:pPr>
            <a:r>
              <a:rPr lang="cs-CZ" dirty="0" err="1" smtClean="0"/>
              <a:t>ρ</a:t>
            </a:r>
            <a:r>
              <a:rPr lang="cs-CZ" baseline="-25000" dirty="0" err="1" smtClean="0"/>
              <a:t>k</a:t>
            </a:r>
            <a:r>
              <a:rPr lang="cs-CZ" dirty="0" smtClean="0"/>
              <a:t> = 1000 kg/m</a:t>
            </a:r>
            <a:r>
              <a:rPr lang="cs-CZ" sz="3200" baseline="30000" dirty="0" smtClean="0"/>
              <a:t>3</a:t>
            </a:r>
          </a:p>
          <a:p>
            <a:pPr>
              <a:buNone/>
            </a:pPr>
            <a:r>
              <a:rPr lang="cs-CZ" sz="3200" u="sng" dirty="0" err="1" smtClean="0"/>
              <a:t>F</a:t>
            </a:r>
            <a:r>
              <a:rPr lang="cs-CZ" sz="3200" u="sng" baseline="-25000" dirty="0" err="1" smtClean="0"/>
              <a:t>vz</a:t>
            </a:r>
            <a:r>
              <a:rPr lang="cs-CZ" u="sng" dirty="0" smtClean="0"/>
              <a:t> = ? N </a:t>
            </a:r>
            <a:r>
              <a:rPr lang="cs-CZ" dirty="0" smtClean="0"/>
              <a:t>                                                                   </a:t>
            </a:r>
            <a:r>
              <a:rPr lang="cs-CZ" dirty="0" err="1" smtClean="0">
                <a:solidFill>
                  <a:schemeClr val="tx2">
                    <a:lumMod val="75000"/>
                  </a:schemeClr>
                </a:solidFill>
              </a:rPr>
              <a:t>F</a:t>
            </a:r>
            <a:r>
              <a:rPr lang="cs-CZ" baseline="-25000" dirty="0" err="1" smtClean="0">
                <a:solidFill>
                  <a:schemeClr val="tx2">
                    <a:lumMod val="75000"/>
                  </a:schemeClr>
                </a:solidFill>
              </a:rPr>
              <a:t>g</a:t>
            </a:r>
            <a:endParaRPr lang="cs-CZ" dirty="0" smtClean="0">
              <a:solidFill>
                <a:schemeClr val="tx2">
                  <a:lumMod val="75000"/>
                </a:schemeClr>
              </a:solidFill>
            </a:endParaRPr>
          </a:p>
          <a:p>
            <a:pPr>
              <a:buNone/>
            </a:pPr>
            <a:r>
              <a:rPr lang="cs-CZ" sz="3600" dirty="0" err="1" smtClean="0"/>
              <a:t>F</a:t>
            </a:r>
            <a:r>
              <a:rPr lang="cs-CZ" sz="3600" baseline="-25000" dirty="0" err="1" smtClean="0"/>
              <a:t>vz</a:t>
            </a:r>
            <a:r>
              <a:rPr lang="cs-CZ" dirty="0" smtClean="0"/>
              <a:t> = V</a:t>
            </a:r>
            <a:r>
              <a:rPr lang="cs-CZ" sz="3600" baseline="-25000" dirty="0" smtClean="0"/>
              <a:t>T</a:t>
            </a:r>
            <a:r>
              <a:rPr lang="cs-CZ" dirty="0" smtClean="0"/>
              <a:t> . </a:t>
            </a:r>
            <a:r>
              <a:rPr lang="cs-CZ" dirty="0" err="1" smtClean="0"/>
              <a:t>ρ</a:t>
            </a:r>
            <a:r>
              <a:rPr lang="cs-CZ" baseline="-25000" dirty="0" err="1" smtClean="0"/>
              <a:t>k</a:t>
            </a:r>
            <a:r>
              <a:rPr lang="cs-CZ" dirty="0" smtClean="0"/>
              <a:t> . g</a:t>
            </a:r>
          </a:p>
          <a:p>
            <a:pPr>
              <a:buNone/>
            </a:pPr>
            <a:r>
              <a:rPr lang="cs-CZ" b="1" dirty="0" smtClean="0">
                <a:solidFill>
                  <a:schemeClr val="accent2">
                    <a:lumMod val="75000"/>
                  </a:schemeClr>
                </a:solidFill>
              </a:rPr>
              <a:t>NEZNÁME OBJEM PONOŘENÉ ČÁSTI POLENA.</a:t>
            </a:r>
          </a:p>
          <a:p>
            <a:pPr>
              <a:buNone/>
            </a:pPr>
            <a:r>
              <a:rPr lang="cs-CZ" b="1" dirty="0" smtClean="0">
                <a:solidFill>
                  <a:schemeClr val="accent2">
                    <a:lumMod val="75000"/>
                  </a:schemeClr>
                </a:solidFill>
              </a:rPr>
              <a:t>Poleno </a:t>
            </a:r>
            <a:r>
              <a:rPr lang="cs-CZ" b="1" dirty="0" err="1" smtClean="0">
                <a:solidFill>
                  <a:schemeClr val="accent2">
                    <a:lumMod val="75000"/>
                  </a:schemeClr>
                </a:solidFill>
              </a:rPr>
              <a:t>plave</a:t>
            </a:r>
            <a:r>
              <a:rPr lang="cs-CZ" b="1" dirty="0" smtClean="0">
                <a:solidFill>
                  <a:schemeClr val="accent2">
                    <a:lumMod val="75000"/>
                  </a:schemeClr>
                </a:solidFill>
                <a:latin typeface="Calibri"/>
              </a:rPr>
              <a:t>→ výsledná síla působící na poleno je nulová.</a:t>
            </a:r>
            <a:endParaRPr lang="cs-CZ" b="1" dirty="0" smtClean="0">
              <a:solidFill>
                <a:schemeClr val="accent2">
                  <a:lumMod val="75000"/>
                </a:schemeClr>
              </a:solidFill>
            </a:endParaRPr>
          </a:p>
          <a:p>
            <a:pPr>
              <a:buNone/>
            </a:pPr>
            <a:r>
              <a:rPr lang="cs-CZ" sz="3600" dirty="0" err="1" smtClean="0"/>
              <a:t>F</a:t>
            </a:r>
            <a:r>
              <a:rPr lang="cs-CZ" sz="3600" baseline="-25000" dirty="0" err="1" smtClean="0"/>
              <a:t>vz</a:t>
            </a:r>
            <a:r>
              <a:rPr lang="cs-CZ" dirty="0" smtClean="0"/>
              <a:t> = </a:t>
            </a:r>
            <a:r>
              <a:rPr lang="cs-CZ" sz="3200" dirty="0" err="1" smtClean="0"/>
              <a:t>F</a:t>
            </a:r>
            <a:r>
              <a:rPr lang="cs-CZ" sz="3200" baseline="-25000" dirty="0" err="1" smtClean="0"/>
              <a:t>g</a:t>
            </a:r>
            <a:r>
              <a:rPr lang="cs-CZ" sz="2800" dirty="0" smtClean="0"/>
              <a:t> = m . g</a:t>
            </a:r>
            <a:r>
              <a:rPr lang="cs-CZ" sz="3200" baseline="-25000" dirty="0" smtClean="0"/>
              <a:t> </a:t>
            </a:r>
          </a:p>
          <a:p>
            <a:pPr>
              <a:buNone/>
            </a:pPr>
            <a:r>
              <a:rPr lang="cs-CZ" sz="3200" dirty="0" err="1" smtClean="0"/>
              <a:t>F</a:t>
            </a:r>
            <a:r>
              <a:rPr lang="cs-CZ" sz="3200" baseline="-25000" dirty="0" err="1" smtClean="0"/>
              <a:t>vz</a:t>
            </a:r>
            <a:r>
              <a:rPr lang="cs-CZ" sz="2800" dirty="0" smtClean="0"/>
              <a:t> = 3 . 10</a:t>
            </a:r>
          </a:p>
          <a:p>
            <a:pPr>
              <a:buNone/>
            </a:pPr>
            <a:r>
              <a:rPr lang="cs-CZ" sz="3200" u="dbl" dirty="0" err="1" smtClean="0"/>
              <a:t>F</a:t>
            </a:r>
            <a:r>
              <a:rPr lang="cs-CZ" sz="3200" u="dbl" baseline="-25000" dirty="0" err="1" smtClean="0"/>
              <a:t>vz</a:t>
            </a:r>
            <a:r>
              <a:rPr lang="cs-CZ" u="dbl" dirty="0" smtClean="0"/>
              <a:t> = 30 N</a:t>
            </a:r>
          </a:p>
          <a:p>
            <a:pPr>
              <a:buNone/>
            </a:pPr>
            <a:r>
              <a:rPr lang="cs-CZ" dirty="0" smtClean="0"/>
              <a:t>Na plovoucí poleno působí vztlaková síla 30 N.</a:t>
            </a:r>
          </a:p>
          <a:p>
            <a:pPr>
              <a:buNone/>
            </a:pPr>
            <a:endParaRPr lang="cs-CZ" dirty="0"/>
          </a:p>
        </p:txBody>
      </p:sp>
      <p:pic>
        <p:nvPicPr>
          <p:cNvPr id="3074" name="Picture 2" descr="C:\Documents and Settings\pc\Local Settings\Temporary Internet Files\Content.IE5\K1QNC56J\MC900304385[1].wmf"/>
          <p:cNvPicPr>
            <a:picLocks noChangeAspect="1" noChangeArrowheads="1"/>
          </p:cNvPicPr>
          <p:nvPr/>
        </p:nvPicPr>
        <p:blipFill>
          <a:blip r:embed="rId2" cstate="print"/>
          <a:srcRect l="13224" r="7432" b="39540"/>
          <a:stretch>
            <a:fillRect/>
          </a:stretch>
        </p:blipFill>
        <p:spPr bwMode="auto">
          <a:xfrm>
            <a:off x="7164288" y="2132856"/>
            <a:ext cx="864096" cy="576064"/>
          </a:xfrm>
          <a:prstGeom prst="rect">
            <a:avLst/>
          </a:prstGeom>
          <a:noFill/>
        </p:spPr>
      </p:pic>
      <p:cxnSp>
        <p:nvCxnSpPr>
          <p:cNvPr id="6" name="Přímá spojovací čára 5"/>
          <p:cNvCxnSpPr/>
          <p:nvPr/>
        </p:nvCxnSpPr>
        <p:spPr>
          <a:xfrm>
            <a:off x="6444208" y="2564904"/>
            <a:ext cx="2232248" cy="0"/>
          </a:xfrm>
          <a:prstGeom prst="line">
            <a:avLst/>
          </a:prstGeom>
          <a:ln w="190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 name="Přímá spojovací šipka 7"/>
          <p:cNvCxnSpPr/>
          <p:nvPr/>
        </p:nvCxnSpPr>
        <p:spPr>
          <a:xfrm>
            <a:off x="7596336" y="2492896"/>
            <a:ext cx="0" cy="648072"/>
          </a:xfrm>
          <a:prstGeom prst="straightConnector1">
            <a:avLst/>
          </a:prstGeom>
          <a:ln w="28575">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 name="Přímá spojovací čára 9"/>
          <p:cNvCxnSpPr/>
          <p:nvPr/>
        </p:nvCxnSpPr>
        <p:spPr>
          <a:xfrm>
            <a:off x="7524328" y="2492896"/>
            <a:ext cx="144016" cy="0"/>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Přímá spojovací šipka 10"/>
          <p:cNvCxnSpPr/>
          <p:nvPr/>
        </p:nvCxnSpPr>
        <p:spPr>
          <a:xfrm flipV="1">
            <a:off x="7596336" y="1844824"/>
            <a:ext cx="0" cy="64807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20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sz="2400" b="1" dirty="0" smtClean="0"/>
              <a:t>Vysvětli, proč při ponořování míče do vody roste vztlaková síla pouze do doby, dokud míč není zcela ponořený.</a:t>
            </a:r>
            <a:br>
              <a:rPr lang="cs-CZ" sz="2400" b="1" dirty="0" smtClean="0"/>
            </a:br>
            <a:endParaRPr lang="cs-CZ" sz="2400" b="1" dirty="0"/>
          </a:p>
        </p:txBody>
      </p:sp>
      <p:sp>
        <p:nvSpPr>
          <p:cNvPr id="3" name="Zástupný symbol pro obsah 2"/>
          <p:cNvSpPr>
            <a:spLocks noGrp="1"/>
          </p:cNvSpPr>
          <p:nvPr>
            <p:ph sz="quarter" idx="1"/>
          </p:nvPr>
        </p:nvSpPr>
        <p:spPr/>
        <p:txBody>
          <a:bodyPr/>
          <a:lstStyle/>
          <a:p>
            <a:pPr>
              <a:buNone/>
            </a:pPr>
            <a:r>
              <a:rPr lang="cs-CZ" dirty="0" smtClean="0"/>
              <a:t>Během ponořování roste objem ponořené části míče </a:t>
            </a:r>
            <a:r>
              <a:rPr lang="cs-CZ" dirty="0" smtClean="0">
                <a:latin typeface="Calibri"/>
              </a:rPr>
              <a:t>→ </a:t>
            </a:r>
            <a:r>
              <a:rPr lang="cs-CZ" dirty="0" smtClean="0"/>
              <a:t>roste vztlaková síla.</a:t>
            </a:r>
          </a:p>
          <a:p>
            <a:pPr>
              <a:buNone/>
            </a:pPr>
            <a:r>
              <a:rPr lang="cs-CZ" dirty="0" smtClean="0"/>
              <a:t>Jakmile je míč celý ponořený, už se nemůže zvětšit ani ponořený objem, ani vztlaková síla.</a:t>
            </a:r>
            <a:endParaRPr lang="cs-CZ" dirty="0"/>
          </a:p>
        </p:txBody>
      </p:sp>
      <p:sp>
        <p:nvSpPr>
          <p:cNvPr id="5" name="Zaoblený obdélník 4"/>
          <p:cNvSpPr/>
          <p:nvPr/>
        </p:nvSpPr>
        <p:spPr>
          <a:xfrm>
            <a:off x="1187624" y="4509120"/>
            <a:ext cx="6696744" cy="17281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6" name="Skupina 35"/>
          <p:cNvGrpSpPr/>
          <p:nvPr/>
        </p:nvGrpSpPr>
        <p:grpSpPr>
          <a:xfrm>
            <a:off x="5580112" y="4509120"/>
            <a:ext cx="1011597" cy="1240615"/>
            <a:chOff x="5580112" y="4509120"/>
            <a:chExt cx="1011597" cy="1240615"/>
          </a:xfrm>
        </p:grpSpPr>
        <p:pic>
          <p:nvPicPr>
            <p:cNvPr id="7" name="Picture 2" descr="C:\Documents and Settings\pc\Local Settings\Temporary Internet Files\Content.IE5\4XUNOX67\MC900371102[1].wmf"/>
            <p:cNvPicPr>
              <a:picLocks noChangeAspect="1" noChangeArrowheads="1"/>
            </p:cNvPicPr>
            <p:nvPr/>
          </p:nvPicPr>
          <p:blipFill>
            <a:blip r:embed="rId2" cstate="print"/>
            <a:srcRect/>
            <a:stretch>
              <a:fillRect/>
            </a:stretch>
          </p:blipFill>
          <p:spPr bwMode="auto">
            <a:xfrm>
              <a:off x="5580112" y="4941168"/>
              <a:ext cx="1011597" cy="808567"/>
            </a:xfrm>
            <a:prstGeom prst="rect">
              <a:avLst/>
            </a:prstGeom>
            <a:noFill/>
          </p:spPr>
        </p:pic>
        <p:grpSp>
          <p:nvGrpSpPr>
            <p:cNvPr id="14" name="Skupina 13"/>
            <p:cNvGrpSpPr/>
            <p:nvPr/>
          </p:nvGrpSpPr>
          <p:grpSpPr>
            <a:xfrm>
              <a:off x="6084168" y="4509120"/>
              <a:ext cx="144016" cy="864096"/>
              <a:chOff x="6084168" y="4509120"/>
              <a:chExt cx="144016" cy="864096"/>
            </a:xfrm>
          </p:grpSpPr>
          <p:cxnSp>
            <p:nvCxnSpPr>
              <p:cNvPr id="11" name="Přímá spojovací šipka 10"/>
              <p:cNvCxnSpPr/>
              <p:nvPr/>
            </p:nvCxnSpPr>
            <p:spPr>
              <a:xfrm flipV="1">
                <a:off x="6156176" y="4509120"/>
                <a:ext cx="0" cy="86409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Přímá spojovací čára 12"/>
              <p:cNvCxnSpPr/>
              <p:nvPr/>
            </p:nvCxnSpPr>
            <p:spPr>
              <a:xfrm>
                <a:off x="6084168" y="5373216"/>
                <a:ext cx="1440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35" name="Skupina 34"/>
          <p:cNvGrpSpPr/>
          <p:nvPr/>
        </p:nvGrpSpPr>
        <p:grpSpPr>
          <a:xfrm>
            <a:off x="4572000" y="4221088"/>
            <a:ext cx="1011597" cy="1240615"/>
            <a:chOff x="4572000" y="4221088"/>
            <a:chExt cx="1011597" cy="1240615"/>
          </a:xfrm>
        </p:grpSpPr>
        <p:pic>
          <p:nvPicPr>
            <p:cNvPr id="9" name="Picture 2" descr="C:\Documents and Settings\pc\Local Settings\Temporary Internet Files\Content.IE5\4XUNOX67\MC900371102[1].wmf"/>
            <p:cNvPicPr>
              <a:picLocks noChangeAspect="1" noChangeArrowheads="1"/>
            </p:cNvPicPr>
            <p:nvPr/>
          </p:nvPicPr>
          <p:blipFill>
            <a:blip r:embed="rId2" cstate="print"/>
            <a:srcRect/>
            <a:stretch>
              <a:fillRect/>
            </a:stretch>
          </p:blipFill>
          <p:spPr bwMode="auto">
            <a:xfrm>
              <a:off x="4572000" y="4653136"/>
              <a:ext cx="1011597" cy="808567"/>
            </a:xfrm>
            <a:prstGeom prst="rect">
              <a:avLst/>
            </a:prstGeom>
            <a:noFill/>
          </p:spPr>
        </p:pic>
        <p:grpSp>
          <p:nvGrpSpPr>
            <p:cNvPr id="15" name="Skupina 14"/>
            <p:cNvGrpSpPr/>
            <p:nvPr/>
          </p:nvGrpSpPr>
          <p:grpSpPr>
            <a:xfrm>
              <a:off x="5076056" y="4221088"/>
              <a:ext cx="144016" cy="864096"/>
              <a:chOff x="6084168" y="4509120"/>
              <a:chExt cx="144016" cy="864096"/>
            </a:xfrm>
          </p:grpSpPr>
          <p:cxnSp>
            <p:nvCxnSpPr>
              <p:cNvPr id="16" name="Přímá spojovací šipka 15"/>
              <p:cNvCxnSpPr/>
              <p:nvPr/>
            </p:nvCxnSpPr>
            <p:spPr>
              <a:xfrm flipV="1">
                <a:off x="6156176" y="4509120"/>
                <a:ext cx="0" cy="86409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Přímá spojovací čára 16"/>
              <p:cNvCxnSpPr/>
              <p:nvPr/>
            </p:nvCxnSpPr>
            <p:spPr>
              <a:xfrm>
                <a:off x="6084168" y="5373216"/>
                <a:ext cx="1440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32" name="Skupina 31"/>
          <p:cNvGrpSpPr/>
          <p:nvPr/>
        </p:nvGrpSpPr>
        <p:grpSpPr>
          <a:xfrm>
            <a:off x="1835696" y="4005064"/>
            <a:ext cx="1011597" cy="808567"/>
            <a:chOff x="1835696" y="4005064"/>
            <a:chExt cx="1011597" cy="808567"/>
          </a:xfrm>
        </p:grpSpPr>
        <p:pic>
          <p:nvPicPr>
            <p:cNvPr id="4098" name="Picture 2" descr="C:\Documents and Settings\pc\Local Settings\Temporary Internet Files\Content.IE5\4XUNOX67\MC900371102[1].wmf"/>
            <p:cNvPicPr>
              <a:picLocks noChangeAspect="1" noChangeArrowheads="1"/>
            </p:cNvPicPr>
            <p:nvPr/>
          </p:nvPicPr>
          <p:blipFill>
            <a:blip r:embed="rId2" cstate="print"/>
            <a:srcRect/>
            <a:stretch>
              <a:fillRect/>
            </a:stretch>
          </p:blipFill>
          <p:spPr bwMode="auto">
            <a:xfrm>
              <a:off x="1835696" y="4005064"/>
              <a:ext cx="1011597" cy="808567"/>
            </a:xfrm>
            <a:prstGeom prst="rect">
              <a:avLst/>
            </a:prstGeom>
            <a:noFill/>
          </p:spPr>
        </p:pic>
        <p:grpSp>
          <p:nvGrpSpPr>
            <p:cNvPr id="18" name="Skupina 17"/>
            <p:cNvGrpSpPr/>
            <p:nvPr/>
          </p:nvGrpSpPr>
          <p:grpSpPr>
            <a:xfrm>
              <a:off x="2339752" y="4005104"/>
              <a:ext cx="144016" cy="360000"/>
              <a:chOff x="6084168" y="5013216"/>
              <a:chExt cx="144016" cy="360000"/>
            </a:xfrm>
          </p:grpSpPr>
          <p:cxnSp>
            <p:nvCxnSpPr>
              <p:cNvPr id="19" name="Přímá spojovací šipka 18"/>
              <p:cNvCxnSpPr/>
              <p:nvPr/>
            </p:nvCxnSpPr>
            <p:spPr>
              <a:xfrm flipV="1">
                <a:off x="6156176" y="5013216"/>
                <a:ext cx="0" cy="360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Přímá spojovací čára 19"/>
              <p:cNvCxnSpPr/>
              <p:nvPr/>
            </p:nvCxnSpPr>
            <p:spPr>
              <a:xfrm>
                <a:off x="6084168" y="5373216"/>
                <a:ext cx="1440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33" name="Skupina 32"/>
          <p:cNvGrpSpPr/>
          <p:nvPr/>
        </p:nvGrpSpPr>
        <p:grpSpPr>
          <a:xfrm>
            <a:off x="2771800" y="4041128"/>
            <a:ext cx="1011597" cy="988527"/>
            <a:chOff x="2771800" y="4041128"/>
            <a:chExt cx="1011597" cy="988527"/>
          </a:xfrm>
        </p:grpSpPr>
        <p:pic>
          <p:nvPicPr>
            <p:cNvPr id="8" name="Picture 2" descr="C:\Documents and Settings\pc\Local Settings\Temporary Internet Files\Content.IE5\4XUNOX67\MC900371102[1].wmf"/>
            <p:cNvPicPr>
              <a:picLocks noChangeAspect="1" noChangeArrowheads="1"/>
            </p:cNvPicPr>
            <p:nvPr/>
          </p:nvPicPr>
          <p:blipFill>
            <a:blip r:embed="rId2" cstate="print"/>
            <a:srcRect/>
            <a:stretch>
              <a:fillRect/>
            </a:stretch>
          </p:blipFill>
          <p:spPr bwMode="auto">
            <a:xfrm>
              <a:off x="2771800" y="4221088"/>
              <a:ext cx="1011597" cy="808567"/>
            </a:xfrm>
            <a:prstGeom prst="rect">
              <a:avLst/>
            </a:prstGeom>
            <a:noFill/>
          </p:spPr>
        </p:pic>
        <p:grpSp>
          <p:nvGrpSpPr>
            <p:cNvPr id="21" name="Skupina 20"/>
            <p:cNvGrpSpPr/>
            <p:nvPr/>
          </p:nvGrpSpPr>
          <p:grpSpPr>
            <a:xfrm>
              <a:off x="3275856" y="4041128"/>
              <a:ext cx="144016" cy="540000"/>
              <a:chOff x="6084168" y="4833216"/>
              <a:chExt cx="144016" cy="540000"/>
            </a:xfrm>
          </p:grpSpPr>
          <p:cxnSp>
            <p:nvCxnSpPr>
              <p:cNvPr id="22" name="Přímá spojovací šipka 21"/>
              <p:cNvCxnSpPr/>
              <p:nvPr/>
            </p:nvCxnSpPr>
            <p:spPr>
              <a:xfrm flipV="1">
                <a:off x="6156176" y="4833216"/>
                <a:ext cx="0" cy="540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Přímá spojovací čára 22"/>
              <p:cNvCxnSpPr/>
              <p:nvPr/>
            </p:nvCxnSpPr>
            <p:spPr>
              <a:xfrm>
                <a:off x="6084168" y="5373216"/>
                <a:ext cx="1440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34" name="Skupina 33"/>
          <p:cNvGrpSpPr/>
          <p:nvPr/>
        </p:nvGrpSpPr>
        <p:grpSpPr>
          <a:xfrm>
            <a:off x="3707904" y="4149080"/>
            <a:ext cx="1011597" cy="1024591"/>
            <a:chOff x="3707904" y="4149080"/>
            <a:chExt cx="1011597" cy="1024591"/>
          </a:xfrm>
        </p:grpSpPr>
        <p:pic>
          <p:nvPicPr>
            <p:cNvPr id="6" name="Picture 2" descr="C:\Documents and Settings\pc\Local Settings\Temporary Internet Files\Content.IE5\4XUNOX67\MC900371102[1].wmf"/>
            <p:cNvPicPr>
              <a:picLocks noChangeAspect="1" noChangeArrowheads="1"/>
            </p:cNvPicPr>
            <p:nvPr/>
          </p:nvPicPr>
          <p:blipFill>
            <a:blip r:embed="rId2" cstate="print"/>
            <a:srcRect/>
            <a:stretch>
              <a:fillRect/>
            </a:stretch>
          </p:blipFill>
          <p:spPr bwMode="auto">
            <a:xfrm>
              <a:off x="3707904" y="4365104"/>
              <a:ext cx="1011597" cy="808567"/>
            </a:xfrm>
            <a:prstGeom prst="rect">
              <a:avLst/>
            </a:prstGeom>
            <a:noFill/>
          </p:spPr>
        </p:pic>
        <p:grpSp>
          <p:nvGrpSpPr>
            <p:cNvPr id="24" name="Skupina 23"/>
            <p:cNvGrpSpPr/>
            <p:nvPr/>
          </p:nvGrpSpPr>
          <p:grpSpPr>
            <a:xfrm>
              <a:off x="4211960" y="4149080"/>
              <a:ext cx="144016" cy="648072"/>
              <a:chOff x="6084168" y="4725144"/>
              <a:chExt cx="144016" cy="648072"/>
            </a:xfrm>
          </p:grpSpPr>
          <p:cxnSp>
            <p:nvCxnSpPr>
              <p:cNvPr id="25" name="Přímá spojovací šipka 24"/>
              <p:cNvCxnSpPr/>
              <p:nvPr/>
            </p:nvCxnSpPr>
            <p:spPr>
              <a:xfrm flipV="1">
                <a:off x="6156176" y="4725144"/>
                <a:ext cx="0" cy="648072"/>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Přímá spojovací čára 25"/>
              <p:cNvCxnSpPr/>
              <p:nvPr/>
            </p:nvCxnSpPr>
            <p:spPr>
              <a:xfrm>
                <a:off x="6084168" y="5373216"/>
                <a:ext cx="14401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3000" fill="hold"/>
                                        <p:tgtEl>
                                          <p:spTgt spid="32"/>
                                        </p:tgtEl>
                                        <p:attrNameLst>
                                          <p:attrName>ppt_w</p:attrName>
                                        </p:attrNameLst>
                                      </p:cBhvr>
                                      <p:tavLst>
                                        <p:tav tm="0">
                                          <p:val>
                                            <p:fltVal val="0"/>
                                          </p:val>
                                        </p:tav>
                                        <p:tav tm="100000">
                                          <p:val>
                                            <p:strVal val="#ppt_w"/>
                                          </p:val>
                                        </p:tav>
                                      </p:tavLst>
                                    </p:anim>
                                    <p:anim calcmode="lin" valueType="num">
                                      <p:cBhvr>
                                        <p:cTn id="8" dur="3000" fill="hold"/>
                                        <p:tgtEl>
                                          <p:spTgt spid="32"/>
                                        </p:tgtEl>
                                        <p:attrNameLst>
                                          <p:attrName>ppt_h</p:attrName>
                                        </p:attrNameLst>
                                      </p:cBhvr>
                                      <p:tavLst>
                                        <p:tav tm="0">
                                          <p:val>
                                            <p:fltVal val="0"/>
                                          </p:val>
                                        </p:tav>
                                        <p:tav tm="100000">
                                          <p:val>
                                            <p:strVal val="#ppt_h"/>
                                          </p:val>
                                        </p:tav>
                                      </p:tavLst>
                                    </p:anim>
                                    <p:animEffect transition="in" filter="fade">
                                      <p:cBhvr>
                                        <p:cTn id="9" dur="3000"/>
                                        <p:tgtEl>
                                          <p:spTgt spid="32"/>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3000" fill="hold"/>
                                        <p:tgtEl>
                                          <p:spTgt spid="33"/>
                                        </p:tgtEl>
                                        <p:attrNameLst>
                                          <p:attrName>ppt_w</p:attrName>
                                        </p:attrNameLst>
                                      </p:cBhvr>
                                      <p:tavLst>
                                        <p:tav tm="0">
                                          <p:val>
                                            <p:fltVal val="0"/>
                                          </p:val>
                                        </p:tav>
                                        <p:tav tm="100000">
                                          <p:val>
                                            <p:strVal val="#ppt_w"/>
                                          </p:val>
                                        </p:tav>
                                      </p:tavLst>
                                    </p:anim>
                                    <p:anim calcmode="lin" valueType="num">
                                      <p:cBhvr>
                                        <p:cTn id="14" dur="3000" fill="hold"/>
                                        <p:tgtEl>
                                          <p:spTgt spid="33"/>
                                        </p:tgtEl>
                                        <p:attrNameLst>
                                          <p:attrName>ppt_h</p:attrName>
                                        </p:attrNameLst>
                                      </p:cBhvr>
                                      <p:tavLst>
                                        <p:tav tm="0">
                                          <p:val>
                                            <p:fltVal val="0"/>
                                          </p:val>
                                        </p:tav>
                                        <p:tav tm="100000">
                                          <p:val>
                                            <p:strVal val="#ppt_h"/>
                                          </p:val>
                                        </p:tav>
                                      </p:tavLst>
                                    </p:anim>
                                    <p:animEffect transition="in" filter="fade">
                                      <p:cBhvr>
                                        <p:cTn id="15" dur="3000"/>
                                        <p:tgtEl>
                                          <p:spTgt spid="33"/>
                                        </p:tgtEl>
                                      </p:cBhvr>
                                    </p:animEffect>
                                  </p:childTnLst>
                                </p:cTn>
                              </p:par>
                            </p:childTnLst>
                          </p:cTn>
                        </p:par>
                        <p:par>
                          <p:cTn id="16" fill="hold">
                            <p:stCondLst>
                              <p:cond delay="6000"/>
                            </p:stCondLst>
                            <p:childTnLst>
                              <p:par>
                                <p:cTn id="17" presetID="53"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3000" fill="hold"/>
                                        <p:tgtEl>
                                          <p:spTgt spid="34"/>
                                        </p:tgtEl>
                                        <p:attrNameLst>
                                          <p:attrName>ppt_w</p:attrName>
                                        </p:attrNameLst>
                                      </p:cBhvr>
                                      <p:tavLst>
                                        <p:tav tm="0">
                                          <p:val>
                                            <p:fltVal val="0"/>
                                          </p:val>
                                        </p:tav>
                                        <p:tav tm="100000">
                                          <p:val>
                                            <p:strVal val="#ppt_w"/>
                                          </p:val>
                                        </p:tav>
                                      </p:tavLst>
                                    </p:anim>
                                    <p:anim calcmode="lin" valueType="num">
                                      <p:cBhvr>
                                        <p:cTn id="20" dur="3000" fill="hold"/>
                                        <p:tgtEl>
                                          <p:spTgt spid="34"/>
                                        </p:tgtEl>
                                        <p:attrNameLst>
                                          <p:attrName>ppt_h</p:attrName>
                                        </p:attrNameLst>
                                      </p:cBhvr>
                                      <p:tavLst>
                                        <p:tav tm="0">
                                          <p:val>
                                            <p:fltVal val="0"/>
                                          </p:val>
                                        </p:tav>
                                        <p:tav tm="100000">
                                          <p:val>
                                            <p:strVal val="#ppt_h"/>
                                          </p:val>
                                        </p:tav>
                                      </p:tavLst>
                                    </p:anim>
                                    <p:animEffect transition="in" filter="fade">
                                      <p:cBhvr>
                                        <p:cTn id="21" dur="3000"/>
                                        <p:tgtEl>
                                          <p:spTgt spid="34"/>
                                        </p:tgtEl>
                                      </p:cBhvr>
                                    </p:animEffect>
                                  </p:childTnLst>
                                </p:cTn>
                              </p:par>
                            </p:childTnLst>
                          </p:cTn>
                        </p:par>
                        <p:par>
                          <p:cTn id="22" fill="hold">
                            <p:stCondLst>
                              <p:cond delay="9000"/>
                            </p:stCondLst>
                            <p:childTnLst>
                              <p:par>
                                <p:cTn id="23" presetID="53" presetClass="entr" presetSubtype="0" fill="hold"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3000" fill="hold"/>
                                        <p:tgtEl>
                                          <p:spTgt spid="35"/>
                                        </p:tgtEl>
                                        <p:attrNameLst>
                                          <p:attrName>ppt_w</p:attrName>
                                        </p:attrNameLst>
                                      </p:cBhvr>
                                      <p:tavLst>
                                        <p:tav tm="0">
                                          <p:val>
                                            <p:fltVal val="0"/>
                                          </p:val>
                                        </p:tav>
                                        <p:tav tm="100000">
                                          <p:val>
                                            <p:strVal val="#ppt_w"/>
                                          </p:val>
                                        </p:tav>
                                      </p:tavLst>
                                    </p:anim>
                                    <p:anim calcmode="lin" valueType="num">
                                      <p:cBhvr>
                                        <p:cTn id="26" dur="3000" fill="hold"/>
                                        <p:tgtEl>
                                          <p:spTgt spid="35"/>
                                        </p:tgtEl>
                                        <p:attrNameLst>
                                          <p:attrName>ppt_h</p:attrName>
                                        </p:attrNameLst>
                                      </p:cBhvr>
                                      <p:tavLst>
                                        <p:tav tm="0">
                                          <p:val>
                                            <p:fltVal val="0"/>
                                          </p:val>
                                        </p:tav>
                                        <p:tav tm="100000">
                                          <p:val>
                                            <p:strVal val="#ppt_h"/>
                                          </p:val>
                                        </p:tav>
                                      </p:tavLst>
                                    </p:anim>
                                    <p:animEffect transition="in" filter="fade">
                                      <p:cBhvr>
                                        <p:cTn id="27" dur="3000"/>
                                        <p:tgtEl>
                                          <p:spTgt spid="35"/>
                                        </p:tgtEl>
                                      </p:cBhvr>
                                    </p:animEffect>
                                  </p:childTnLst>
                                </p:cTn>
                              </p:par>
                            </p:childTnLst>
                          </p:cTn>
                        </p:par>
                        <p:par>
                          <p:cTn id="28" fill="hold">
                            <p:stCondLst>
                              <p:cond delay="12000"/>
                            </p:stCondLst>
                            <p:childTnLst>
                              <p:par>
                                <p:cTn id="29" presetID="53" presetClass="entr" presetSubtype="0"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3000" fill="hold"/>
                                        <p:tgtEl>
                                          <p:spTgt spid="36"/>
                                        </p:tgtEl>
                                        <p:attrNameLst>
                                          <p:attrName>ppt_w</p:attrName>
                                        </p:attrNameLst>
                                      </p:cBhvr>
                                      <p:tavLst>
                                        <p:tav tm="0">
                                          <p:val>
                                            <p:fltVal val="0"/>
                                          </p:val>
                                        </p:tav>
                                        <p:tav tm="100000">
                                          <p:val>
                                            <p:strVal val="#ppt_w"/>
                                          </p:val>
                                        </p:tav>
                                      </p:tavLst>
                                    </p:anim>
                                    <p:anim calcmode="lin" valueType="num">
                                      <p:cBhvr>
                                        <p:cTn id="32" dur="3000" fill="hold"/>
                                        <p:tgtEl>
                                          <p:spTgt spid="36"/>
                                        </p:tgtEl>
                                        <p:attrNameLst>
                                          <p:attrName>ppt_h</p:attrName>
                                        </p:attrNameLst>
                                      </p:cBhvr>
                                      <p:tavLst>
                                        <p:tav tm="0">
                                          <p:val>
                                            <p:fltVal val="0"/>
                                          </p:val>
                                        </p:tav>
                                        <p:tav tm="100000">
                                          <p:val>
                                            <p:strVal val="#ppt_h"/>
                                          </p:val>
                                        </p:tav>
                                      </p:tavLst>
                                    </p:anim>
                                    <p:animEffect transition="in" filter="fade">
                                      <p:cBhvr>
                                        <p:cTn id="33" dur="3000"/>
                                        <p:tgtEl>
                                          <p:spTgt spid="3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animEffect transition="in" filter="fade">
                                      <p:cBhvr>
                                        <p:cTn id="38" dur="2000"/>
                                        <p:tgtEl>
                                          <p:spTgt spid="3">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fade">
                                      <p:cBhvr>
                                        <p:cTn id="43"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Pro chytré hlavy                </a:t>
            </a:r>
            <a:r>
              <a:rPr lang="cs-CZ" sz="2800" dirty="0" smtClean="0"/>
              <a:t>FO46EF7</a:t>
            </a:r>
            <a:endParaRPr lang="cs-CZ" sz="2800" dirty="0"/>
          </a:p>
        </p:txBody>
      </p:sp>
      <p:sp>
        <p:nvSpPr>
          <p:cNvPr id="3" name="Zástupný symbol pro obsah 2"/>
          <p:cNvSpPr>
            <a:spLocks noGrp="1"/>
          </p:cNvSpPr>
          <p:nvPr>
            <p:ph sz="quarter" idx="1"/>
          </p:nvPr>
        </p:nvSpPr>
        <p:spPr>
          <a:xfrm>
            <a:off x="612648" y="1600200"/>
            <a:ext cx="8153400" cy="5069160"/>
          </a:xfrm>
        </p:spPr>
        <p:txBody>
          <a:bodyPr>
            <a:noAutofit/>
          </a:bodyPr>
          <a:lstStyle/>
          <a:p>
            <a:pPr>
              <a:buNone/>
            </a:pPr>
            <a:r>
              <a:rPr lang="cs-CZ" sz="2400" dirty="0" smtClean="0"/>
              <a:t>Michal má hmotnost 66 kg a hustota jeho vypracovaného těla po návštěvách fitcentra je1,1 g/cm3. Přestože chodí do posilovny, nedovede plavat. Obává se právem, že po skoku do vody bude klesat ke dnu. Proto si navlékl pod ramena nafukovací pryžový kruh, jehož hmotnost neuvažujeme.</a:t>
            </a:r>
          </a:p>
          <a:p>
            <a:pPr>
              <a:buNone/>
            </a:pPr>
            <a:endParaRPr lang="cs-CZ" sz="2400" dirty="0" smtClean="0"/>
          </a:p>
          <a:p>
            <a:pPr>
              <a:buNone/>
            </a:pPr>
            <a:r>
              <a:rPr lang="cs-CZ" sz="2400" dirty="0" smtClean="0"/>
              <a:t>a) Urči Michalův objem.</a:t>
            </a:r>
          </a:p>
          <a:p>
            <a:pPr>
              <a:buNone/>
            </a:pPr>
            <a:r>
              <a:rPr lang="cs-CZ" sz="2400" dirty="0" smtClean="0"/>
              <a:t>b) Porovnej gravitační a hydrostatickou vztlakovou sílu, jež působí na Michalovo tělo, je-li ponořeno celé do vody.</a:t>
            </a:r>
          </a:p>
          <a:p>
            <a:pPr>
              <a:buNone/>
            </a:pPr>
            <a:r>
              <a:rPr lang="cs-CZ" sz="2400" dirty="0" smtClean="0"/>
              <a:t>c) Jak velká by musela být hydrostatická vztlaková síla, aby se Michalovi neponořila jeho </a:t>
            </a:r>
            <a:r>
              <a:rPr lang="pt-BR" sz="2400" dirty="0" smtClean="0"/>
              <a:t>hlava s </a:t>
            </a:r>
            <a:r>
              <a:rPr lang="pt-BR" sz="2400" dirty="0" smtClean="0"/>
              <a:t>objemem</a:t>
            </a:r>
            <a:r>
              <a:rPr lang="cs-CZ" sz="2400" dirty="0" smtClean="0"/>
              <a:t>                     </a:t>
            </a:r>
            <a:r>
              <a:rPr lang="pt-BR" sz="2400" dirty="0" smtClean="0"/>
              <a:t> </a:t>
            </a:r>
            <a:r>
              <a:rPr lang="pt-BR" sz="2400" dirty="0" smtClean="0"/>
              <a:t>4 litry?</a:t>
            </a:r>
            <a:endParaRPr lang="cs-CZ"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Výsledek</a:t>
            </a:r>
            <a:endParaRPr lang="cs-CZ" dirty="0"/>
          </a:p>
        </p:txBody>
      </p:sp>
      <p:sp>
        <p:nvSpPr>
          <p:cNvPr id="3" name="Zástupný symbol pro obsah 2"/>
          <p:cNvSpPr>
            <a:spLocks noGrp="1"/>
          </p:cNvSpPr>
          <p:nvPr>
            <p:ph sz="quarter" idx="1"/>
          </p:nvPr>
        </p:nvSpPr>
        <p:spPr/>
        <p:txBody>
          <a:bodyPr>
            <a:normAutofit fontScale="92500" lnSpcReduction="20000"/>
          </a:bodyPr>
          <a:lstStyle/>
          <a:p>
            <a:pPr marL="514350" indent="-514350">
              <a:buFont typeface="+mj-lt"/>
              <a:buAutoNum type="alphaLcParenR"/>
            </a:pPr>
            <a:r>
              <a:rPr lang="cs-CZ" dirty="0" smtClean="0"/>
              <a:t>Objem Michalova těla je 60 litrů. </a:t>
            </a:r>
            <a:endParaRPr lang="cs-CZ" i="1" dirty="0" smtClean="0"/>
          </a:p>
          <a:p>
            <a:pPr marL="514350" indent="-514350">
              <a:buFont typeface="+mj-lt"/>
              <a:buAutoNum type="alphaLcParenR"/>
            </a:pPr>
            <a:r>
              <a:rPr lang="cs-CZ" dirty="0" smtClean="0"/>
              <a:t>Gravitační síla je 660 N, hydrostatická vztlaková síla 600 N. </a:t>
            </a:r>
            <a:endParaRPr lang="cs-CZ" i="1" dirty="0" smtClean="0"/>
          </a:p>
          <a:p>
            <a:pPr marL="514350" indent="-514350">
              <a:buFont typeface="+mj-lt"/>
              <a:buAutoNum type="alphaLcParenR"/>
            </a:pPr>
            <a:r>
              <a:rPr lang="cs-CZ" dirty="0" smtClean="0"/>
              <a:t>Hydrostatická vztlaková síla musí vyrovnat sílu gravitační, musí tedy být </a:t>
            </a:r>
            <a:r>
              <a:rPr lang="en-US" dirty="0" err="1" smtClean="0"/>
              <a:t>rovna</a:t>
            </a:r>
            <a:r>
              <a:rPr lang="en-US" dirty="0" smtClean="0"/>
              <a:t> 660 N. </a:t>
            </a:r>
            <a:endParaRPr lang="en-US" i="1" dirty="0" smtClean="0"/>
          </a:p>
          <a:p>
            <a:pPr marL="514350" indent="-514350">
              <a:buNone/>
            </a:pPr>
            <a:r>
              <a:rPr lang="cs-CZ" dirty="0" smtClean="0"/>
              <a:t>	Bude-li mít Michal vynořenou hlavu, bude na něj ve vodě působit vztlaková síla 560 N. Nafukovací kruh musí doplnit vztlakovou sílu, aby vyrovnala sílu gravitační (660 N). Po úplném ponoření kruhu na něj proto musí působit vztlaková síla 100 N. Nafukovací kruh má objem 10 litrů.</a:t>
            </a:r>
            <a:endParaRPr lang="cs-CZ"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sz="2800" dirty="0" smtClean="0"/>
              <a:t>Ustaraní polárníci sledují, jak pod nimi pomalu odtává driftující kra (driftování je pomalý posun kry účinkem proudění mořské vody).                                   </a:t>
            </a:r>
            <a:r>
              <a:rPr lang="cs-CZ" sz="2000" b="1" dirty="0" smtClean="0"/>
              <a:t>FO46EF8</a:t>
            </a:r>
            <a:endParaRPr lang="cs-CZ" sz="2000" b="1" dirty="0"/>
          </a:p>
        </p:txBody>
      </p:sp>
      <p:sp>
        <p:nvSpPr>
          <p:cNvPr id="3" name="Zástupný symbol pro obsah 2"/>
          <p:cNvSpPr>
            <a:spLocks noGrp="1"/>
          </p:cNvSpPr>
          <p:nvPr>
            <p:ph sz="quarter" idx="1"/>
          </p:nvPr>
        </p:nvSpPr>
        <p:spPr>
          <a:xfrm>
            <a:off x="612648" y="1600200"/>
            <a:ext cx="8153400" cy="4925144"/>
          </a:xfrm>
        </p:spPr>
        <p:txBody>
          <a:bodyPr>
            <a:normAutofit fontScale="92500"/>
          </a:bodyPr>
          <a:lstStyle/>
          <a:p>
            <a:pPr>
              <a:buNone/>
            </a:pPr>
            <a:r>
              <a:rPr lang="cs-CZ" dirty="0" smtClean="0"/>
              <a:t>Pro zjednodušení úvah budeme kru považovat za hranol. V určitém okamžiku má kra plošný obsah </a:t>
            </a:r>
            <a:br>
              <a:rPr lang="cs-CZ" dirty="0" smtClean="0"/>
            </a:br>
            <a:r>
              <a:rPr lang="cs-CZ" dirty="0" smtClean="0"/>
              <a:t>30 m</a:t>
            </a:r>
            <a:r>
              <a:rPr lang="cs-CZ" baseline="30000" dirty="0" smtClean="0"/>
              <a:t>2</a:t>
            </a:r>
            <a:r>
              <a:rPr lang="cs-CZ" dirty="0" smtClean="0"/>
              <a:t> a tloušťku 80 cm. Celková hmotnost tří polárníků i s vybavením je 1200 kg, hustota ledu 900 kg/m</a:t>
            </a:r>
            <a:r>
              <a:rPr lang="cs-CZ" baseline="30000" dirty="0" smtClean="0"/>
              <a:t>3</a:t>
            </a:r>
            <a:r>
              <a:rPr lang="cs-CZ" dirty="0" smtClean="0"/>
              <a:t> a hustota mořské vody 1020 kg/m</a:t>
            </a:r>
            <a:r>
              <a:rPr lang="cs-CZ" baseline="30000" dirty="0" smtClean="0"/>
              <a:t>3</a:t>
            </a:r>
            <a:r>
              <a:rPr lang="cs-CZ" dirty="0" smtClean="0"/>
              <a:t>.</a:t>
            </a:r>
          </a:p>
          <a:p>
            <a:pPr>
              <a:buNone/>
            </a:pPr>
            <a:r>
              <a:rPr lang="pl-PL" dirty="0" smtClean="0"/>
              <a:t>a) </a:t>
            </a:r>
            <a:r>
              <a:rPr lang="pl-PL" dirty="0" smtClean="0">
                <a:solidFill>
                  <a:schemeClr val="accent2"/>
                </a:solidFill>
              </a:rPr>
              <a:t>Jak vysoko nad hladinou vody by dosahovala kra, kdyby byla prázdná, a jak vysoko, když </a:t>
            </a:r>
            <a:r>
              <a:rPr lang="cs-CZ" dirty="0" smtClean="0">
                <a:solidFill>
                  <a:schemeClr val="accent2"/>
                </a:solidFill>
              </a:rPr>
              <a:t>na ní jsou rozmístěni polárníci i s vybavením?</a:t>
            </a:r>
          </a:p>
          <a:p>
            <a:pPr>
              <a:buNone/>
            </a:pPr>
            <a:r>
              <a:rPr lang="cs-CZ" dirty="0" smtClean="0"/>
              <a:t>b) Mohl by na kře přistát záchranný vrtulník o hmotnosti 2000 kg, aniž by se kra celá ponořila?</a:t>
            </a:r>
            <a:endParaRPr lang="cs-CZ"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Výsledek:</a:t>
            </a:r>
            <a:endParaRPr lang="cs-CZ" dirty="0"/>
          </a:p>
        </p:txBody>
      </p:sp>
      <p:sp>
        <p:nvSpPr>
          <p:cNvPr id="3" name="Zástupný symbol pro obsah 2"/>
          <p:cNvSpPr>
            <a:spLocks noGrp="1"/>
          </p:cNvSpPr>
          <p:nvPr>
            <p:ph sz="quarter" idx="1"/>
          </p:nvPr>
        </p:nvSpPr>
        <p:spPr>
          <a:xfrm>
            <a:off x="612648" y="1600200"/>
            <a:ext cx="8153400" cy="4493096"/>
          </a:xfrm>
        </p:spPr>
        <p:txBody>
          <a:bodyPr>
            <a:noAutofit/>
          </a:bodyPr>
          <a:lstStyle/>
          <a:p>
            <a:pPr>
              <a:buNone/>
            </a:pPr>
            <a:r>
              <a:rPr lang="cs-CZ" sz="2200" dirty="0" smtClean="0"/>
              <a:t>Slovem drift označujeme posun kry účinkem mořských proudů, ale existuje také kontinentální drift (posun kontinentů), drift v oblasti elektřiny aj. (viz např. Encyklopedie Diderot).</a:t>
            </a:r>
          </a:p>
          <a:p>
            <a:pPr marL="514350" indent="-514350">
              <a:buFont typeface="+mj-lt"/>
              <a:buAutoNum type="alphaLcParenR"/>
            </a:pPr>
            <a:r>
              <a:rPr lang="cs-CZ" sz="2200" dirty="0" smtClean="0"/>
              <a:t>Objem kry je 24 m</a:t>
            </a:r>
            <a:r>
              <a:rPr lang="cs-CZ" sz="2200" baseline="30000" dirty="0" smtClean="0"/>
              <a:t>3</a:t>
            </a:r>
            <a:r>
              <a:rPr lang="cs-CZ" sz="2200" dirty="0" smtClean="0"/>
              <a:t> . Gravitační síla působící na prázdnou kru je </a:t>
            </a:r>
            <a:br>
              <a:rPr lang="cs-CZ" sz="2200" dirty="0" smtClean="0"/>
            </a:br>
            <a:r>
              <a:rPr lang="cs-CZ" sz="2200" dirty="0" smtClean="0"/>
              <a:t>216 </a:t>
            </a:r>
            <a:r>
              <a:rPr lang="cs-CZ" sz="2200" dirty="0" err="1" smtClean="0"/>
              <a:t>kN</a:t>
            </a:r>
            <a:r>
              <a:rPr lang="cs-CZ" sz="2200" dirty="0" smtClean="0"/>
              <a:t>, gravitační síla na kru s polárníky a vybavením je rovna 228 </a:t>
            </a:r>
            <a:r>
              <a:rPr lang="cs-CZ" sz="2200" dirty="0" err="1" smtClean="0"/>
              <a:t>kN</a:t>
            </a:r>
            <a:r>
              <a:rPr lang="cs-CZ" sz="2200" dirty="0" smtClean="0"/>
              <a:t>. </a:t>
            </a:r>
            <a:r>
              <a:rPr lang="cs-CZ" sz="2200" b="1" dirty="0" smtClean="0"/>
              <a:t>V prvním případě bude kra ponořena </a:t>
            </a:r>
            <a:r>
              <a:rPr lang="cs-CZ" sz="2200" b="1" dirty="0" smtClean="0"/>
              <a:t>                    72 </a:t>
            </a:r>
            <a:r>
              <a:rPr lang="cs-CZ" sz="2200" b="1" dirty="0" smtClean="0"/>
              <a:t>cm </a:t>
            </a:r>
            <a:r>
              <a:rPr lang="cs-CZ" sz="2200" dirty="0" smtClean="0"/>
              <a:t>(nad hladinu vyčnívá 8 cm ledu). </a:t>
            </a:r>
            <a:r>
              <a:rPr lang="cs-CZ" sz="2200" b="1" dirty="0" smtClean="0"/>
              <a:t>Kra s polárníky a vybavením je ponořena 76 cm</a:t>
            </a:r>
            <a:r>
              <a:rPr lang="cs-CZ" sz="2200" dirty="0" smtClean="0"/>
              <a:t> (nad hladinu vyčnívají 4 cm ledu). </a:t>
            </a:r>
            <a:endParaRPr lang="cs-CZ" sz="2200" i="1" dirty="0" smtClean="0"/>
          </a:p>
          <a:p>
            <a:pPr marL="514350" indent="-514350">
              <a:buFont typeface="+mj-lt"/>
              <a:buAutoNum type="alphaLcParenR"/>
            </a:pPr>
            <a:r>
              <a:rPr lang="cs-CZ" sz="2200" dirty="0" smtClean="0"/>
              <a:t>Při úplném ponoření kry vznikne hydrostatická vztlaková síla 240 </a:t>
            </a:r>
            <a:r>
              <a:rPr lang="cs-CZ" sz="2200" dirty="0" err="1" smtClean="0"/>
              <a:t>kN</a:t>
            </a:r>
            <a:r>
              <a:rPr lang="cs-CZ" sz="2200" dirty="0" smtClean="0"/>
              <a:t>, celková gravitační síla působící na </a:t>
            </a:r>
            <a:r>
              <a:rPr lang="cs-CZ" sz="2200" dirty="0" smtClean="0"/>
              <a:t>kru                          </a:t>
            </a:r>
            <a:r>
              <a:rPr lang="cs-CZ" sz="2200" dirty="0" smtClean="0"/>
              <a:t>s polárníky a vybavením a na vrtulník je rovna 248 </a:t>
            </a:r>
            <a:r>
              <a:rPr lang="cs-CZ" sz="2200" dirty="0" err="1" smtClean="0"/>
              <a:t>kN</a:t>
            </a:r>
            <a:r>
              <a:rPr lang="cs-CZ" sz="2200" dirty="0" smtClean="0"/>
              <a:t>. </a:t>
            </a:r>
            <a:r>
              <a:rPr lang="cs-CZ" sz="2200" b="1" dirty="0" smtClean="0"/>
              <a:t>Vrtulník přistát na kře nemůže.</a:t>
            </a:r>
            <a:endParaRPr lang="cs-CZ" sz="2200" b="1" dirty="0"/>
          </a:p>
        </p:txBody>
      </p:sp>
      <p:sp>
        <p:nvSpPr>
          <p:cNvPr id="4" name="Veselý obličej 3"/>
          <p:cNvSpPr/>
          <p:nvPr/>
        </p:nvSpPr>
        <p:spPr>
          <a:xfrm>
            <a:off x="8388424" y="6021288"/>
            <a:ext cx="432048" cy="432048"/>
          </a:xfrm>
          <a:prstGeom prst="smileyFac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cs-CZ"/>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
          </p:nvPr>
        </p:nvSpPr>
        <p:spPr/>
        <p:txBody>
          <a:bodyPr/>
          <a:lstStyle/>
          <a:p>
            <a:r>
              <a:rPr lang="cs-CZ" sz="1600" dirty="0" smtClean="0"/>
              <a:t>Použité zdroje:</a:t>
            </a:r>
          </a:p>
          <a:p>
            <a:r>
              <a:rPr lang="cs-CZ" sz="1600" dirty="0" smtClean="0"/>
              <a:t>TESAŘ, Jiří a František JÁCHIM. </a:t>
            </a:r>
            <a:r>
              <a:rPr lang="cs-CZ" sz="1600" i="1" dirty="0" smtClean="0"/>
              <a:t>Fyzika 3 pro ZŠ, Nová řada podle RVP</a:t>
            </a:r>
            <a:r>
              <a:rPr lang="cs-CZ" sz="1600" dirty="0" smtClean="0"/>
              <a:t>: </a:t>
            </a:r>
            <a:r>
              <a:rPr lang="cs-CZ" sz="1600" i="1" dirty="0" smtClean="0"/>
              <a:t>Světelné jevy, Mechanické vlastnosti látek</a:t>
            </a:r>
            <a:r>
              <a:rPr lang="cs-CZ" sz="1600" dirty="0" smtClean="0"/>
              <a:t>. 1. </a:t>
            </a:r>
            <a:r>
              <a:rPr lang="cs-CZ" sz="1600" dirty="0" err="1" smtClean="0"/>
              <a:t>vyd</a:t>
            </a:r>
            <a:r>
              <a:rPr lang="cs-CZ" sz="1600" dirty="0" smtClean="0"/>
              <a:t>. Praha: SPN, 2009. ISBN 978-80-7235-414-6.</a:t>
            </a:r>
          </a:p>
          <a:p>
            <a:r>
              <a:rPr lang="cs-CZ" sz="1600" dirty="0" smtClean="0">
                <a:hlinkClick r:id="rId2"/>
              </a:rPr>
              <a:t>http://fyzikalniolympiada.cz</a:t>
            </a:r>
            <a:r>
              <a:rPr lang="cs-CZ" sz="1600" dirty="0" smtClean="0"/>
              <a:t> </a:t>
            </a:r>
          </a:p>
          <a:p>
            <a:endParaRPr lang="cs-CZ" sz="1600" dirty="0" smtClean="0"/>
          </a:p>
          <a:p>
            <a:r>
              <a:rPr lang="cs-CZ" sz="1600" dirty="0" smtClean="0"/>
              <a:t>Obrázky: </a:t>
            </a:r>
          </a:p>
          <a:p>
            <a:r>
              <a:rPr lang="cs-CZ" sz="1600" dirty="0" smtClean="0"/>
              <a:t>www.</a:t>
            </a:r>
            <a:r>
              <a:rPr lang="cs-CZ" sz="1600" dirty="0" err="1" smtClean="0"/>
              <a:t>microsoft.com</a:t>
            </a:r>
            <a:endParaRPr lang="cs-CZ" sz="1600" dirty="0"/>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án">
  <a:themeElements>
    <a:clrScheme name="Mediá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á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á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922</TotalTime>
  <Words>864</Words>
  <Application>Microsoft Office PowerPoint</Application>
  <PresentationFormat>Předvádění na obrazovce (4:3)</PresentationFormat>
  <Paragraphs>135</Paragraphs>
  <Slides>16</Slides>
  <Notes>0</Notes>
  <HiddenSlides>2</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Medián</vt:lpstr>
      <vt:lpstr>Snímek 1</vt:lpstr>
      <vt:lpstr>ARCHIMEDŮV ZÁKON VZTLAKOVÁ SÍLA</vt:lpstr>
      <vt:lpstr>Jak velká vztlaková síla vody působí na zcela ponořené těleso o objemu 100 cm3?</vt:lpstr>
      <vt:lpstr>Jak velká vztlaková síla lihu působí na zcela ponořené těleso o objemu                     100 cm3?</vt:lpstr>
      <vt:lpstr>Jak velká vztlaková síla vody působí na těleso o objemu 100 cm3 ponořené jen ze 3/4?</vt:lpstr>
      <vt:lpstr>Jak velkou silou je nadlehčován Michal o objemu 0,06 m3, jestliže je po krk ponořen ve vodě? Hlava má objem 4l.</vt:lpstr>
      <vt:lpstr>Plavec se začíná topit. Použij Archimédův zákon a navrhni, co má plavec dělat, aby se neutopil, než přijde záchrana.</vt:lpstr>
      <vt:lpstr>V hloubce 2 m pod hladinou leží kámen o hmotnosti 9 kg a objemu 2 litry. Jak velkou silou je kámen vodou nadlehčován? Jak velkou silou ho budeme zvedat? </vt:lpstr>
      <vt:lpstr>Urči, jakou vztlakovou silou působí voda na cihlu o hmotnosti 5 kg a hustotě 1900 kg/m3.</vt:lpstr>
      <vt:lpstr>Ve vodě plave smrkové poleno o hmotnosti 3 kg a hustotě 600 kg/m3. Jakou vztlakovou silou na něj voda působí?</vt:lpstr>
      <vt:lpstr>Vysvětli, proč při ponořování míče do vody roste vztlaková síla pouze do doby, dokud míč není zcela ponořený. </vt:lpstr>
      <vt:lpstr>Pro chytré hlavy                FO46EF7</vt:lpstr>
      <vt:lpstr>Výsledek</vt:lpstr>
      <vt:lpstr>Ustaraní polárníci sledují, jak pod nimi pomalu odtává driftující kra (driftování je pomalý posun kry účinkem proudění mořské vody).                                   FO46EF8</vt:lpstr>
      <vt:lpstr>Výsledek:</vt:lpstr>
      <vt:lpstr>Snímek 16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pc</dc:creator>
  <cp:lastModifiedBy>Dum</cp:lastModifiedBy>
  <cp:revision>60</cp:revision>
  <dcterms:created xsi:type="dcterms:W3CDTF">2013-01-11T20:29:52Z</dcterms:created>
  <dcterms:modified xsi:type="dcterms:W3CDTF">2013-06-22T15:24:40Z</dcterms:modified>
</cp:coreProperties>
</file>