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76" r:id="rId3"/>
    <p:sldId id="283" r:id="rId4"/>
    <p:sldId id="278" r:id="rId5"/>
    <p:sldId id="279" r:id="rId6"/>
    <p:sldId id="280" r:id="rId7"/>
    <p:sldId id="282" r:id="rId8"/>
    <p:sldId id="281" r:id="rId9"/>
    <p:sldId id="275" r:id="rId10"/>
    <p:sldId id="284" r:id="rId11"/>
    <p:sldId id="285" r:id="rId12"/>
    <p:sldId id="286" r:id="rId13"/>
    <p:sldId id="259" r:id="rId14"/>
    <p:sldId id="25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456" y="-6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01897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6082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0278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6900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3.6.2013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56506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3.6.2013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6845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60986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5517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7208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75434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8987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4947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0081777"/>
              </p:ext>
            </p:extLst>
          </p:nvPr>
        </p:nvGraphicFramePr>
        <p:xfrm>
          <a:off x="750310" y="2060848"/>
          <a:ext cx="7926145" cy="3837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</a:rPr>
                        <a:t>EU peníze středním školám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44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Prezentace</a:t>
                      </a:r>
                      <a:r>
                        <a:rPr lang="cs-CZ" sz="1200" b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žákům vysvětluje fungování distribučních cest s jejich výhodami i nevýhodami. Úkolem žáků bude vymyslet nejdelší a nejkratší vhodnou distribuční cestu pro dva výrobky.</a:t>
                      </a:r>
                      <a:endParaRPr lang="cs-CZ" sz="1200" b="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Distribuce,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distribuční cesty, články, mezičlánky, výhody a nevýhody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Marketing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Mgr.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Jitka Vavřincová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Prezentace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PowerPoint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dataprojektor.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18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– 21 let, obor Podnikání</a:t>
                      </a:r>
                      <a:endParaRPr lang="cs-CZ" sz="1200" kern="120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60258"/>
            <a:ext cx="75608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/>
              <a:t>Distribuce</a:t>
            </a:r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VY_32_INOVACE_44_883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2627784" y="263691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        Distribuce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78223106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2286000" y="1859340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b="1" i="1" u="sng" dirty="0">
                <a:solidFill>
                  <a:schemeClr val="accent1">
                    <a:lumMod val="75000"/>
                  </a:schemeClr>
                </a:solidFill>
              </a:rPr>
              <a:t>DISTRIBUČNÍ CESTY</a:t>
            </a:r>
          </a:p>
          <a:p>
            <a:pPr algn="ctr"/>
            <a:r>
              <a:rPr lang="cs-CZ" dirty="0"/>
              <a:t/>
            </a:r>
            <a:br>
              <a:rPr lang="cs-CZ" dirty="0"/>
            </a:b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ZNAMENAJÍ SPOJENÍ MEZI VÝROBCEM A SPOTŘEBITELEM</a:t>
            </a:r>
          </a:p>
          <a:p>
            <a:pPr algn="ctr"/>
            <a:endParaRPr lang="cs-CZ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Druhy:</a:t>
            </a:r>
          </a:p>
          <a:p>
            <a:pPr marL="514350" indent="-514350" algn="ctr">
              <a:buAutoNum type="alphaLcParenR"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Přímá</a:t>
            </a:r>
          </a:p>
          <a:p>
            <a:pPr marL="514350" indent="-514350" algn="ctr">
              <a:buAutoNum type="alphaLcParenR"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Nepřímá</a:t>
            </a:r>
          </a:p>
          <a:p>
            <a:pPr algn="ctr"/>
            <a:endParaRPr lang="cs-CZ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4557239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559592" y="2551837"/>
            <a:ext cx="59647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buFont typeface="+mj-lt"/>
              <a:buAutoNum type="alphaLcParenR"/>
            </a:pPr>
            <a:endParaRPr lang="cs-CZ" b="1" dirty="0"/>
          </a:p>
          <a:p>
            <a:pPr marL="514350" indent="-514350" algn="ctr">
              <a:buFont typeface="+mj-lt"/>
              <a:buAutoNum type="alphaLcParenR"/>
            </a:pP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Distribuční cesta přímá</a:t>
            </a:r>
          </a:p>
          <a:p>
            <a:pPr marL="514350" indent="-514350">
              <a:buFont typeface="+mj-lt"/>
              <a:buAutoNum type="alphaLcParenR"/>
            </a:pPr>
            <a:endParaRPr lang="cs-CZ" b="1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	</a:t>
            </a:r>
            <a:r>
              <a:rPr lang="cs-CZ" dirty="0" smtClean="0"/>
              <a:t>   VÝROBCE</a:t>
            </a:r>
            <a:r>
              <a:rPr lang="cs-CZ" dirty="0"/>
              <a:t>		SPOTŘEBITEL</a:t>
            </a:r>
          </a:p>
        </p:txBody>
      </p:sp>
      <p:sp>
        <p:nvSpPr>
          <p:cNvPr id="3" name="Šipka doprava 2"/>
          <p:cNvSpPr/>
          <p:nvPr/>
        </p:nvSpPr>
        <p:spPr>
          <a:xfrm>
            <a:off x="4219042" y="4005064"/>
            <a:ext cx="504056" cy="3010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31083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763688" y="2136339"/>
            <a:ext cx="655272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Výhody:</a:t>
            </a:r>
          </a:p>
          <a:p>
            <a:pPr algn="ctr"/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Přímý kontakt a komunikace se spotřebitelem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Zpětná vazba a citlivý přístup k zákazníkovi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Nižší distribuční náklady</a:t>
            </a:r>
          </a:p>
        </p:txBody>
      </p:sp>
    </p:spTree>
    <p:extLst>
      <p:ext uri="{BB962C8B-B14F-4D97-AF65-F5344CB8AC3E}">
        <p14:creationId xmlns:p14="http://schemas.microsoft.com/office/powerpoint/2010/main" val="620108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475656" y="2132856"/>
            <a:ext cx="648072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Nevýhody:</a:t>
            </a:r>
          </a:p>
          <a:p>
            <a:pPr algn="ctr"/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Nutnost navázání mnoha kontaktů s velkým počtem partnerů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Obtíže při prezentaci výrobků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Neekonomičnost dodávek</a:t>
            </a:r>
          </a:p>
        </p:txBody>
      </p:sp>
    </p:spTree>
    <p:extLst>
      <p:ext uri="{BB962C8B-B14F-4D97-AF65-F5344CB8AC3E}">
        <p14:creationId xmlns:p14="http://schemas.microsoft.com/office/powerpoint/2010/main" val="2062060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2286000" y="2136339"/>
            <a:ext cx="516632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/>
              <a:t>b) </a:t>
            </a: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Distribuční cesta nepřímá</a:t>
            </a:r>
          </a:p>
          <a:p>
            <a:endParaRPr lang="cs-CZ" b="1" dirty="0"/>
          </a:p>
          <a:p>
            <a:r>
              <a:rPr lang="cs-CZ" dirty="0"/>
              <a:t>    </a:t>
            </a:r>
          </a:p>
          <a:p>
            <a:endParaRPr lang="cs-CZ" dirty="0"/>
          </a:p>
          <a:p>
            <a:r>
              <a:rPr lang="cs-CZ" dirty="0"/>
              <a:t>VÝROBCE	      	 DISTRIBUČNÍ    </a:t>
            </a:r>
            <a:r>
              <a:rPr lang="cs-CZ" dirty="0" smtClean="0"/>
              <a:t>         SPOTŘEBITEL               </a:t>
            </a:r>
            <a:endParaRPr lang="cs-CZ" dirty="0"/>
          </a:p>
          <a:p>
            <a:r>
              <a:rPr lang="cs-CZ" dirty="0"/>
              <a:t>                                 </a:t>
            </a:r>
            <a:r>
              <a:rPr lang="cs-CZ" dirty="0" smtClean="0"/>
              <a:t>        </a:t>
            </a:r>
            <a:r>
              <a:rPr lang="cs-CZ" dirty="0"/>
              <a:t>ČLÁNEK 		</a:t>
            </a:r>
          </a:p>
          <a:p>
            <a:r>
              <a:rPr lang="cs-CZ" dirty="0" smtClean="0"/>
              <a:t>                                                </a:t>
            </a:r>
            <a:endParaRPr lang="cs-CZ" dirty="0"/>
          </a:p>
          <a:p>
            <a:pPr algn="ctr"/>
            <a:r>
              <a:rPr lang="cs-CZ" dirty="0"/>
              <a:t>                       </a:t>
            </a:r>
          </a:p>
          <a:p>
            <a:r>
              <a:rPr lang="cs-CZ" dirty="0"/>
              <a:t>	</a:t>
            </a:r>
          </a:p>
        </p:txBody>
      </p:sp>
      <p:sp>
        <p:nvSpPr>
          <p:cNvPr id="3" name="Šipka doprava 2"/>
          <p:cNvSpPr/>
          <p:nvPr/>
        </p:nvSpPr>
        <p:spPr>
          <a:xfrm>
            <a:off x="3564570" y="3359750"/>
            <a:ext cx="431366" cy="207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5611979" y="3340734"/>
            <a:ext cx="431366" cy="207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4409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559592" y="2413338"/>
            <a:ext cx="62527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/>
              <a:t>Distribuční mezičlánky představují síť</a:t>
            </a:r>
          </a:p>
          <a:p>
            <a:pPr algn="ctr"/>
            <a:r>
              <a:rPr lang="cs-CZ" dirty="0"/>
              <a:t> </a:t>
            </a:r>
          </a:p>
          <a:p>
            <a:pPr algn="ctr"/>
            <a:r>
              <a:rPr lang="cs-CZ" dirty="0"/>
              <a:t>subjektů, jejichž prostřednictvím se </a:t>
            </a:r>
          </a:p>
          <a:p>
            <a:pPr algn="ctr"/>
            <a:endParaRPr lang="cs-CZ" dirty="0"/>
          </a:p>
          <a:p>
            <a:pPr algn="ctr"/>
            <a:r>
              <a:rPr lang="cs-CZ" dirty="0"/>
              <a:t>zboží přemisťuje od výrobce </a:t>
            </a:r>
            <a:endParaRPr lang="cs-CZ" dirty="0" smtClean="0"/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ke spotřebiteli.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0881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2286000" y="1997839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Funkce distribučních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mezičlánků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endParaRPr lang="cs-CZ" b="1" dirty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Tlumit  </a:t>
            </a:r>
            <a:r>
              <a:rPr lang="cs-CZ" dirty="0"/>
              <a:t>rozdílný časový rytmus mezi dobou výroby a dobou spotřeby</a:t>
            </a:r>
          </a:p>
          <a:p>
            <a:pPr>
              <a:buFont typeface="Wingdings" pitchFamily="2" charset="2"/>
              <a:buChar char="q"/>
            </a:pPr>
            <a:endParaRPr lang="cs-CZ" dirty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Tlumit </a:t>
            </a:r>
            <a:r>
              <a:rPr lang="cs-CZ" dirty="0"/>
              <a:t>prostorovou odloučenost výrobců a spotřebitelů</a:t>
            </a:r>
          </a:p>
          <a:p>
            <a:pPr>
              <a:buFont typeface="Wingdings" pitchFamily="2" charset="2"/>
              <a:buChar char="q"/>
            </a:pPr>
            <a:endParaRPr lang="cs-CZ" dirty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Tlumit </a:t>
            </a:r>
            <a:r>
              <a:rPr lang="cs-CZ" dirty="0"/>
              <a:t>různorodost výrobního a spotřebitelského sortimentu</a:t>
            </a:r>
          </a:p>
        </p:txBody>
      </p:sp>
    </p:spTree>
    <p:extLst>
      <p:ext uri="{BB962C8B-B14F-4D97-AF65-F5344CB8AC3E}">
        <p14:creationId xmlns:p14="http://schemas.microsoft.com/office/powerpoint/2010/main" val="1547339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2286000" y="1720840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i="1" dirty="0">
                <a:solidFill>
                  <a:schemeClr val="accent1">
                    <a:lumMod val="75000"/>
                  </a:schemeClr>
                </a:solidFill>
              </a:rPr>
              <a:t>TYPY DISTRIBUČNÍCH MEZIČLÁNKŮ</a:t>
            </a:r>
          </a:p>
          <a:p>
            <a:endParaRPr lang="cs-CZ" b="1" dirty="0"/>
          </a:p>
          <a:p>
            <a:pPr marL="514350" indent="-514350">
              <a:buFont typeface="+mj-lt"/>
              <a:buAutoNum type="alphaLcParenR"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Prostředníci</a:t>
            </a: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dirty="0"/>
              <a:t>– přemisťované zboží kupují a znovu ho prodávají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Zprostředkovatelé</a:t>
            </a:r>
            <a:r>
              <a:rPr lang="cs-CZ" dirty="0"/>
              <a:t> – vyhledávají kontakty mezi výrobcem a spotřebitelem, prodávané zboží se nestává jejich majetkem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Podpůrné distribuční mezičlánky </a:t>
            </a:r>
            <a:r>
              <a:rPr lang="cs-CZ" dirty="0"/>
              <a:t>– usnadňuje směnu zboží, nestávají se jeho majitelem (banky, dopravci, reklamní agentury)</a:t>
            </a:r>
          </a:p>
        </p:txBody>
      </p:sp>
    </p:spTree>
    <p:extLst>
      <p:ext uri="{BB962C8B-B14F-4D97-AF65-F5344CB8AC3E}">
        <p14:creationId xmlns:p14="http://schemas.microsoft.com/office/powerpoint/2010/main" val="3759698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691680" y="1772816"/>
            <a:ext cx="547260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Výhody:</a:t>
            </a:r>
          </a:p>
          <a:p>
            <a:pPr algn="ctr"/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Přenechání částí prodejních úkonů distribučním mezičlánků, a tím snížení objemu prací u </a:t>
            </a:r>
            <a:r>
              <a:rPr lang="cs-CZ" dirty="0" smtClean="0"/>
              <a:t>výrobce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Využití zkušeností a kontaktů distribučních </a:t>
            </a:r>
            <a:r>
              <a:rPr lang="cs-CZ" dirty="0" smtClean="0"/>
              <a:t>mezičlánků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Prodej zboží účinnějším </a:t>
            </a:r>
            <a:r>
              <a:rPr lang="cs-CZ" dirty="0" smtClean="0"/>
              <a:t>zdrojů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Nižší potřeba finančních zdrojů</a:t>
            </a:r>
          </a:p>
        </p:txBody>
      </p:sp>
    </p:spTree>
    <p:extLst>
      <p:ext uri="{BB962C8B-B14F-4D97-AF65-F5344CB8AC3E}">
        <p14:creationId xmlns:p14="http://schemas.microsoft.com/office/powerpoint/2010/main" val="1146085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559592" y="1268761"/>
            <a:ext cx="589272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Nevýhody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algn="ctr"/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Ztráta kontroly výrobce nad </a:t>
            </a:r>
            <a:r>
              <a:rPr lang="cs-CZ" dirty="0" smtClean="0"/>
              <a:t>zbožím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Problematika získávání zpětných informací z </a:t>
            </a:r>
            <a:r>
              <a:rPr lang="cs-CZ" dirty="0" smtClean="0"/>
              <a:t>trhu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Nutnost periodické motivace distribučních </a:t>
            </a:r>
            <a:r>
              <a:rPr lang="cs-CZ" dirty="0" smtClean="0"/>
              <a:t>článků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Závislost na marketingové strategie </a:t>
            </a:r>
            <a:r>
              <a:rPr lang="cs-CZ" dirty="0" smtClean="0"/>
              <a:t>mezičlánků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Nebezpečí značné kupní síly mezičlánků, a tím 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      i </a:t>
            </a:r>
            <a:r>
              <a:rPr lang="cs-CZ" dirty="0"/>
              <a:t>požadavek výrazných </a:t>
            </a:r>
            <a:r>
              <a:rPr lang="cs-CZ" dirty="0" smtClean="0"/>
              <a:t>slev</a:t>
            </a:r>
          </a:p>
          <a:p>
            <a:endParaRPr lang="cs-CZ" dirty="0"/>
          </a:p>
          <a:p>
            <a:r>
              <a:rPr lang="cs-CZ" dirty="0" smtClean="0"/>
              <a:t>6.       Riziko </a:t>
            </a:r>
            <a:r>
              <a:rPr lang="cs-CZ" dirty="0" err="1"/>
              <a:t>neplateb</a:t>
            </a:r>
            <a:r>
              <a:rPr lang="cs-CZ" dirty="0"/>
              <a:t> od </a:t>
            </a:r>
            <a:r>
              <a:rPr lang="cs-CZ" dirty="0" smtClean="0"/>
              <a:t>mezičlánků</a:t>
            </a:r>
          </a:p>
          <a:p>
            <a:endParaRPr lang="cs-CZ" dirty="0" smtClean="0"/>
          </a:p>
          <a:p>
            <a:r>
              <a:rPr lang="cs-CZ" dirty="0" smtClean="0"/>
              <a:t>7.        Zvýšení </a:t>
            </a:r>
            <a:r>
              <a:rPr lang="cs-CZ" dirty="0"/>
              <a:t>distribučních nákladů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380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13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541222" y="1110777"/>
            <a:ext cx="2107820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Souhrn učiva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1765265"/>
            <a:ext cx="763284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Vymyslete nejdelší a nejkratší možnou distribuční cestu pro:</a:t>
            </a:r>
          </a:p>
          <a:p>
            <a:endParaRPr lang="cs-CZ" sz="2000" dirty="0"/>
          </a:p>
          <a:p>
            <a:r>
              <a:rPr lang="cs-CZ" sz="2000" dirty="0" smtClean="0"/>
              <a:t>a) žvýkačky</a:t>
            </a:r>
          </a:p>
          <a:p>
            <a:endParaRPr lang="cs-CZ" sz="2000" dirty="0" smtClean="0"/>
          </a:p>
          <a:p>
            <a:r>
              <a:rPr lang="cs-CZ" sz="2000" dirty="0" smtClean="0"/>
              <a:t>b) automobil</a:t>
            </a:r>
          </a:p>
        </p:txBody>
      </p:sp>
    </p:spTree>
    <p:extLst>
      <p:ext uri="{BB962C8B-B14F-4D97-AF65-F5344CB8AC3E}">
        <p14:creationId xmlns:p14="http://schemas.microsoft.com/office/powerpoint/2010/main" val="361618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14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55576" y="1700808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KOZLER, Josef; MATĚJKA, Jan. </a:t>
            </a:r>
            <a:r>
              <a:rPr lang="cs-CZ" sz="2000" i="1" dirty="0"/>
              <a:t>Ekonomika, management, marketing v kostce pro střední školy</a:t>
            </a:r>
            <a:r>
              <a:rPr lang="cs-CZ" sz="2000" dirty="0"/>
              <a:t>. Praha 4: Fragment, 1998, ISBN 80-7200253-8. </a:t>
            </a: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1257</TotalTime>
  <Words>464</Words>
  <Application>Microsoft Office PowerPoint</Application>
  <PresentationFormat>Předvádění na obrazovce (4:3)</PresentationFormat>
  <Paragraphs>155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STŘEDNÍ ŠKOLA STAVEBNÍ A TECHNICKÁ Ústí nad Labem, Čelakovského 5, příspěvková organizace Páteřní škola Ústeckého kraje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Jitka Vavřincová, Mgr.</cp:lastModifiedBy>
  <cp:revision>84</cp:revision>
  <dcterms:created xsi:type="dcterms:W3CDTF">2010-11-01T23:40:31Z</dcterms:created>
  <dcterms:modified xsi:type="dcterms:W3CDTF">2013-06-03T10:07:27Z</dcterms:modified>
</cp:coreProperties>
</file>