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65" r:id="rId6"/>
    <p:sldId id="259" r:id="rId7"/>
    <p:sldId id="260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20409-E484-4008-A594-43F1A66AB88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0ADB5-29F7-4C14-926A-B8CAF632F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20409-E484-4008-A594-43F1A66AB88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0ADB5-29F7-4C14-926A-B8CAF632F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20409-E484-4008-A594-43F1A66AB88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0ADB5-29F7-4C14-926A-B8CAF632F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20409-E484-4008-A594-43F1A66AB88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0ADB5-29F7-4C14-926A-B8CAF632F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20409-E484-4008-A594-43F1A66AB88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0ADB5-29F7-4C14-926A-B8CAF632F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20409-E484-4008-A594-43F1A66AB88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0ADB5-29F7-4C14-926A-B8CAF632F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20409-E484-4008-A594-43F1A66AB88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0ADB5-29F7-4C14-926A-B8CAF632F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20409-E484-4008-A594-43F1A66AB88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0ADB5-29F7-4C14-926A-B8CAF632F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20409-E484-4008-A594-43F1A66AB88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0ADB5-29F7-4C14-926A-B8CAF632F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20409-E484-4008-A594-43F1A66AB88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0ADB5-29F7-4C14-926A-B8CAF632F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20409-E484-4008-A594-43F1A66AB88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0ADB5-29F7-4C14-926A-B8CAF632F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020409-E484-4008-A594-43F1A66AB88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0ADB5-29F7-4C14-926A-B8CAF632F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fyzikalniolympiad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35038" y="1700213"/>
            <a:ext cx="8208962" cy="3600450"/>
          </a:xfrm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VY_32_INOVACE_18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8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Energie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Kalorimetrická rovnice - příklady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Materiál slouží jako osnova k procvičování příkladů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402324"/>
            <a:ext cx="5256584" cy="1017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786139" y="510421"/>
            <a:ext cx="7601889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Kalorimetrická rovnice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Příklady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Vodu o objemu 3,7 l a teplotě 85°C smícháme s vodou o objemu 1,3 l a o teplotě 15°C. Jaká je výsledná teplota vody?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805915"/>
            <a:ext cx="1619672" cy="830997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3,7 l</a:t>
            </a:r>
          </a:p>
          <a:p>
            <a:r>
              <a:rPr lang="cs-CZ" sz="2400" b="1" dirty="0" smtClean="0"/>
              <a:t> 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85°C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24128" y="1805915"/>
            <a:ext cx="1619672" cy="830997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= 1,3 l</a:t>
            </a:r>
          </a:p>
          <a:p>
            <a:r>
              <a:rPr lang="cs-CZ" sz="2400" b="1" dirty="0" smtClean="0"/>
              <a:t> t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15°C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2132856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t = ?°C</a:t>
            </a:r>
            <a:endParaRPr lang="cs-CZ" sz="24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39552" y="2636912"/>
            <a:ext cx="74888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384376" y="2780928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Q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Q</a:t>
            </a:r>
            <a:r>
              <a:rPr lang="cs-CZ" sz="2400" b="1" baseline="-25000" dirty="0" smtClean="0"/>
              <a:t>2</a:t>
            </a:r>
            <a:endParaRPr lang="cs-CZ" sz="24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3284984"/>
            <a:ext cx="4392488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.c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. (t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– t) = m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. c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. (t – t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)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4096" y="1412776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Teplá voda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1412776"/>
            <a:ext cx="208823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Studená voda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3861048"/>
            <a:ext cx="496855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. </a:t>
            </a:r>
            <a:r>
              <a:rPr lang="el-GR" sz="2400" b="1" dirty="0" smtClean="0"/>
              <a:t>ρ</a:t>
            </a:r>
            <a:r>
              <a:rPr lang="cs-CZ" sz="2400" b="1" dirty="0" smtClean="0"/>
              <a:t> . c . (t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– t) = V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. </a:t>
            </a:r>
            <a:r>
              <a:rPr lang="el-GR" sz="2400" b="1" dirty="0" smtClean="0"/>
              <a:t>ρ</a:t>
            </a:r>
            <a:r>
              <a:rPr lang="cs-CZ" sz="2400" b="1" dirty="0" smtClean="0"/>
              <a:t>. c . (t – t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)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2" y="4437112"/>
            <a:ext cx="676875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0,0037 . 1000 . (85 – t) = 0,0013 . 1000 . (t – 15)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95736" y="4911551"/>
            <a:ext cx="345638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314,5 – 3,7t = 1,3t – 19,5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31840" y="5271591"/>
            <a:ext cx="1872208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 – 5t = – 334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91880" y="5631631"/>
            <a:ext cx="1872208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 t = 66,8°C</a:t>
            </a:r>
            <a:endParaRPr lang="cs-CZ" sz="2400" b="1" u="sng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9552" y="6207695"/>
            <a:ext cx="381642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Výsledná teplota je 66,8°C.</a:t>
            </a:r>
            <a:endParaRPr lang="cs-CZ" sz="2400" b="1" u="sng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2627784" y="3933056"/>
            <a:ext cx="180000" cy="360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860032" y="3933056"/>
            <a:ext cx="180000" cy="360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88640"/>
            <a:ext cx="9144000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Do vody o objemu 2 l a teplotě 20°C ponoříme váleček olova o hmotnosti 0,5 kg a teplotě 95°C. Zjisti výslednou teplotu vody a válečku po ustálení teplot.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805915"/>
            <a:ext cx="2448272" cy="156966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2 l</a:t>
            </a:r>
          </a:p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2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20°C</a:t>
            </a:r>
          </a:p>
          <a:p>
            <a:r>
              <a:rPr lang="cs-CZ" sz="2400" b="1" dirty="0" smtClean="0"/>
              <a:t>c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4,18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/kg °C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24128" y="1805915"/>
            <a:ext cx="2880320" cy="1200329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0,5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= 95°C</a:t>
            </a:r>
          </a:p>
          <a:p>
            <a:r>
              <a:rPr lang="cs-CZ" sz="2400" b="1" dirty="0" smtClean="0"/>
              <a:t>c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0,129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/kg . °C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2492896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t = ?°C</a:t>
            </a:r>
            <a:endParaRPr lang="cs-CZ" sz="24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39552" y="3429000"/>
            <a:ext cx="74888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419872" y="3615407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Q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Q</a:t>
            </a:r>
            <a:r>
              <a:rPr lang="cs-CZ" sz="2400" b="1" baseline="-25000" dirty="0" smtClean="0"/>
              <a:t>2</a:t>
            </a:r>
            <a:endParaRPr lang="cs-CZ" sz="24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4119463"/>
            <a:ext cx="4392488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.c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. (t – 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) = m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. c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. (t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– t)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4096" y="1412776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Voda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1412776"/>
            <a:ext cx="208823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Olovo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4695527"/>
            <a:ext cx="561662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2 . 4,18 . (t – 20) = 0,5 . 0,129 . (95 – t)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51720" y="5271591"/>
            <a:ext cx="496855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8,36t – 167,2 = 6,175 - 0,065t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43808" y="5733256"/>
            <a:ext cx="252028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8,425t = 173,375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63888" y="6165304"/>
            <a:ext cx="252028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t = 20,58 °C</a:t>
            </a:r>
            <a:endParaRPr lang="cs-CZ" sz="2400" b="1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64088" y="6396335"/>
            <a:ext cx="4104456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Výsledná teplota je 20,58°C.</a:t>
            </a:r>
            <a:endParaRPr lang="cs-CZ" sz="24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88640"/>
            <a:ext cx="9144000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Jakou hmotnost musí mít železný hranol o teplotě 350°C, který ponoříme do vody o objemu 2 l a teplotě 20°C, aby se voda ohřála na 40°C?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805915"/>
            <a:ext cx="2448272" cy="156966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2 l</a:t>
            </a:r>
          </a:p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2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20°C</a:t>
            </a:r>
          </a:p>
          <a:p>
            <a:r>
              <a:rPr lang="cs-CZ" sz="2400" b="1" dirty="0" smtClean="0"/>
              <a:t>c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4,18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/kg °C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24128" y="1805915"/>
            <a:ext cx="2880320" cy="1200329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?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= 350°C</a:t>
            </a:r>
          </a:p>
          <a:p>
            <a:r>
              <a:rPr lang="cs-CZ" sz="2400" b="1" dirty="0" smtClean="0"/>
              <a:t>c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0,45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/kg . °C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2492896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t = 40°C</a:t>
            </a:r>
            <a:endParaRPr lang="cs-CZ" sz="24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39552" y="3429000"/>
            <a:ext cx="74888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779912" y="3501008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Q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Q</a:t>
            </a:r>
            <a:r>
              <a:rPr lang="cs-CZ" sz="2400" b="1" baseline="-25000" dirty="0" smtClean="0"/>
              <a:t>2</a:t>
            </a:r>
            <a:endParaRPr lang="cs-CZ" sz="24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4005064"/>
            <a:ext cx="4392488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.c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. (t – 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) = m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. c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. (t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– t)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4096" y="1412776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Voda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1412776"/>
            <a:ext cx="208823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Železo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4581128"/>
            <a:ext cx="42484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2 . 4,18 . 20 = m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. 0,45 . 310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47864" y="5157192"/>
            <a:ext cx="2592288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167,2 = 139,5 m</a:t>
            </a:r>
            <a:r>
              <a:rPr lang="cs-CZ" sz="2400" b="1" baseline="-25000" dirty="0" smtClean="0"/>
              <a:t>2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5618857"/>
            <a:ext cx="252028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m</a:t>
            </a:r>
            <a:r>
              <a:rPr lang="cs-CZ" sz="2400" b="1" u="sng" baseline="-25000" dirty="0" smtClean="0"/>
              <a:t>2</a:t>
            </a:r>
            <a:r>
              <a:rPr lang="cs-CZ" sz="2400" b="1" u="sng" dirty="0" smtClean="0"/>
              <a:t> = 1,2 kg</a:t>
            </a:r>
            <a:endParaRPr lang="cs-CZ" sz="2400" b="1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6237312"/>
            <a:ext cx="4104456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Železo musí vážit 1,2 kg.</a:t>
            </a:r>
            <a:endParaRPr lang="cs-CZ" sz="24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8864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Kolik teplé vody o teplotě 70°C musíme přilít do 5l studené vody o teplotě 20°C, aby výsledná teplota byla 42°C?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805915"/>
            <a:ext cx="2448272" cy="1200329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?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70°C</a:t>
            </a:r>
          </a:p>
          <a:p>
            <a:r>
              <a:rPr lang="cs-CZ" sz="2400" b="1" dirty="0" smtClean="0"/>
              <a:t>c = 4,18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/kg °C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24128" y="1805915"/>
            <a:ext cx="2880320" cy="156966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5 l</a:t>
            </a:r>
          </a:p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5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= 20°C</a:t>
            </a:r>
          </a:p>
          <a:p>
            <a:r>
              <a:rPr lang="cs-CZ" sz="2400" b="1" dirty="0" smtClean="0"/>
              <a:t>c = 4,18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/kg °C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2852936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t = 42°C</a:t>
            </a:r>
            <a:endParaRPr lang="cs-CZ" sz="24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39552" y="3429000"/>
            <a:ext cx="74888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419872" y="3615407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Q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Q</a:t>
            </a:r>
            <a:r>
              <a:rPr lang="cs-CZ" sz="2400" b="1" baseline="-25000" dirty="0" smtClean="0"/>
              <a:t>2</a:t>
            </a:r>
            <a:endParaRPr lang="cs-CZ" sz="24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4119463"/>
            <a:ext cx="4392488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.c . (t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– t) = m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. c . (t – t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)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4096" y="1412776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Teplá voda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1412776"/>
            <a:ext cx="208823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Studená voda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4695527"/>
            <a:ext cx="561662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baseline="-25000" dirty="0" smtClean="0"/>
              <a:t> 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43808" y="4725144"/>
            <a:ext cx="237626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. 28 = 5 . 22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5157192"/>
            <a:ext cx="237626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m</a:t>
            </a:r>
            <a:r>
              <a:rPr lang="cs-CZ" sz="2400" b="1" u="sng" baseline="-25000" dirty="0" smtClean="0"/>
              <a:t>1</a:t>
            </a:r>
            <a:r>
              <a:rPr lang="cs-CZ" sz="2400" b="1" u="sng" dirty="0" smtClean="0"/>
              <a:t>  = 3,93 kg</a:t>
            </a:r>
            <a:endParaRPr lang="cs-CZ" sz="2400" b="1" u="sng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2699792" y="4221088"/>
            <a:ext cx="144016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716016" y="4221088"/>
            <a:ext cx="144016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971600" y="6021288"/>
            <a:ext cx="5904656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Je potřeba přilít asi 4 l teplé vody.</a:t>
            </a:r>
            <a:endParaRPr lang="cs-CZ" sz="24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  <p:bldP spid="12" grpId="0"/>
      <p:bldP spid="13" grpId="0"/>
      <p:bldP spid="14" grpId="0"/>
      <p:bldP spid="19" grpId="0"/>
      <p:bldP spid="20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88640"/>
            <a:ext cx="9144000" cy="19389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FO43EF4   Napouštění vany</a:t>
            </a:r>
            <a:r>
              <a:rPr lang="cs-CZ" sz="2400" dirty="0" smtClean="0"/>
              <a:t> </a:t>
            </a:r>
          </a:p>
          <a:p>
            <a:r>
              <a:rPr lang="cs-CZ" sz="2400" b="1" dirty="0" smtClean="0"/>
              <a:t>Z červeného kohoutku teče do vany voda o teplotě 75 °C, z modrého kohoutku voda o teplotě 15 °C. Pro vykoupání potřebujeme obvykle 150 l vody o teplotě 35 °C, voda nateče za dobu 10 minut.</a:t>
            </a:r>
          </a:p>
          <a:p>
            <a:pPr lvl="0"/>
            <a:r>
              <a:rPr lang="cs-CZ" sz="2400" b="1" dirty="0" smtClean="0"/>
              <a:t>Jaký musí být objemový průtok teplé a studené vody?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598003"/>
            <a:ext cx="2448272" cy="830997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?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75°C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24128" y="2598003"/>
            <a:ext cx="2880320" cy="830997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?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= 15°C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47864" y="2636912"/>
            <a:ext cx="1619672" cy="1200329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t = 35°C</a:t>
            </a:r>
          </a:p>
          <a:p>
            <a:r>
              <a:rPr lang="cs-CZ" sz="2400" b="1" dirty="0" smtClean="0"/>
              <a:t>V = 150 l</a:t>
            </a:r>
          </a:p>
          <a:p>
            <a:r>
              <a:rPr lang="cs-CZ" sz="2400" b="1" dirty="0" smtClean="0"/>
              <a:t>t = 10 min</a:t>
            </a:r>
            <a:endParaRPr lang="cs-CZ" sz="24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39552" y="3789040"/>
            <a:ext cx="74888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691680" y="3789040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Q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Q</a:t>
            </a:r>
            <a:r>
              <a:rPr lang="cs-CZ" sz="2400" b="1" baseline="-25000" dirty="0" smtClean="0"/>
              <a:t>2</a:t>
            </a:r>
            <a:endParaRPr lang="cs-CZ" sz="24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864096" y="2204864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Teplá voda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2204864"/>
            <a:ext cx="208823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Studená voda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4551511"/>
            <a:ext cx="561662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baseline="-25000" dirty="0" smtClean="0"/>
              <a:t> 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4407495"/>
            <a:ext cx="360040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. 40 = (150 – 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) . 20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5559623"/>
            <a:ext cx="237626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m</a:t>
            </a:r>
            <a:r>
              <a:rPr lang="cs-CZ" sz="2400" b="1" u="sng" baseline="-25000" dirty="0" smtClean="0"/>
              <a:t>1</a:t>
            </a:r>
            <a:r>
              <a:rPr lang="cs-CZ" sz="2400" b="1" u="sng" dirty="0" smtClean="0"/>
              <a:t>  = 50 kg</a:t>
            </a:r>
            <a:endParaRPr lang="cs-CZ" sz="2400" b="1" u="sng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395536" y="4077072"/>
            <a:ext cx="4392488" cy="461665"/>
            <a:chOff x="2123728" y="4911551"/>
            <a:chExt cx="4392488" cy="461665"/>
          </a:xfrm>
        </p:grpSpPr>
        <p:sp>
          <p:nvSpPr>
            <p:cNvPr id="12" name="TextovéPole 11"/>
            <p:cNvSpPr txBox="1"/>
            <p:nvPr/>
          </p:nvSpPr>
          <p:spPr>
            <a:xfrm>
              <a:off x="2123728" y="4911551"/>
              <a:ext cx="4392488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m</a:t>
              </a:r>
              <a:r>
                <a:rPr lang="cs-CZ" sz="2400" b="1" baseline="-25000" dirty="0" smtClean="0"/>
                <a:t>1</a:t>
              </a:r>
              <a:r>
                <a:rPr lang="cs-CZ" sz="2400" b="1" dirty="0" smtClean="0"/>
                <a:t> .c . (t</a:t>
              </a:r>
              <a:r>
                <a:rPr lang="cs-CZ" sz="2400" b="1" baseline="-25000" dirty="0" smtClean="0"/>
                <a:t>1</a:t>
              </a:r>
              <a:r>
                <a:rPr lang="cs-CZ" sz="2400" b="1" dirty="0" smtClean="0"/>
                <a:t> – t) = m</a:t>
              </a:r>
              <a:r>
                <a:rPr lang="cs-CZ" sz="2400" b="1" baseline="-25000" dirty="0"/>
                <a:t>2</a:t>
              </a:r>
              <a:r>
                <a:rPr lang="cs-CZ" sz="2400" b="1" dirty="0" smtClean="0"/>
                <a:t> . c . (t – t</a:t>
              </a:r>
              <a:r>
                <a:rPr lang="cs-CZ" sz="2400" b="1" baseline="-25000" dirty="0"/>
                <a:t>2</a:t>
              </a:r>
              <a:r>
                <a:rPr lang="cs-CZ" sz="2400" b="1" dirty="0" smtClean="0"/>
                <a:t>)</a:t>
              </a:r>
              <a:endParaRPr lang="cs-CZ" sz="2400" b="1" dirty="0"/>
            </a:p>
          </p:txBody>
        </p:sp>
        <p:cxnSp>
          <p:nvCxnSpPr>
            <p:cNvPr id="22" name="Přímá spojovací čára 21"/>
            <p:cNvCxnSpPr/>
            <p:nvPr/>
          </p:nvCxnSpPr>
          <p:spPr>
            <a:xfrm>
              <a:off x="2699792" y="5013176"/>
              <a:ext cx="144016" cy="28803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>
              <a:off x="4716016" y="5013176"/>
              <a:ext cx="144016" cy="28803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8" name="TextovéPole 17"/>
          <p:cNvSpPr txBox="1"/>
          <p:nvPr/>
        </p:nvSpPr>
        <p:spPr>
          <a:xfrm>
            <a:off x="1331640" y="4767535"/>
            <a:ext cx="360040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40m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 = 3000 – 20m</a:t>
            </a:r>
            <a:r>
              <a:rPr lang="cs-CZ" sz="2400" b="1" baseline="-25000" dirty="0" smtClean="0"/>
              <a:t>1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331640" y="5127575"/>
            <a:ext cx="201622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60m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 = 3000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76056" y="3861048"/>
            <a:ext cx="208823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m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1</a:t>
            </a:r>
            <a:r>
              <a:rPr lang="cs-CZ" sz="2400" b="1" dirty="0" smtClean="0">
                <a:solidFill>
                  <a:srgbClr val="00B050"/>
                </a:solidFill>
              </a:rPr>
              <a:t> + m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2400" b="1" dirty="0" smtClean="0">
                <a:solidFill>
                  <a:srgbClr val="00B050"/>
                </a:solidFill>
              </a:rPr>
              <a:t> =150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652120" y="4293096"/>
            <a:ext cx="208823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 m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2400" b="1" dirty="0" smtClean="0">
                <a:solidFill>
                  <a:srgbClr val="00B050"/>
                </a:solidFill>
              </a:rPr>
              <a:t> =100 kg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55976" y="5766355"/>
            <a:ext cx="4392488" cy="830997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Teplá voda …50 l/10 min =5l/min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Studená ….100l/10min = 10l/min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  <p:bldP spid="13" grpId="0"/>
      <p:bldP spid="14" grpId="0"/>
      <p:bldP spid="19" grpId="0"/>
      <p:bldP spid="20" grpId="0"/>
      <p:bldP spid="18" grpId="0"/>
      <p:bldP spid="21" grpId="0"/>
      <p:bldP spid="24" grpId="0"/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88640"/>
            <a:ext cx="9144000" cy="19389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FO43EF4   Napouštění vany</a:t>
            </a:r>
            <a:r>
              <a:rPr lang="cs-CZ" sz="2400" dirty="0" smtClean="0"/>
              <a:t> </a:t>
            </a:r>
          </a:p>
          <a:p>
            <a:pPr lvl="0"/>
            <a:r>
              <a:rPr lang="cs-CZ" sz="2400" b="1" dirty="0" smtClean="0"/>
              <a:t>Jednou však během napouštění vany, přesně 4 min po začátku, zazvonil telefon, Lenka zastavila přítok vody, ale jen studené, a když se vrátila za 10 min, zjistila, že přitékala jen horká voda. Proto rychle zavřela červený kohoutek. Jakou teplotu měla voda?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568386"/>
            <a:ext cx="2448272" cy="830997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60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35°C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24128" y="2568386"/>
            <a:ext cx="2880320" cy="830997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50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= 75°C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07904" y="2852936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t = ?°C</a:t>
            </a:r>
            <a:endParaRPr lang="cs-CZ" sz="24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39552" y="3429000"/>
            <a:ext cx="74888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456384" y="3501008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Q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Q</a:t>
            </a:r>
            <a:r>
              <a:rPr lang="cs-CZ" sz="2400" b="1" baseline="-25000" dirty="0" smtClean="0"/>
              <a:t>2</a:t>
            </a:r>
            <a:endParaRPr lang="cs-CZ" sz="24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864096" y="2175247"/>
            <a:ext cx="2123728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Vlažná voda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2175247"/>
            <a:ext cx="208823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Horká voda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4479503"/>
            <a:ext cx="561662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baseline="-25000" dirty="0" smtClean="0"/>
              <a:t> 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4293096"/>
            <a:ext cx="309634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60 (t – 35) = 50 (75 – t)</a:t>
            </a:r>
            <a:endParaRPr lang="cs-CZ" sz="2400" b="1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2123728" y="3873822"/>
            <a:ext cx="4392488" cy="461665"/>
            <a:chOff x="2123728" y="4881934"/>
            <a:chExt cx="4392488" cy="461665"/>
          </a:xfrm>
        </p:grpSpPr>
        <p:sp>
          <p:nvSpPr>
            <p:cNvPr id="12" name="TextovéPole 11"/>
            <p:cNvSpPr txBox="1"/>
            <p:nvPr/>
          </p:nvSpPr>
          <p:spPr>
            <a:xfrm>
              <a:off x="2123728" y="4881934"/>
              <a:ext cx="4392488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m</a:t>
              </a:r>
              <a:r>
                <a:rPr lang="cs-CZ" sz="2400" b="1" baseline="-25000" dirty="0" smtClean="0"/>
                <a:t>1</a:t>
              </a:r>
              <a:r>
                <a:rPr lang="cs-CZ" sz="2400" b="1" dirty="0" smtClean="0"/>
                <a:t> .c . (t – t</a:t>
              </a:r>
              <a:r>
                <a:rPr lang="cs-CZ" sz="2400" b="1" baseline="-25000" dirty="0" smtClean="0"/>
                <a:t>1</a:t>
              </a:r>
              <a:r>
                <a:rPr lang="cs-CZ" sz="2400" b="1" dirty="0" smtClean="0"/>
                <a:t>) = m</a:t>
              </a:r>
              <a:r>
                <a:rPr lang="cs-CZ" sz="2400" b="1" baseline="-25000" dirty="0"/>
                <a:t>2</a:t>
              </a:r>
              <a:r>
                <a:rPr lang="cs-CZ" sz="2400" b="1" dirty="0" smtClean="0"/>
                <a:t> . c . (t</a:t>
              </a:r>
              <a:r>
                <a:rPr lang="cs-CZ" sz="2400" b="1" baseline="-25000" dirty="0" smtClean="0"/>
                <a:t>2</a:t>
              </a:r>
              <a:r>
                <a:rPr lang="cs-CZ" sz="2400" b="1" dirty="0" smtClean="0"/>
                <a:t> – t)</a:t>
              </a:r>
              <a:endParaRPr lang="cs-CZ" sz="2400" b="1" dirty="0"/>
            </a:p>
          </p:txBody>
        </p:sp>
        <p:cxnSp>
          <p:nvCxnSpPr>
            <p:cNvPr id="22" name="Přímá spojovací čára 21"/>
            <p:cNvCxnSpPr/>
            <p:nvPr/>
          </p:nvCxnSpPr>
          <p:spPr>
            <a:xfrm>
              <a:off x="2699792" y="5013176"/>
              <a:ext cx="144016" cy="28803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>
              <a:off x="4716016" y="5013176"/>
              <a:ext cx="144016" cy="28803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5" name="TextovéPole 24"/>
          <p:cNvSpPr txBox="1"/>
          <p:nvPr/>
        </p:nvSpPr>
        <p:spPr>
          <a:xfrm>
            <a:off x="5940152" y="6093296"/>
            <a:ext cx="237626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Voda měla 54°C.</a:t>
            </a:r>
            <a:endParaRPr lang="cs-CZ" sz="2400" b="1" u="sng" dirty="0"/>
          </a:p>
        </p:txBody>
      </p:sp>
      <p:sp>
        <p:nvSpPr>
          <p:cNvPr id="17" name="Obdélník 16"/>
          <p:cNvSpPr/>
          <p:nvPr/>
        </p:nvSpPr>
        <p:spPr>
          <a:xfrm>
            <a:off x="5724128" y="620688"/>
            <a:ext cx="23042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259632" y="1340768"/>
            <a:ext cx="93610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411760" y="4695527"/>
            <a:ext cx="352839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60t – 2100 = 3750 – 50t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31840" y="5085184"/>
            <a:ext cx="180020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110t = 5850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563888" y="5415607"/>
            <a:ext cx="180020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t = 53,82°C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635896" y="5805264"/>
            <a:ext cx="180020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t = 54°C</a:t>
            </a:r>
            <a:endParaRPr lang="cs-CZ" sz="24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D3311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D3311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  <p:bldP spid="13" grpId="0"/>
      <p:bldP spid="14" grpId="0"/>
      <p:bldP spid="19" grpId="0"/>
      <p:bldP spid="25" grpId="0"/>
      <p:bldP spid="24" grpId="0"/>
      <p:bldP spid="26" grpId="0"/>
      <p:bldP spid="27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88640"/>
            <a:ext cx="9144000" cy="15696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FO43EF4   Napouštění vany</a:t>
            </a:r>
            <a:r>
              <a:rPr lang="cs-CZ" sz="2400" dirty="0" smtClean="0"/>
              <a:t> </a:t>
            </a:r>
          </a:p>
          <a:p>
            <a:pPr lvl="0"/>
            <a:r>
              <a:rPr lang="cs-CZ" sz="2400" b="1" dirty="0" smtClean="0"/>
              <a:t>Aby vodu ochladila, pustila vodu z modrého kohoutku a nechala natékat studenou vodu, až voda ve vaně měla teplotu 35 °C. Jak dlouho? Kolik bude vody ve vaně?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971600" y="2208346"/>
            <a:ext cx="2448272" cy="830997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110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54°C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24128" y="2208346"/>
            <a:ext cx="2880320" cy="830997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?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= 15°C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492896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t = 35°C</a:t>
            </a:r>
            <a:endParaRPr lang="cs-CZ" sz="24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39552" y="3068960"/>
            <a:ext cx="74888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419872" y="3140968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Q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Q</a:t>
            </a:r>
            <a:r>
              <a:rPr lang="cs-CZ" sz="2400" b="1" baseline="-25000" dirty="0" smtClean="0"/>
              <a:t>2</a:t>
            </a:r>
            <a:endParaRPr lang="cs-CZ" sz="24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3645024"/>
            <a:ext cx="4392488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.c . (t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– t) = m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. c . (t – t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)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4096" y="1815207"/>
            <a:ext cx="161967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Teplá voda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1815207"/>
            <a:ext cx="2088232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Studená voda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4221088"/>
            <a:ext cx="561662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baseline="-25000" dirty="0" smtClean="0"/>
              <a:t> 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43808" y="4250705"/>
            <a:ext cx="237626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110 . 19 = m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. 20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4682753"/>
            <a:ext cx="2376264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m</a:t>
            </a:r>
            <a:r>
              <a:rPr lang="cs-CZ" sz="2400" b="1" u="sng" baseline="-25000" dirty="0" smtClean="0"/>
              <a:t>2</a:t>
            </a:r>
            <a:r>
              <a:rPr lang="cs-CZ" sz="2400" b="1" u="sng" dirty="0" smtClean="0"/>
              <a:t>  = 104,5 kg</a:t>
            </a:r>
            <a:endParaRPr lang="cs-CZ" sz="2400" b="1" u="sng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2699792" y="3746649"/>
            <a:ext cx="144016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716016" y="3746649"/>
            <a:ext cx="144016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683568" y="6207695"/>
            <a:ext cx="817240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Je potřeba přilít 104,5l studené vody, což bude trvat asi 11 min.</a:t>
            </a:r>
            <a:endParaRPr lang="cs-CZ" sz="2400" b="1" u="sng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5445224"/>
            <a:ext cx="5544616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Studená … 10l/min …..104,5l/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10,45min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  <p:bldP spid="12" grpId="0"/>
      <p:bldP spid="13" grpId="0"/>
      <p:bldP spid="14" grpId="0"/>
      <p:bldP spid="19" grpId="0"/>
      <p:bldP spid="20" grpId="0"/>
      <p:bldP spid="25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600" dirty="0" smtClean="0"/>
              <a:t>Použité zdroje:</a:t>
            </a:r>
          </a:p>
          <a:p>
            <a:endParaRPr lang="cs-CZ" sz="1600" dirty="0" smtClean="0"/>
          </a:p>
          <a:p>
            <a:r>
              <a:rPr lang="cs-CZ" sz="1600" dirty="0" smtClean="0"/>
              <a:t>Vlastní příklady</a:t>
            </a:r>
          </a:p>
          <a:p>
            <a:r>
              <a:rPr lang="cs-CZ" sz="1600" dirty="0" smtClean="0">
                <a:hlinkClick r:id="rId2"/>
              </a:rPr>
              <a:t>http://fyzikalniolympiada.cz</a:t>
            </a:r>
            <a:r>
              <a:rPr lang="cs-CZ" sz="1600" dirty="0" smtClean="0"/>
              <a:t> </a:t>
            </a:r>
          </a:p>
          <a:p>
            <a:endParaRPr lang="cs-CZ" sz="16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806</Words>
  <Application>Microsoft Office PowerPoint</Application>
  <PresentationFormat>Předvádění na obrazovce (4:3)</PresentationFormat>
  <Paragraphs>147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Kalorimetrická rovnice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Kalorimetrická rovnice</dc:title>
  <dc:creator>Stanislav</dc:creator>
  <cp:lastModifiedBy>pc</cp:lastModifiedBy>
  <cp:revision>25</cp:revision>
  <dcterms:created xsi:type="dcterms:W3CDTF">2013-04-24T06:30:13Z</dcterms:created>
  <dcterms:modified xsi:type="dcterms:W3CDTF">2013-06-20T19:10:41Z</dcterms:modified>
</cp:coreProperties>
</file>