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60" r:id="rId5"/>
    <p:sldId id="261" r:id="rId6"/>
    <p:sldId id="267" r:id="rId7"/>
    <p:sldId id="262" r:id="rId8"/>
    <p:sldId id="263" r:id="rId9"/>
    <p:sldId id="266" r:id="rId10"/>
    <p:sldId id="264" r:id="rId11"/>
    <p:sldId id="265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E7D48-10CC-4F83-BC88-531D8D8144C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1401D-30CA-498A-8B97-FE45F68414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com/" TargetMode="External"/><Relationship Id="rId2" Type="http://schemas.openxmlformats.org/officeDocument/2006/relationships/hyperlink" Target="http://fyzikalniolympiada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35038" y="1700213"/>
            <a:ext cx="8208962" cy="360045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VY_32_INOVACE_19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Člověk a příroda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Fyzika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Energie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Skupenské teplo tání - kalorimetrická rovnice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Materiál slouží jako osnova k procvičování příkladů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5402324"/>
            <a:ext cx="5256584" cy="101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786139" y="510421"/>
            <a:ext cx="7601889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Skupenské teplo tání (tuhnutí)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Kalorimetrická rovnice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Teplota tání (tuhnutí) ….. </a:t>
            </a:r>
            <a:r>
              <a:rPr lang="cs-CZ" sz="2400" b="1" dirty="0" smtClean="0">
                <a:solidFill>
                  <a:srgbClr val="FF0000"/>
                </a:solidFill>
              </a:rPr>
              <a:t>Co víš?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556792"/>
            <a:ext cx="6804248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Tání krystalických látek probíhá za určité teploty.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2204864"/>
            <a:ext cx="565212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Každá látka má jinou teplotu tání.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2852934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Najdi v tabulkách teploty tání (tuhnutí) těchto látek:</a:t>
            </a:r>
            <a:endParaRPr lang="cs-CZ" sz="2400" b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91680" y="3645022"/>
          <a:ext cx="6096000" cy="273630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</a:tblGrid>
              <a:tr h="456051">
                <a:tc>
                  <a:txBody>
                    <a:bodyPr/>
                    <a:lstStyle/>
                    <a:p>
                      <a:r>
                        <a:rPr lang="cs-CZ" dirty="0" smtClean="0"/>
                        <a:t>Látka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Teplota tání (°C)</a:t>
                      </a:r>
                      <a:endParaRPr lang="cs-CZ" dirty="0"/>
                    </a:p>
                  </a:txBody>
                  <a:tcPr/>
                </a:tc>
              </a:tr>
              <a:tr h="45605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Led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5605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Voda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5605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Železo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5605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Rtuť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56051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Ethanol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508104" y="4119463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0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08104" y="458112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0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4983559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1535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5487615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-38,9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5919663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-115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204864"/>
            <a:ext cx="91440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Kde využíváme jiné teploty tání za jiného tlaku?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764704"/>
            <a:ext cx="864096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Teplota tání závisí nejen na druhu látky, ale i na tlaku, při kterém tání probíhá</a:t>
            </a:r>
            <a:endParaRPr lang="cs-CZ" sz="2400" b="1" dirty="0"/>
          </a:p>
        </p:txBody>
      </p:sp>
      <p:pic>
        <p:nvPicPr>
          <p:cNvPr id="1026" name="Picture 2" descr="C:\Documents and Settings\pc\Local Settings\Temporary Internet Files\Content.IE5\H3F79HWE\MC9003982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466360"/>
            <a:ext cx="2736304" cy="24927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836712"/>
            <a:ext cx="9144000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Kde využíváme toho, že voda při tuhnutí pohltí velké množství zimy?</a:t>
            </a:r>
            <a:endParaRPr lang="cs-CZ" sz="2400" b="1" dirty="0"/>
          </a:p>
        </p:txBody>
      </p:sp>
      <p:pic>
        <p:nvPicPr>
          <p:cNvPr id="2050" name="Picture 2" descr="C:\Documents and Settings\pc\Local Settings\Temporary Internet Files\Content.IE5\MDLUBEDO\MC9003347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789040"/>
            <a:ext cx="2736304" cy="2361449"/>
          </a:xfrm>
          <a:prstGeom prst="rect">
            <a:avLst/>
          </a:prstGeom>
          <a:noFill/>
        </p:spPr>
      </p:pic>
      <p:pic>
        <p:nvPicPr>
          <p:cNvPr id="2057" name="Picture 9" descr="C:\Documents and Settings\pc\Local Settings\Temporary Internet Files\Content.IE5\H3F79HWE\MP9004221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717032"/>
            <a:ext cx="2867519" cy="2375679"/>
          </a:xfrm>
          <a:prstGeom prst="rect">
            <a:avLst/>
          </a:prstGeom>
          <a:noFill/>
        </p:spPr>
      </p:pic>
      <p:pic>
        <p:nvPicPr>
          <p:cNvPr id="2053" name="Picture 5" descr="C:\Documents and Settings\pc\Local Settings\Temporary Internet Files\Content.IE5\OB5BQIRP\MC9004063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717032"/>
            <a:ext cx="1892443" cy="24456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836712"/>
            <a:ext cx="9144000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kde využíváme toho, že led při tání přijme velké množství tepla?</a:t>
            </a:r>
            <a:endParaRPr lang="cs-CZ" sz="2400" b="1" dirty="0"/>
          </a:p>
        </p:txBody>
      </p:sp>
      <p:pic>
        <p:nvPicPr>
          <p:cNvPr id="1033" name="Picture 9" descr="C:\Documents and Settings\pc\Local Settings\Temporary Internet Files\Content.IE5\MDLUBEDO\MC9003569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221088"/>
            <a:ext cx="2448272" cy="2395948"/>
          </a:xfrm>
          <a:prstGeom prst="rect">
            <a:avLst/>
          </a:prstGeom>
          <a:noFill/>
        </p:spPr>
      </p:pic>
      <p:pic>
        <p:nvPicPr>
          <p:cNvPr id="1042" name="Picture 18" descr="C:\Documents and Settings\pc\Local Settings\Temporary Internet Files\Content.IE5\JA0BVHGH\MC90022958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8800"/>
            <a:ext cx="1679974" cy="2581360"/>
          </a:xfrm>
          <a:prstGeom prst="rect">
            <a:avLst/>
          </a:prstGeom>
          <a:noFill/>
        </p:spPr>
      </p:pic>
      <p:pic>
        <p:nvPicPr>
          <p:cNvPr id="1049" name="Picture 25" descr="C:\Documents and Settings\pc\Local Settings\Temporary Internet Files\Content.IE5\OB5BQIRP\MP90044855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8738" y="4941168"/>
            <a:ext cx="2799086" cy="1705299"/>
          </a:xfrm>
          <a:prstGeom prst="rect">
            <a:avLst/>
          </a:prstGeom>
          <a:noFill/>
        </p:spPr>
      </p:pic>
      <p:pic>
        <p:nvPicPr>
          <p:cNvPr id="1051" name="Picture 27" descr="C:\Documents and Settings\pc\Local Settings\Temporary Internet Files\Content.IE5\H3F79HWE\MC90043875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2132856"/>
            <a:ext cx="2067694" cy="2756925"/>
          </a:xfrm>
          <a:prstGeom prst="rect">
            <a:avLst/>
          </a:prstGeom>
          <a:noFill/>
        </p:spPr>
      </p:pic>
      <p:pic>
        <p:nvPicPr>
          <p:cNvPr id="1047" name="Picture 23" descr="C:\Documents and Settings\pc\Local Settings\Temporary Internet Files\Content.IE5\MDLUBEDO\MC90030514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2780928"/>
            <a:ext cx="1813255" cy="13514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76672"/>
            <a:ext cx="9144000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Kus ledu o hmotnosti 3 kg a teplotě -10°C se má přeměnit na vodu o teplotě 20°C. Jaké teplo přijme přitom led a vzniklá voda od svého okolí?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Led se musí ohřát na teplotu tání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28184" y="177281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Q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m . c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. </a:t>
            </a:r>
            <a:r>
              <a:rPr lang="cs-CZ" sz="2400" b="1" dirty="0" smtClean="0">
                <a:latin typeface="Calibri"/>
              </a:rPr>
              <a:t>∆</a:t>
            </a:r>
            <a:r>
              <a:rPr lang="cs-CZ" sz="2400" b="1" dirty="0" smtClean="0"/>
              <a:t>t</a:t>
            </a:r>
            <a:r>
              <a:rPr lang="cs-CZ" sz="2400" b="1" baseline="-25000" dirty="0" smtClean="0"/>
              <a:t>1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348880"/>
            <a:ext cx="4392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Led o teplotě 0°C taje na vodu stejné teploty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234888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0070C0"/>
                </a:solidFill>
              </a:rPr>
              <a:t>L</a:t>
            </a:r>
            <a:r>
              <a:rPr lang="cs-CZ" sz="2400" b="1" baseline="-25000" dirty="0" err="1" smtClean="0">
                <a:solidFill>
                  <a:srgbClr val="0070C0"/>
                </a:solidFill>
              </a:rPr>
              <a:t>t</a:t>
            </a:r>
            <a:r>
              <a:rPr lang="cs-CZ" sz="2400" b="1" dirty="0" smtClean="0">
                <a:solidFill>
                  <a:srgbClr val="0070C0"/>
                </a:solidFill>
              </a:rPr>
              <a:t> = m . </a:t>
            </a:r>
            <a:r>
              <a:rPr lang="cs-CZ" sz="2400" b="1" dirty="0" err="1" smtClean="0">
                <a:solidFill>
                  <a:srgbClr val="0070C0"/>
                </a:solidFill>
              </a:rPr>
              <a:t>l</a:t>
            </a:r>
            <a:r>
              <a:rPr lang="cs-CZ" sz="2400" b="1" baseline="-25000" dirty="0" err="1" smtClean="0">
                <a:solidFill>
                  <a:srgbClr val="0070C0"/>
                </a:solidFill>
              </a:rPr>
              <a:t>t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3255367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Voda se ohřívá z 0°C na 20°C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321297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Q</a:t>
            </a:r>
            <a:r>
              <a:rPr lang="cs-CZ" sz="2400" b="1" baseline="-25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= m . c</a:t>
            </a:r>
            <a:r>
              <a:rPr lang="cs-CZ" sz="2400" b="1" baseline="-25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.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∆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t</a:t>
            </a:r>
            <a:r>
              <a:rPr lang="cs-CZ" sz="2400" b="1" baseline="-25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40" y="4005064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Q = Q</a:t>
            </a:r>
            <a:r>
              <a:rPr lang="cs-CZ" sz="2400" b="1" baseline="-25000" dirty="0" smtClean="0">
                <a:solidFill>
                  <a:schemeClr val="bg2">
                    <a:lumMod val="10000"/>
                  </a:schemeClr>
                </a:solidFill>
              </a:rPr>
              <a:t>1 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+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</a:rPr>
              <a:t>L</a:t>
            </a:r>
            <a:r>
              <a:rPr lang="cs-CZ" sz="2400" b="1" baseline="-25000" dirty="0" err="1" smtClean="0">
                <a:solidFill>
                  <a:schemeClr val="bg2">
                    <a:lumMod val="10000"/>
                  </a:schemeClr>
                </a:solidFill>
              </a:rPr>
              <a:t>t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 +Q</a:t>
            </a:r>
            <a:r>
              <a:rPr lang="cs-CZ" sz="2400" b="1" baseline="-25000" dirty="0" smtClean="0">
                <a:solidFill>
                  <a:schemeClr val="bg2">
                    <a:lumMod val="10000"/>
                  </a:schemeClr>
                </a:solidFill>
              </a:rPr>
              <a:t>2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31640" y="4581128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Q = m . c</a:t>
            </a:r>
            <a:r>
              <a:rPr lang="cs-CZ" sz="2400" b="1" baseline="-25000" dirty="0" smtClean="0">
                <a:solidFill>
                  <a:schemeClr val="bg2">
                    <a:lumMod val="10000"/>
                  </a:schemeClr>
                </a:solidFill>
              </a:rPr>
              <a:t>1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 . ∆t</a:t>
            </a:r>
            <a:r>
              <a:rPr lang="cs-CZ" sz="2400" b="1" baseline="-25000" dirty="0" smtClean="0">
                <a:solidFill>
                  <a:schemeClr val="bg2">
                    <a:lumMod val="10000"/>
                  </a:schemeClr>
                </a:solidFill>
              </a:rPr>
              <a:t>1 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+ m .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</a:rPr>
              <a:t>l</a:t>
            </a:r>
            <a:r>
              <a:rPr lang="cs-CZ" sz="2400" b="1" baseline="-25000" dirty="0" err="1" smtClean="0">
                <a:solidFill>
                  <a:schemeClr val="bg2">
                    <a:lumMod val="10000"/>
                  </a:schemeClr>
                </a:solidFill>
              </a:rPr>
              <a:t>t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 +</a:t>
            </a:r>
            <a:r>
              <a:rPr lang="cs-CZ" sz="2400" b="1" baseline="-25000" dirty="0" smtClean="0">
                <a:solidFill>
                  <a:schemeClr val="bg2">
                    <a:lumMod val="10000"/>
                  </a:schemeClr>
                </a:solidFill>
              </a:rPr>
              <a:t>  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m . c</a:t>
            </a:r>
            <a:r>
              <a:rPr lang="cs-CZ" sz="2400" b="1" baseline="-25000" dirty="0" smtClean="0">
                <a:solidFill>
                  <a:schemeClr val="bg2">
                    <a:lumMod val="10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 . 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Calibri"/>
              </a:rPr>
              <a:t>∆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t</a:t>
            </a:r>
            <a:r>
              <a:rPr lang="cs-CZ" sz="2400" b="1" baseline="-25000" dirty="0" smtClean="0">
                <a:solidFill>
                  <a:schemeClr val="bg2">
                    <a:lumMod val="10000"/>
                  </a:schemeClr>
                </a:solidFill>
              </a:rPr>
              <a:t>2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5157192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Q = 3 . 2,09 . 10 + 3 . 334 + 3 . 4,18 . 20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570363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Q = 62,7+ 1002+ 250,8 = 1315,5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6207695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2">
                    <a:lumMod val="10000"/>
                  </a:schemeClr>
                </a:solidFill>
              </a:rPr>
              <a:t>Q = 1315,5 </a:t>
            </a:r>
            <a:r>
              <a:rPr lang="cs-CZ" sz="2400" b="1" u="sng" dirty="0" err="1" smtClean="0">
                <a:solidFill>
                  <a:schemeClr val="bg2">
                    <a:lumMod val="10000"/>
                  </a:schemeClr>
                </a:solidFill>
              </a:rPr>
              <a:t>kJ</a:t>
            </a:r>
            <a:endParaRPr lang="cs-CZ" sz="2400" b="1" u="sng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48680"/>
            <a:ext cx="9144000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hmotnost ledu počáteční teploty 0°C, který může roztát ve vodě o hmotnosti 4 kg a teplotě 55°C.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805915"/>
            <a:ext cx="2448272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4 kg</a:t>
            </a:r>
          </a:p>
          <a:p>
            <a:r>
              <a:rPr lang="cs-CZ" sz="2400" b="1" dirty="0" smtClean="0"/>
              <a:t>t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55°C</a:t>
            </a:r>
          </a:p>
          <a:p>
            <a:r>
              <a:rPr lang="cs-CZ" sz="2400" b="1" dirty="0" smtClean="0"/>
              <a:t>c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4,18 </a:t>
            </a:r>
            <a:r>
              <a:rPr lang="cs-CZ" sz="2400" b="1" dirty="0" err="1" smtClean="0"/>
              <a:t>kJ</a:t>
            </a:r>
            <a:r>
              <a:rPr lang="cs-CZ" sz="2400" b="1" dirty="0" smtClean="0"/>
              <a:t>/kg °C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724128" y="1805915"/>
            <a:ext cx="2880320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?</a:t>
            </a:r>
          </a:p>
          <a:p>
            <a:r>
              <a:rPr lang="cs-CZ" sz="2400" b="1" dirty="0" smtClean="0"/>
              <a:t>t</a:t>
            </a:r>
            <a:r>
              <a:rPr lang="cs-CZ" sz="2400" b="1" baseline="-25000" dirty="0"/>
              <a:t>2</a:t>
            </a:r>
            <a:r>
              <a:rPr lang="cs-CZ" sz="2400" b="1" dirty="0" smtClean="0"/>
              <a:t> = 0°C</a:t>
            </a:r>
          </a:p>
          <a:p>
            <a:r>
              <a:rPr lang="cs-CZ" sz="2400" b="1" dirty="0" err="1" smtClean="0"/>
              <a:t>l</a:t>
            </a:r>
            <a:r>
              <a:rPr lang="cs-CZ" sz="2400" b="1" baseline="-25000" dirty="0" err="1" smtClean="0"/>
              <a:t>t</a:t>
            </a:r>
            <a:r>
              <a:rPr lang="cs-CZ" sz="2400" b="1" dirty="0" smtClean="0"/>
              <a:t> = 334 </a:t>
            </a:r>
            <a:r>
              <a:rPr lang="cs-CZ" sz="2400" b="1" dirty="0" err="1" smtClean="0"/>
              <a:t>kJ</a:t>
            </a:r>
            <a:r>
              <a:rPr lang="cs-CZ" sz="2400" b="1" dirty="0" smtClean="0"/>
              <a:t>/kg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5896" y="2492896"/>
            <a:ext cx="161967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t = 0°C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539552" y="3068960"/>
            <a:ext cx="74888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456384" y="3615407"/>
            <a:ext cx="161967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Q = </a:t>
            </a:r>
            <a:r>
              <a:rPr lang="cs-CZ" sz="2400" b="1" dirty="0" err="1" smtClean="0"/>
              <a:t>L</a:t>
            </a:r>
            <a:r>
              <a:rPr lang="cs-CZ" sz="2400" b="1" baseline="-25000" dirty="0" err="1" smtClean="0"/>
              <a:t>t</a:t>
            </a:r>
            <a:endParaRPr lang="cs-CZ" sz="2400" b="1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4119463"/>
            <a:ext cx="4392488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.c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. (t – t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) = m</a:t>
            </a:r>
            <a:r>
              <a:rPr lang="cs-CZ" sz="2400" b="1" baseline="-25000" dirty="0"/>
              <a:t>2</a:t>
            </a:r>
            <a:r>
              <a:rPr lang="cs-CZ" sz="2400" b="1" dirty="0" smtClean="0"/>
              <a:t> . </a:t>
            </a:r>
            <a:r>
              <a:rPr lang="cs-CZ" sz="2400" b="1" dirty="0" err="1" smtClean="0"/>
              <a:t>l</a:t>
            </a:r>
            <a:r>
              <a:rPr lang="cs-CZ" sz="2400" b="1" baseline="-25000" dirty="0" err="1" smtClean="0"/>
              <a:t>t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64096" y="1412776"/>
            <a:ext cx="161967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Voda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580112" y="1412776"/>
            <a:ext cx="208823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Led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4695527"/>
            <a:ext cx="5616624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4 . 4,18 . (55 – 0) = m</a:t>
            </a:r>
            <a:r>
              <a:rPr lang="cs-CZ" sz="2400" b="1" baseline="-25000" dirty="0" smtClean="0"/>
              <a:t>2 </a:t>
            </a:r>
            <a:r>
              <a:rPr lang="cs-CZ" sz="2400" b="1" dirty="0" smtClean="0"/>
              <a:t>. 334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87824" y="5271591"/>
            <a:ext cx="2304256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919,6 = 334 . m</a:t>
            </a:r>
            <a:r>
              <a:rPr lang="cs-CZ" sz="2400" b="1" baseline="-25000" dirty="0" smtClean="0"/>
              <a:t>2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5733256"/>
            <a:ext cx="1944216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/>
              <a:t>m</a:t>
            </a:r>
            <a:r>
              <a:rPr lang="cs-CZ" sz="2400" b="1" u="sng" baseline="-25000" dirty="0" smtClean="0"/>
              <a:t>2</a:t>
            </a:r>
            <a:r>
              <a:rPr lang="cs-CZ" sz="2400" b="1" u="sng" dirty="0" smtClean="0"/>
              <a:t> = 2,753 kg</a:t>
            </a:r>
            <a:endParaRPr lang="cs-CZ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2656"/>
            <a:ext cx="9144000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FO47EF 9. Rozmarná společnost</a:t>
            </a:r>
          </a:p>
          <a:p>
            <a:r>
              <a:rPr lang="cs-CZ" sz="2400" b="1" dirty="0" smtClean="0"/>
              <a:t>Na odpolední slavnosti chtěli účastníci nejprve kávu. Proto maminka dala do elektrické konvice 1,2 l vody teploty 15 °C, </a:t>
            </a:r>
            <a:r>
              <a:rPr lang="cs-CZ" sz="2400" b="1" i="1" dirty="0" err="1" smtClean="0"/>
              <a:t>c</a:t>
            </a:r>
            <a:r>
              <a:rPr lang="cs-CZ" sz="2400" b="1" i="1" dirty="0" smtClean="0"/>
              <a:t> </a:t>
            </a:r>
            <a:r>
              <a:rPr lang="cs-CZ" sz="2400" b="1" dirty="0" smtClean="0"/>
              <a:t>= 4,18 </a:t>
            </a:r>
            <a:r>
              <a:rPr lang="cs-CZ" sz="2400" b="1" dirty="0" err="1" smtClean="0"/>
              <a:t>kJ</a:t>
            </a:r>
            <a:r>
              <a:rPr lang="cs-CZ" sz="2400" b="1" dirty="0" smtClean="0"/>
              <a:t>/(kg.°C). </a:t>
            </a:r>
          </a:p>
          <a:p>
            <a:r>
              <a:rPr lang="cs-CZ" sz="2400" b="1" dirty="0" smtClean="0"/>
              <a:t>O konvici víme, že má příkon </a:t>
            </a:r>
            <a:r>
              <a:rPr lang="cs-CZ" sz="2400" b="1" i="1" dirty="0" smtClean="0"/>
              <a:t>P </a:t>
            </a:r>
            <a:r>
              <a:rPr lang="cs-CZ" sz="2400" b="1" dirty="0" smtClean="0"/>
              <a:t>= 2000 W, účinnost využití tepla 85 %.</a:t>
            </a: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a) Jak dlouho by trvalo původní zahřátí vody na teplotu 100 °C?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1520" y="2551544"/>
            <a:ext cx="2448272" cy="267765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1,2 kg</a:t>
            </a:r>
          </a:p>
          <a:p>
            <a:r>
              <a:rPr lang="cs-CZ" sz="2400" b="1" dirty="0" smtClean="0"/>
              <a:t>t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15°C</a:t>
            </a:r>
          </a:p>
          <a:p>
            <a:r>
              <a:rPr lang="cs-CZ" sz="2400" b="1" dirty="0" smtClean="0"/>
              <a:t>t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100°C</a:t>
            </a:r>
          </a:p>
          <a:p>
            <a:r>
              <a:rPr lang="cs-CZ" sz="2400" b="1" dirty="0" smtClean="0"/>
              <a:t>c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4,18 </a:t>
            </a:r>
            <a:r>
              <a:rPr lang="cs-CZ" sz="2400" b="1" dirty="0" err="1" smtClean="0"/>
              <a:t>kJ</a:t>
            </a:r>
            <a:r>
              <a:rPr lang="cs-CZ" sz="2400" b="1" dirty="0" smtClean="0"/>
              <a:t>/kg °C</a:t>
            </a:r>
          </a:p>
          <a:p>
            <a:r>
              <a:rPr lang="cs-CZ" sz="2400" b="1" dirty="0" err="1" smtClean="0"/>
              <a:t>P</a:t>
            </a:r>
            <a:r>
              <a:rPr lang="cs-CZ" sz="2400" b="1" baseline="-25000" dirty="0" err="1" smtClean="0"/>
              <a:t>p</a:t>
            </a:r>
            <a:r>
              <a:rPr lang="cs-CZ" sz="2400" b="1" dirty="0" smtClean="0"/>
              <a:t> = 2000 W</a:t>
            </a:r>
          </a:p>
          <a:p>
            <a:r>
              <a:rPr lang="el-GR" sz="2400" b="1" dirty="0" smtClean="0">
                <a:latin typeface="Calibri"/>
              </a:rPr>
              <a:t>η</a:t>
            </a:r>
            <a:r>
              <a:rPr lang="cs-CZ" sz="2400" b="1" dirty="0" smtClean="0">
                <a:latin typeface="Calibri"/>
              </a:rPr>
              <a:t> = 85 %</a:t>
            </a:r>
          </a:p>
          <a:p>
            <a:r>
              <a:rPr lang="cs-CZ" sz="2400" b="1" u="sng" dirty="0" smtClean="0">
                <a:latin typeface="Calibri"/>
              </a:rPr>
              <a:t>t = ? s</a:t>
            </a:r>
            <a:endParaRPr lang="cs-CZ" sz="2400" b="1" u="sng" dirty="0" smtClean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0402" y="2708920"/>
            <a:ext cx="1809750" cy="742950"/>
          </a:xfrm>
          <a:prstGeom prst="rect">
            <a:avLst/>
          </a:prstGeom>
          <a:noFill/>
        </p:spPr>
      </p:pic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4217" y="3501008"/>
            <a:ext cx="2085975" cy="847725"/>
          </a:xfrm>
          <a:prstGeom prst="rect">
            <a:avLst/>
          </a:prstGeom>
          <a:noFill/>
        </p:spPr>
      </p:pic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4365104"/>
            <a:ext cx="2914650" cy="857250"/>
          </a:xfrm>
          <a:prstGeom prst="rect">
            <a:avLst/>
          </a:prstGeom>
          <a:noFill/>
        </p:spPr>
      </p:pic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5229200"/>
            <a:ext cx="3686175" cy="790575"/>
          </a:xfrm>
          <a:prstGeom prst="rect">
            <a:avLst/>
          </a:prstGeom>
          <a:noFill/>
        </p:spPr>
      </p:pic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85" name="Picture 1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6237312"/>
            <a:ext cx="2828925" cy="409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-27384"/>
            <a:ext cx="9144000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FO47EF 9. Rozmarná společnost</a:t>
            </a:r>
          </a:p>
          <a:p>
            <a:r>
              <a:rPr lang="cs-CZ" sz="2400" b="1" dirty="0" smtClean="0"/>
              <a:t>Než konvice byla připojena k elektrické síti, změnili rozhodnutí a chtěli chlazený nápoj. A tak maminka přidala k vodě 150 g ledu o teplotě </a:t>
            </a:r>
            <a:br>
              <a:rPr lang="cs-CZ" sz="2400" b="1" dirty="0" smtClean="0"/>
            </a:br>
            <a:r>
              <a:rPr lang="cs-CZ" sz="2400" b="1" dirty="0" smtClean="0"/>
              <a:t>0 °C, </a:t>
            </a:r>
            <a:r>
              <a:rPr lang="cs-CZ" sz="2400" b="1" i="1" dirty="0" err="1" smtClean="0"/>
              <a:t>l</a:t>
            </a:r>
            <a:r>
              <a:rPr lang="cs-CZ" sz="2400" b="1" dirty="0" err="1" smtClean="0"/>
              <a:t>t</a:t>
            </a:r>
            <a:r>
              <a:rPr lang="cs-CZ" sz="2400" b="1" dirty="0" smtClean="0"/>
              <a:t> = 334 </a:t>
            </a:r>
            <a:r>
              <a:rPr lang="cs-CZ" sz="2400" b="1" dirty="0" err="1" smtClean="0"/>
              <a:t>kJ</a:t>
            </a:r>
            <a:r>
              <a:rPr lang="cs-CZ" sz="2400" b="1" dirty="0" smtClean="0"/>
              <a:t>/kg. </a:t>
            </a: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b) Jakou výslednou teplotu by měla voda po roztátí ledu? Roztaje všechen led?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2670011"/>
            <a:ext cx="2448272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1,2 kg</a:t>
            </a:r>
          </a:p>
          <a:p>
            <a:r>
              <a:rPr lang="cs-CZ" sz="2400" b="1" dirty="0" smtClean="0"/>
              <a:t>t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15°C</a:t>
            </a:r>
          </a:p>
          <a:p>
            <a:r>
              <a:rPr lang="cs-CZ" sz="2400" b="1" dirty="0" smtClean="0"/>
              <a:t>c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4,18 </a:t>
            </a:r>
            <a:r>
              <a:rPr lang="cs-CZ" sz="2400" b="1" dirty="0" err="1" smtClean="0"/>
              <a:t>kJ</a:t>
            </a:r>
            <a:r>
              <a:rPr lang="cs-CZ" sz="2400" b="1" dirty="0" smtClean="0"/>
              <a:t>/kg °C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724128" y="2670011"/>
            <a:ext cx="2880320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0,150 kg</a:t>
            </a:r>
          </a:p>
          <a:p>
            <a:r>
              <a:rPr lang="cs-CZ" sz="2400" b="1" dirty="0" smtClean="0"/>
              <a:t>t</a:t>
            </a:r>
            <a:r>
              <a:rPr lang="cs-CZ" sz="2400" b="1" baseline="-25000" dirty="0"/>
              <a:t>2</a:t>
            </a:r>
            <a:r>
              <a:rPr lang="cs-CZ" sz="2400" b="1" dirty="0" smtClean="0"/>
              <a:t> = 0°C</a:t>
            </a:r>
          </a:p>
          <a:p>
            <a:r>
              <a:rPr lang="cs-CZ" sz="2400" b="1" dirty="0" err="1" smtClean="0"/>
              <a:t>l</a:t>
            </a:r>
            <a:r>
              <a:rPr lang="cs-CZ" sz="2400" b="1" baseline="-25000" dirty="0" err="1" smtClean="0"/>
              <a:t>t</a:t>
            </a:r>
            <a:r>
              <a:rPr lang="cs-CZ" sz="2400" b="1" dirty="0" smtClean="0"/>
              <a:t> = 334 </a:t>
            </a:r>
            <a:r>
              <a:rPr lang="cs-CZ" sz="2400" b="1" dirty="0" err="1" smtClean="0"/>
              <a:t>kJ</a:t>
            </a:r>
            <a:r>
              <a:rPr lang="cs-CZ" sz="2400" b="1" dirty="0" smtClean="0"/>
              <a:t>/kg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5896" y="3356992"/>
            <a:ext cx="161967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t = ?°C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539552" y="3933056"/>
            <a:ext cx="74888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456384" y="4077072"/>
            <a:ext cx="161967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Q = </a:t>
            </a:r>
            <a:r>
              <a:rPr lang="cs-CZ" sz="2400" b="1" dirty="0" err="1" smtClean="0"/>
              <a:t>L</a:t>
            </a:r>
            <a:r>
              <a:rPr lang="cs-CZ" sz="2400" b="1" baseline="-25000" dirty="0" err="1" smtClean="0"/>
              <a:t>t</a:t>
            </a:r>
            <a:endParaRPr lang="cs-CZ" sz="2400" b="1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4581128"/>
            <a:ext cx="4392488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.c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. (t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– t) = m</a:t>
            </a:r>
            <a:r>
              <a:rPr lang="cs-CZ" sz="2400" b="1" baseline="-25000" dirty="0"/>
              <a:t>2</a:t>
            </a:r>
            <a:r>
              <a:rPr lang="cs-CZ" sz="2400" b="1" dirty="0" smtClean="0"/>
              <a:t> . </a:t>
            </a:r>
            <a:r>
              <a:rPr lang="cs-CZ" sz="2400" b="1" dirty="0" err="1" smtClean="0"/>
              <a:t>l</a:t>
            </a:r>
            <a:r>
              <a:rPr lang="cs-CZ" sz="2400" b="1" baseline="-25000" dirty="0" err="1" smtClean="0"/>
              <a:t>t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64096" y="2276872"/>
            <a:ext cx="161967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Voda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580112" y="2276872"/>
            <a:ext cx="208823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Led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5157192"/>
            <a:ext cx="4248472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1,2 . 4,18 . (15 – t) = 0,150</a:t>
            </a:r>
            <a:r>
              <a:rPr lang="cs-CZ" sz="2400" b="1" baseline="-25000" dirty="0" smtClean="0"/>
              <a:t> </a:t>
            </a:r>
            <a:r>
              <a:rPr lang="cs-CZ" sz="2400" b="1" dirty="0" smtClean="0"/>
              <a:t>. 334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87824" y="5733256"/>
            <a:ext cx="1872208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15 – t = 10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63888" y="6194921"/>
            <a:ext cx="1296144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/>
              <a:t>t = 5°C</a:t>
            </a:r>
            <a:endParaRPr lang="cs-CZ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88640"/>
            <a:ext cx="9144000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FO47EF 9. Rozmarná společnost</a:t>
            </a:r>
          </a:p>
          <a:p>
            <a:r>
              <a:rPr lang="cs-CZ" sz="2400" b="1" dirty="0" smtClean="0"/>
              <a:t>Nakonec však přece jen chtěli kávu, proto maminka konvici s vodou i s ledem připojila k síti. O konvici víme, že má příkon </a:t>
            </a:r>
            <a:r>
              <a:rPr lang="cs-CZ" sz="2400" b="1" i="1" dirty="0" smtClean="0"/>
              <a:t>P </a:t>
            </a:r>
            <a:r>
              <a:rPr lang="cs-CZ" sz="2400" b="1" dirty="0" smtClean="0"/>
              <a:t>= 2000 W, účinnost využití tepla 85 %.</a:t>
            </a: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c) Jak dlouho trvalo nakonec zahřátí vody s ledem na teplotu 100°C?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Veselý obličej 2"/>
          <p:cNvSpPr/>
          <p:nvPr/>
        </p:nvSpPr>
        <p:spPr>
          <a:xfrm>
            <a:off x="8604448" y="6309320"/>
            <a:ext cx="288032" cy="404664"/>
          </a:xfrm>
          <a:prstGeom prst="smileyFac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551544"/>
            <a:ext cx="2448272" cy="378565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>
                <a:solidFill>
                  <a:srgbClr val="FF0000"/>
                </a:solidFill>
              </a:rPr>
              <a:t> = 1,2 kg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t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>
                <a:solidFill>
                  <a:srgbClr val="FF0000"/>
                </a:solidFill>
              </a:rPr>
              <a:t> = 15°C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t = 100°C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>
                <a:solidFill>
                  <a:srgbClr val="FF0000"/>
                </a:solidFill>
              </a:rPr>
              <a:t> = 4,18 </a:t>
            </a:r>
            <a:r>
              <a:rPr lang="cs-CZ" sz="2400" b="1" dirty="0" err="1" smtClean="0">
                <a:solidFill>
                  <a:srgbClr val="FF0000"/>
                </a:solidFill>
              </a:rPr>
              <a:t>kJ</a:t>
            </a:r>
            <a:r>
              <a:rPr lang="cs-CZ" sz="2400" b="1" dirty="0" smtClean="0">
                <a:solidFill>
                  <a:srgbClr val="FF0000"/>
                </a:solidFill>
              </a:rPr>
              <a:t>/kg °C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m</a:t>
            </a:r>
            <a:r>
              <a:rPr lang="cs-CZ" sz="2400" b="1" baseline="-25000" dirty="0" smtClean="0">
                <a:solidFill>
                  <a:srgbClr val="0070C0"/>
                </a:solidFill>
              </a:rPr>
              <a:t>2</a:t>
            </a:r>
            <a:r>
              <a:rPr lang="cs-CZ" sz="2400" b="1" dirty="0" smtClean="0">
                <a:solidFill>
                  <a:srgbClr val="0070C0"/>
                </a:solidFill>
              </a:rPr>
              <a:t> = 0,15 kg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t</a:t>
            </a:r>
            <a:r>
              <a:rPr lang="cs-CZ" sz="2400" b="1" baseline="-25000" dirty="0" smtClean="0">
                <a:solidFill>
                  <a:srgbClr val="0070C0"/>
                </a:solidFill>
              </a:rPr>
              <a:t>2</a:t>
            </a:r>
            <a:r>
              <a:rPr lang="cs-CZ" sz="2400" b="1" dirty="0" smtClean="0">
                <a:solidFill>
                  <a:srgbClr val="0070C0"/>
                </a:solidFill>
              </a:rPr>
              <a:t> = 0°C</a:t>
            </a:r>
          </a:p>
          <a:p>
            <a:r>
              <a:rPr lang="cs-CZ" sz="2400" b="1" dirty="0" err="1" smtClean="0">
                <a:solidFill>
                  <a:srgbClr val="0070C0"/>
                </a:solidFill>
              </a:rPr>
              <a:t>l</a:t>
            </a:r>
            <a:r>
              <a:rPr lang="cs-CZ" sz="2400" b="1" baseline="-25000" dirty="0" err="1" smtClean="0">
                <a:solidFill>
                  <a:srgbClr val="0070C0"/>
                </a:solidFill>
              </a:rPr>
              <a:t>t</a:t>
            </a:r>
            <a:r>
              <a:rPr lang="cs-CZ" sz="2400" b="1" dirty="0" smtClean="0">
                <a:solidFill>
                  <a:srgbClr val="0070C0"/>
                </a:solidFill>
              </a:rPr>
              <a:t> = 334 </a:t>
            </a:r>
            <a:r>
              <a:rPr lang="cs-CZ" sz="2400" b="1" dirty="0" err="1" smtClean="0">
                <a:solidFill>
                  <a:srgbClr val="0070C0"/>
                </a:solidFill>
              </a:rPr>
              <a:t>kJ</a:t>
            </a:r>
            <a:r>
              <a:rPr lang="cs-CZ" sz="2400" b="1" dirty="0" smtClean="0">
                <a:solidFill>
                  <a:srgbClr val="0070C0"/>
                </a:solidFill>
              </a:rPr>
              <a:t>/kg</a:t>
            </a:r>
          </a:p>
          <a:p>
            <a:r>
              <a:rPr lang="cs-CZ" sz="2400" b="1" dirty="0" err="1" smtClean="0"/>
              <a:t>P</a:t>
            </a:r>
            <a:r>
              <a:rPr lang="cs-CZ" sz="2400" b="1" baseline="-25000" dirty="0" err="1" smtClean="0"/>
              <a:t>p</a:t>
            </a:r>
            <a:r>
              <a:rPr lang="cs-CZ" sz="2400" b="1" dirty="0" smtClean="0"/>
              <a:t> = 2000 W</a:t>
            </a:r>
          </a:p>
          <a:p>
            <a:r>
              <a:rPr lang="el-GR" sz="2400" b="1" dirty="0" smtClean="0">
                <a:latin typeface="Calibri"/>
              </a:rPr>
              <a:t>η</a:t>
            </a:r>
            <a:r>
              <a:rPr lang="cs-CZ" sz="2400" b="1" dirty="0" smtClean="0">
                <a:latin typeface="Calibri"/>
              </a:rPr>
              <a:t> = 85 %</a:t>
            </a:r>
          </a:p>
          <a:p>
            <a:r>
              <a:rPr lang="cs-CZ" sz="2400" b="1" u="sng" dirty="0" smtClean="0">
                <a:latin typeface="Calibri"/>
              </a:rPr>
              <a:t>t = ? s</a:t>
            </a:r>
            <a:endParaRPr lang="cs-CZ" sz="2400" b="1" u="sng" dirty="0" smtClean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2348880"/>
            <a:ext cx="3181350" cy="74295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3212976"/>
            <a:ext cx="2333625" cy="847725"/>
          </a:xfrm>
          <a:prstGeom prst="rect">
            <a:avLst/>
          </a:prstGeom>
          <a:noFill/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4221088"/>
            <a:ext cx="5953125" cy="657225"/>
          </a:xfrm>
          <a:prstGeom prst="rect">
            <a:avLst/>
          </a:prstGeom>
          <a:noFill/>
        </p:spPr>
      </p:pic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5229200"/>
            <a:ext cx="2828925" cy="409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sz="1600" dirty="0" smtClean="0"/>
          </a:p>
          <a:p>
            <a:r>
              <a:rPr lang="cs-CZ" sz="1600" dirty="0" smtClean="0"/>
              <a:t>JÁCHIM, František a Jiří TESAŘ. </a:t>
            </a:r>
            <a:r>
              <a:rPr lang="cs-CZ" sz="1600" i="1" dirty="0" smtClean="0"/>
              <a:t>Fyzika pro 9. ročník základní školy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SPN, 2000. ISBN 80-7235-130-3.</a:t>
            </a:r>
          </a:p>
          <a:p>
            <a:r>
              <a:rPr lang="cs-CZ" sz="1600" dirty="0" smtClean="0"/>
              <a:t>BOHUNĚK, Jiří. </a:t>
            </a:r>
            <a:r>
              <a:rPr lang="cs-CZ" sz="1600" i="1" dirty="0" smtClean="0"/>
              <a:t>Sbírka úloh z fyziky pro ZŠ</a:t>
            </a:r>
            <a:r>
              <a:rPr lang="cs-CZ" sz="1600" dirty="0" smtClean="0"/>
              <a:t>: </a:t>
            </a:r>
            <a:r>
              <a:rPr lang="cs-CZ" sz="1600" i="1" dirty="0" smtClean="0"/>
              <a:t>2.díl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Galaxie, 1993. ISBN 80-85204-21-5.</a:t>
            </a:r>
          </a:p>
          <a:p>
            <a:r>
              <a:rPr lang="cs-CZ" sz="1600" dirty="0" smtClean="0">
                <a:hlinkClick r:id="rId2"/>
              </a:rPr>
              <a:t>http://fyzikalniolympiada.cz</a:t>
            </a:r>
            <a:r>
              <a:rPr lang="cs-CZ" sz="1600" dirty="0" smtClean="0"/>
              <a:t> </a:t>
            </a:r>
          </a:p>
          <a:p>
            <a:endParaRPr lang="cs-CZ" sz="1600" dirty="0" smtClean="0"/>
          </a:p>
          <a:p>
            <a:r>
              <a:rPr lang="cs-CZ" sz="1600" dirty="0" smtClean="0"/>
              <a:t>Obrázky:</a:t>
            </a:r>
          </a:p>
          <a:p>
            <a:r>
              <a:rPr lang="cs-CZ" sz="1600" dirty="0" smtClean="0">
                <a:hlinkClick r:id="rId3"/>
              </a:rPr>
              <a:t>www.</a:t>
            </a:r>
            <a:r>
              <a:rPr lang="cs-CZ" sz="1600" dirty="0" err="1" smtClean="0">
                <a:hlinkClick r:id="rId3"/>
              </a:rPr>
              <a:t>microsoft.com</a:t>
            </a:r>
            <a:r>
              <a:rPr lang="cs-CZ" sz="1600" dirty="0" smtClean="0"/>
              <a:t> </a:t>
            </a:r>
          </a:p>
          <a:p>
            <a:endParaRPr lang="cs-CZ" sz="1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719</Words>
  <Application>Microsoft Office PowerPoint</Application>
  <PresentationFormat>Předvádění na obrazovce (4:3)</PresentationFormat>
  <Paragraphs>114</Paragraphs>
  <Slides>12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Skupenské teplo tání (tuhnutí)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Použité zdroje: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Skupenské teplo tání (tuhnutí)</dc:title>
  <dc:creator>uživatel</dc:creator>
  <cp:lastModifiedBy>pc</cp:lastModifiedBy>
  <cp:revision>32</cp:revision>
  <dcterms:created xsi:type="dcterms:W3CDTF">2013-05-21T13:00:55Z</dcterms:created>
  <dcterms:modified xsi:type="dcterms:W3CDTF">2013-06-20T19:11:47Z</dcterms:modified>
</cp:coreProperties>
</file>