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5" r:id="rId8"/>
    <p:sldId id="263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66E263-D7AF-4ACA-AF35-05240DDD862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5E8DC1-29C0-47A4-B5F1-57FBBF6B57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35038" y="1700213"/>
            <a:ext cx="8208962" cy="3600450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VY_32_INOVACE_20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Energie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Vypařování, var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Materiál slouží jako osnova k hodině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402324"/>
            <a:ext cx="5256584" cy="101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809381" y="510421"/>
            <a:ext cx="755540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Vypařování, var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Vypařování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5095" y="1437165"/>
            <a:ext cx="3806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Přeměna kapaliny na plyn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55095" y="2427275"/>
            <a:ext cx="3581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Probíhá za každé teploty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Documents and Settings\pc\Local Settings\Temporary Internet Files\Content.IE5\OB5BQIRP\MC9003329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1630" y="4149080"/>
            <a:ext cx="1804111" cy="1757477"/>
          </a:xfrm>
          <a:prstGeom prst="rect">
            <a:avLst/>
          </a:prstGeom>
          <a:noFill/>
        </p:spPr>
      </p:pic>
      <p:pic>
        <p:nvPicPr>
          <p:cNvPr id="1027" name="Picture 3" descr="C:\Documents and Settings\pc\Local Settings\Temporary Internet Files\Content.IE5\OB5BQIRP\MC9003329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2050" y="4284095"/>
            <a:ext cx="2424228" cy="1506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" y="1562888"/>
            <a:ext cx="9144000" cy="83099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Při vypařování opouštějí kapalinu částice s největší energií – kapalina přijímá teplo ze svého okolí – studí mi ruka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55094" y="2652300"/>
            <a:ext cx="6237185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Vypařování probíhá pouze na povrchu kapaliny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13665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Pokus: na dlaň si kápni pár kapek lihu. Co pociťuješ?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90872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Prudké ochlazení</a:t>
            </a:r>
          </a:p>
        </p:txBody>
      </p:sp>
      <p:pic>
        <p:nvPicPr>
          <p:cNvPr id="2052" name="Picture 4" descr="C:\Documents and Settings\pc\Local Settings\Temporary Internet Files\Content.IE5\MDLUBEDO\MP900401615[1].jpg"/>
          <p:cNvPicPr>
            <a:picLocks noChangeAspect="1" noChangeArrowheads="1"/>
          </p:cNvPicPr>
          <p:nvPr/>
        </p:nvPicPr>
        <p:blipFill>
          <a:blip r:embed="rId2" cstate="print"/>
          <a:srcRect r="8179"/>
          <a:stretch>
            <a:fillRect/>
          </a:stretch>
        </p:blipFill>
        <p:spPr bwMode="auto">
          <a:xfrm>
            <a:off x="6237185" y="3248980"/>
            <a:ext cx="2700300" cy="1959787"/>
          </a:xfrm>
          <a:prstGeom prst="rect">
            <a:avLst/>
          </a:prstGeom>
          <a:noFill/>
        </p:spPr>
      </p:pic>
      <p:pic>
        <p:nvPicPr>
          <p:cNvPr id="2054" name="Picture 6" descr="C:\Documents and Settings\pc\Local Settings\Temporary Internet Files\Content.IE5\JA0BVHGH\MC9004244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540" y="3338990"/>
            <a:ext cx="1955800" cy="1790700"/>
          </a:xfrm>
          <a:prstGeom prst="rect">
            <a:avLst/>
          </a:prstGeom>
          <a:noFill/>
        </p:spPr>
      </p:pic>
      <p:pic>
        <p:nvPicPr>
          <p:cNvPr id="2057" name="Picture 9" descr="C:\Documents and Settings\pc\Local Settings\Temporary Internet Files\Content.IE5\JA0BVHGH\MC9002314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36985" y="5004175"/>
            <a:ext cx="1824714" cy="1714651"/>
          </a:xfrm>
          <a:prstGeom prst="rect">
            <a:avLst/>
          </a:prstGeom>
          <a:noFill/>
        </p:spPr>
      </p:pic>
      <p:pic>
        <p:nvPicPr>
          <p:cNvPr id="2062" name="Picture 14" descr="C:\Documents and Settings\pc\Local Settings\Temporary Internet Files\Content.IE5\H3F79HWE\MC90036098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96725" y="4689140"/>
            <a:ext cx="1762049" cy="18141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03358" y="2832320"/>
            <a:ext cx="7137285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Různé látky se vypařují za stejných podmínek různě.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413665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Pokus: jeden prst si namoč do lihu, druhý do vody. </a:t>
            </a:r>
            <a:br>
              <a:rPr lang="cs-CZ" sz="2400" b="1" dirty="0" smtClean="0">
                <a:solidFill>
                  <a:srgbClr val="7030A0"/>
                </a:solidFill>
              </a:rPr>
            </a:br>
            <a:r>
              <a:rPr lang="cs-CZ" sz="2400" b="1" dirty="0" smtClean="0">
                <a:solidFill>
                  <a:srgbClr val="7030A0"/>
                </a:solidFill>
              </a:rPr>
              <a:t>Zavři oči a vnímej, co cítíš.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166219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</a:rPr>
              <a:t>Prst namočený v lihu studí víc, než prst namočený ve vodě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20180" y="1988840"/>
            <a:ext cx="5697125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Odvodem par vzniklých nad kapalinou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413665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Jakým způsobem se dá vypařování urychlit?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620180" y="1133745"/>
            <a:ext cx="2996825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Zahřátím</a:t>
            </a:r>
            <a:r>
              <a:rPr lang="cs-CZ" sz="2400" b="1" dirty="0" smtClean="0">
                <a:solidFill>
                  <a:srgbClr val="FFFF00"/>
                </a:solidFill>
              </a:rPr>
              <a:t> kapaliny</a:t>
            </a:r>
          </a:p>
        </p:txBody>
      </p:sp>
      <p:pic>
        <p:nvPicPr>
          <p:cNvPr id="7" name="Picture 2" descr="C:\Documents and Settings\pc\Local Settings\Temporary Internet Files\Content.IE5\H3F79HWE\MC9002501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2220" y="3879050"/>
            <a:ext cx="1984218" cy="2693406"/>
          </a:xfrm>
          <a:prstGeom prst="rect">
            <a:avLst/>
          </a:prstGeom>
          <a:noFill/>
        </p:spPr>
      </p:pic>
      <p:pic>
        <p:nvPicPr>
          <p:cNvPr id="3077" name="Picture 5" descr="C:\Documents and Settings\pc\Local Settings\Temporary Internet Files\Content.IE5\JA0BVHGH\MC9004153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545" y="4472673"/>
            <a:ext cx="2475275" cy="1990390"/>
          </a:xfrm>
          <a:prstGeom prst="rect">
            <a:avLst/>
          </a:prstGeom>
          <a:noFill/>
        </p:spPr>
      </p:pic>
      <p:pic>
        <p:nvPicPr>
          <p:cNvPr id="3079" name="Picture 7" descr="C:\Documents and Settings\pc\Local Settings\Temporary Internet Files\Content.IE5\MDLUBEDO\MM90035661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06915" y="4239090"/>
            <a:ext cx="2179535" cy="2179535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620180" y="2990565"/>
            <a:ext cx="4635515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Zvětšením povrchu kapaliny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Odpověz na otázky: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33746"/>
            <a:ext cx="8229600" cy="4992418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Proč nás studí mokré ruce?</a:t>
            </a:r>
          </a:p>
          <a:p>
            <a:r>
              <a:rPr lang="cs-CZ" sz="2800" b="1" dirty="0" smtClean="0"/>
              <a:t>Kdy se lépe suší mokré prádlo? Za bezvětří, větru, za chladného počasí, nebo v letním horku?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Proč voda rozlitá na podlaze se vypaří rychleji než voda stejné hmotnosti v otevřené sklenici?</a:t>
            </a:r>
          </a:p>
          <a:p>
            <a:r>
              <a:rPr lang="cs-CZ" sz="2800" b="1" dirty="0" smtClean="0"/>
              <a:t>Proč se za horkých dní kropí silnice?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Je-li voda přechovávána v otevřené plechové nádobě obalené vlhkou látkou, má to vliv na její teplotu?</a:t>
            </a:r>
          </a:p>
          <a:p>
            <a:r>
              <a:rPr lang="cs-CZ" sz="2800" b="1" dirty="0" smtClean="0"/>
              <a:t>Aby pokosená tráva rychleji uschla a vzniklo seno, několikrát se obrací a načechrává. Není to zbytečná práce?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Var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5095" y="1437165"/>
            <a:ext cx="3806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Přeměna kapaliny na plyn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55094" y="2427275"/>
            <a:ext cx="6237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Probíhá za určité teploty – </a:t>
            </a:r>
            <a:r>
              <a:rPr lang="cs-CZ" sz="2400" b="1" dirty="0" err="1" smtClean="0">
                <a:solidFill>
                  <a:srgbClr val="0070C0"/>
                </a:solidFill>
              </a:rPr>
              <a:t>teploty</a:t>
            </a:r>
            <a:r>
              <a:rPr lang="cs-CZ" sz="2400" b="1" dirty="0" smtClean="0">
                <a:solidFill>
                  <a:srgbClr val="0070C0"/>
                </a:solidFill>
              </a:rPr>
              <a:t> varu - </a:t>
            </a:r>
            <a:r>
              <a:rPr lang="cs-CZ" sz="2400" b="1" dirty="0" err="1" smtClean="0">
                <a:solidFill>
                  <a:srgbClr val="0070C0"/>
                </a:solidFill>
              </a:rPr>
              <a:t>t</a:t>
            </a:r>
            <a:r>
              <a:rPr lang="cs-CZ" sz="2400" b="1" baseline="-25000" dirty="0" err="1" smtClean="0">
                <a:solidFill>
                  <a:srgbClr val="0070C0"/>
                </a:solidFill>
              </a:rPr>
              <a:t>v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26595" y="3564015"/>
            <a:ext cx="623718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Najdi v tabulkách teplotu varu těchto látek : voda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železo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kyslík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rtuť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96825" y="3924055"/>
            <a:ext cx="945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100°C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96825" y="428409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2750°C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41830" y="4644135"/>
            <a:ext cx="1035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-183°C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41830" y="5004175"/>
            <a:ext cx="945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357°C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500"/>
                            </p:stCondLst>
                            <p:childTnLst>
                              <p:par>
                                <p:cTn id="3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Var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5095" y="1437165"/>
            <a:ext cx="5607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Probíhá v celém objemu kapaliny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55094" y="2427275"/>
            <a:ext cx="7227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Teplota varu závisí na tlaku, který působí na kapalinu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4100" name="Picture 4" descr="C:\Documents and Settings\pc\Local Settings\Temporary Internet Files\Content.IE5\OB5BQIRP\MC9003343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6605" y="3158970"/>
            <a:ext cx="1575175" cy="3228567"/>
          </a:xfrm>
          <a:prstGeom prst="rect">
            <a:avLst/>
          </a:prstGeom>
          <a:noFill/>
        </p:spPr>
      </p:pic>
      <p:pic>
        <p:nvPicPr>
          <p:cNvPr id="4101" name="Picture 5" descr="C:\Documents and Settings\pc\Local Settings\Temporary Internet Files\Content.IE5\MDLUBEDO\MC9002523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21850" y="4194085"/>
            <a:ext cx="2385265" cy="1707688"/>
          </a:xfrm>
          <a:prstGeom prst="rect">
            <a:avLst/>
          </a:prstGeom>
          <a:noFill/>
        </p:spPr>
      </p:pic>
      <p:pic>
        <p:nvPicPr>
          <p:cNvPr id="4102" name="Picture 6" descr="C:\Documents and Settings\pc\Local Settings\Temporary Internet Files\Content.IE5\OB5BQIRP\MM90036522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62210" y="4059070"/>
            <a:ext cx="2089526" cy="20895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Odpověz na otázky: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93785"/>
            <a:ext cx="8229600" cy="4632378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Jaký je rozdíl mezi vypařováním a varem?</a:t>
            </a:r>
          </a:p>
          <a:p>
            <a:r>
              <a:rPr lang="cs-CZ" sz="2800" b="1" dirty="0" smtClean="0"/>
              <a:t>Proč horolezci v </a:t>
            </a:r>
            <a:r>
              <a:rPr lang="cs-CZ" sz="2800" b="1" dirty="0" err="1" smtClean="0"/>
              <a:t>Himaláji</a:t>
            </a:r>
            <a:r>
              <a:rPr lang="cs-CZ" sz="2800" b="1" dirty="0" smtClean="0"/>
              <a:t> při vaření vody na čaj dosáhnou maximálně teploty 60°C?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Proč se v hlubokých šachtách voda vaří při vyšší teplotě než 100°C?</a:t>
            </a:r>
          </a:p>
          <a:p>
            <a:r>
              <a:rPr lang="cs-CZ" sz="2800" b="1" dirty="0" smtClean="0"/>
              <a:t>Jak velké teplo je třeba dodat vodě o </a:t>
            </a:r>
            <a:r>
              <a:rPr lang="cs-CZ" sz="2800" b="1" smtClean="0"/>
              <a:t>hmotnosti </a:t>
            </a:r>
            <a:br>
              <a:rPr lang="cs-CZ" sz="2800" b="1" smtClean="0"/>
            </a:br>
            <a:r>
              <a:rPr lang="cs-CZ" sz="2800" b="1" smtClean="0"/>
              <a:t>5 </a:t>
            </a:r>
            <a:r>
              <a:rPr lang="cs-CZ" sz="2800" b="1" dirty="0" smtClean="0"/>
              <a:t>kg a teplotě 100°C, aby se přeměnila v páru stejné teploty?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Co tvoří stoupající bublinky ve vroucí vodě?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z="1600" dirty="0" smtClean="0"/>
          </a:p>
          <a:p>
            <a:r>
              <a:rPr lang="cs-CZ" sz="1600" dirty="0" smtClean="0"/>
              <a:t>JÁCHIM, František a Jiří TESAŘ. </a:t>
            </a:r>
            <a:r>
              <a:rPr lang="cs-CZ" sz="1600" i="1" dirty="0" smtClean="0"/>
              <a:t>Fyzika pro 9. ročník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SPN, 2000. ISBN 80-7235-130-3.</a:t>
            </a:r>
          </a:p>
          <a:p>
            <a:r>
              <a:rPr lang="cs-CZ" sz="1600" dirty="0" smtClean="0"/>
              <a:t>BOHUNĚK, Jiří. </a:t>
            </a:r>
            <a:r>
              <a:rPr lang="cs-CZ" sz="1600" i="1" dirty="0" smtClean="0"/>
              <a:t>Sbírka úloh z fyziky pro ZŠ</a:t>
            </a:r>
            <a:r>
              <a:rPr lang="cs-CZ" sz="1600" dirty="0" smtClean="0"/>
              <a:t>: </a:t>
            </a:r>
            <a:r>
              <a:rPr lang="cs-CZ" sz="1600" i="1" dirty="0" smtClean="0"/>
              <a:t>2.díl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Galaxie, 1993. ISBN 80-85204-21-5</a:t>
            </a:r>
            <a:r>
              <a:rPr lang="cs-CZ" sz="1600" dirty="0" smtClean="0"/>
              <a:t>.</a:t>
            </a:r>
          </a:p>
          <a:p>
            <a:endParaRPr lang="cs-CZ" sz="1600" dirty="0" smtClean="0"/>
          </a:p>
          <a:p>
            <a:r>
              <a:rPr lang="cs-CZ" sz="1600" dirty="0" smtClean="0"/>
              <a:t>Obrázky:</a:t>
            </a:r>
          </a:p>
          <a:p>
            <a:r>
              <a:rPr lang="cs-CZ" sz="1600" dirty="0" smtClean="0">
                <a:hlinkClick r:id="rId2"/>
              </a:rPr>
              <a:t>www.office.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409</Words>
  <Application>Microsoft Office PowerPoint</Application>
  <PresentationFormat>Předvádění na obrazovce (4:3)</PresentationFormat>
  <Paragraphs>65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Vypařování, var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14</cp:revision>
  <dcterms:created xsi:type="dcterms:W3CDTF">2013-05-27T16:58:44Z</dcterms:created>
  <dcterms:modified xsi:type="dcterms:W3CDTF">2013-06-22T15:41:40Z</dcterms:modified>
</cp:coreProperties>
</file>