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70" r:id="rId4"/>
    <p:sldId id="261" r:id="rId5"/>
    <p:sldId id="274" r:id="rId6"/>
    <p:sldId id="272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FFFF99"/>
    <a:srgbClr val="454C02"/>
    <a:srgbClr val="3D3C10"/>
    <a:srgbClr val="FFFF66"/>
    <a:srgbClr val="EBEDD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A52EF0-E372-4152-9BE4-679F6AA512A0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31660-BEE5-4CA9-AB82-7F74AF973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433D46C-B3F3-40F3-8A3A-32B0ADAE4364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4645AC1-85B4-40B9-89C7-C3204F407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57685-B4FB-48DE-A66F-FD8787AFFEBF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495544-D3B2-4C67-B89C-612893037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A5575-E660-473A-AB86-E8A0C1824E4D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6BA25-0130-4FEE-A314-F8527D0E5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09BDE-0426-4057-990B-236832792BB4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BF2AF-AD4B-4B8C-B009-C48EDCC12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18907F9-807D-4C69-BBDA-055FE55E901C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D86FEC0-2487-4977-BB5A-F14015846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6B543-10AF-4C0C-996F-040C14AD6DA8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18A3E-126D-4F3F-8622-C1A7F5AA7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50FAD5-5663-48B1-812C-53147C4A7A5E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2961AE-A517-42D2-84EA-08F1F2EAB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D4E5E5D-D3CE-4A2C-9D4F-A58AAFFF843A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02FB2C-F7E4-4A0F-8933-ED6734B8E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8D89B-D9D9-4C95-A008-C9D32C672F94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1FD36-B845-42A3-A064-17251BD95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62815-7C75-4298-B16A-E2B10B160305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80B08-36DC-4BB6-A6DD-6C134DDC8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F4488CA-457E-486F-9FEC-4B8424782B11}" type="datetimeFigureOut">
              <a:rPr lang="cs-CZ"/>
              <a:pPr>
                <a:defRPr/>
              </a:pPr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D9ABF25-2C95-471D-B79E-3514F37CE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37" r:id="rId4"/>
    <p:sldLayoutId id="2147483738" r:id="rId5"/>
    <p:sldLayoutId id="2147483745" r:id="rId6"/>
    <p:sldLayoutId id="2147483739" r:id="rId7"/>
    <p:sldLayoutId id="2147483746" r:id="rId8"/>
    <p:sldLayoutId id="2147483747" r:id="rId9"/>
    <p:sldLayoutId id="2147483740" r:id="rId10"/>
    <p:sldLayoutId id="2147483741" r:id="rId11"/>
  </p:sldLayoutIdLst>
  <p:transition spd="slow">
    <p:checker dir="vert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RBBHnov7YnarkHl7oc_4SQ4acyZGXXAgaqct9BJMJblNVNTmq6ng" TargetMode="External"/><Relationship Id="rId3" Type="http://schemas.openxmlformats.org/officeDocument/2006/relationships/hyperlink" Target="http://t2.gstatic.com/images?q=tbn:ANd9GcQOAYptk_ah-tY9eWbJ23Y0mciqxxojsPHK3wNuuJhNJtg4j_emQQ" TargetMode="External"/><Relationship Id="rId7" Type="http://schemas.openxmlformats.org/officeDocument/2006/relationships/hyperlink" Target="http://t2.gstatic.com/images?q=tbn:ANd9GcSmksKJH_oMqNOdTaZ3SQM1c7xV66heHEqQy4BiJDRJmvNfMus0" TargetMode="External"/><Relationship Id="rId2" Type="http://schemas.openxmlformats.org/officeDocument/2006/relationships/hyperlink" Target="http://t2.gstatic.com/images?q=tbn:ANd9GcRJKNgCeZYyM1FiB4A72UlKVe3iE1X1D6IHPRtrljQwd4mImBA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RnCCI34EWJtrFYk_Qoo70Vx9VtRADyqK45FuF0B3v_fK7tVWCT" TargetMode="External"/><Relationship Id="rId5" Type="http://schemas.openxmlformats.org/officeDocument/2006/relationships/hyperlink" Target="http://t2.gstatic.com/images?q=tbn:ANd9GcS0ey0F7InDEqbv4k-XYWuUmOODaG4Q8hhcyvo4Hwnprg7byyJ38w" TargetMode="External"/><Relationship Id="rId10" Type="http://schemas.openxmlformats.org/officeDocument/2006/relationships/hyperlink" Target="http://t1.gstatic.com/images?q=tbn:ANd9GcR7f32nTnsHay6-2PzlXERG-oDV0pJ-tNo61xp_mjfKfqUYykpP" TargetMode="External"/><Relationship Id="rId4" Type="http://schemas.openxmlformats.org/officeDocument/2006/relationships/hyperlink" Target="http://cs.wikipedia.org/wiki/Pov%C4%9Bst" TargetMode="External"/><Relationship Id="rId9" Type="http://schemas.openxmlformats.org/officeDocument/2006/relationships/hyperlink" Target="http://www.nkp.cz/images/vyda_vlastim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224135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Pověst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685800" y="5157788"/>
            <a:ext cx="7270750" cy="1150937"/>
          </a:xfrm>
        </p:spPr>
        <p:txBody>
          <a:bodyPr/>
          <a:lstStyle/>
          <a:p>
            <a:pPr algn="ctr" eaLnBrk="1" hangingPunct="1"/>
            <a:r>
              <a:rPr lang="cs-CZ" sz="2800" smtClean="0">
                <a:solidFill>
                  <a:schemeClr val="accent1"/>
                </a:solidFill>
                <a:latin typeface="Arial Black" pitchFamily="34" charset="0"/>
              </a:rPr>
              <a:t>CHARAKTERISTIKA</a:t>
            </a:r>
          </a:p>
          <a:p>
            <a:pPr algn="ctr" eaLnBrk="1" hangingPunct="1"/>
            <a:r>
              <a:rPr lang="cs-CZ" sz="2800" smtClean="0">
                <a:solidFill>
                  <a:schemeClr val="accent1"/>
                </a:solidFill>
                <a:latin typeface="Arial Black" pitchFamily="34" charset="0"/>
              </a:rPr>
              <a:t>VÝZNAMNÍ AUTOŘI</a:t>
            </a:r>
          </a:p>
          <a:p>
            <a:pPr eaLnBrk="1" hangingPunct="1"/>
            <a:endParaRPr lang="cs-CZ" smtClean="0"/>
          </a:p>
        </p:txBody>
      </p:sp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0" y="188913"/>
            <a:ext cx="9144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Times New Roman" pitchFamily="18" charset="0"/>
                <a:cs typeface="Times New Roman" pitchFamily="18" charset="0"/>
              </a:rPr>
              <a:t>DUM / VYDMUCHOV / POLIAČÍKOVÁ/ JAZYK A  JAZYKOVÁ KOMUNIKACE/ 008</a:t>
            </a:r>
          </a:p>
        </p:txBody>
      </p:sp>
      <p:sp>
        <p:nvSpPr>
          <p:cNvPr id="8197" name="Obdélník 5"/>
          <p:cNvSpPr>
            <a:spLocks noChangeArrowheads="1"/>
          </p:cNvSpPr>
          <p:nvPr/>
        </p:nvSpPr>
        <p:spPr bwMode="auto">
          <a:xfrm>
            <a:off x="5940425" y="6453188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988840"/>
            <a:ext cx="4839570" cy="316835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Co je to pověst?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81138"/>
            <a:ext cx="9144000" cy="5376862"/>
          </a:xfrm>
        </p:spPr>
        <p:txBody>
          <a:bodyPr/>
          <a:lstStyle/>
          <a:p>
            <a:pPr eaLnBrk="1" hangingPunct="1"/>
            <a:r>
              <a:rPr lang="cs-CZ" sz="2800" smtClean="0"/>
              <a:t>vychází z ústní lidové slovesnosti</a:t>
            </a:r>
          </a:p>
          <a:p>
            <a:pPr eaLnBrk="1" hangingPunct="1"/>
            <a:r>
              <a:rPr lang="cs-CZ" sz="2800" smtClean="0"/>
              <a:t>jádro příběhu může být pravdivé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(tím se liší od pohádek) </a:t>
            </a:r>
          </a:p>
          <a:p>
            <a:pPr eaLnBrk="1" hangingPunct="1"/>
            <a:r>
              <a:rPr lang="cs-CZ" sz="2800" smtClean="0"/>
              <a:t>příběh může být kvůli dramatičnosti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ústním  vypravováním upraven  </a:t>
            </a:r>
          </a:p>
          <a:p>
            <a:pPr eaLnBrk="1" hangingPunct="1"/>
            <a:r>
              <a:rPr lang="cs-CZ" sz="2800" smtClean="0"/>
              <a:t>pověst se váže k určitému místu, například hradu,zámku, městu, přírodní lokalitě,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může vypravovat i o významném  nebo obyčejném člověku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</a:t>
            </a:r>
            <a:r>
              <a:rPr lang="cs-CZ" sz="2800" smtClean="0">
                <a:solidFill>
                  <a:srgbClr val="FF0000"/>
                </a:solidFill>
              </a:rPr>
              <a:t>mívá historické jádro (u jejího vzniku byla skutečná      událost, osobnost apod. ) + autorova fantazie</a:t>
            </a:r>
          </a:p>
        </p:txBody>
      </p:sp>
      <p:pic>
        <p:nvPicPr>
          <p:cNvPr id="9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484313"/>
            <a:ext cx="3005138" cy="152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sz="6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Druhy pověstí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b="1" smtClean="0"/>
          </a:p>
          <a:p>
            <a:pPr eaLnBrk="1" hangingPunct="1"/>
            <a:r>
              <a:rPr lang="cs-CZ" smtClean="0"/>
              <a:t>1. místní (o hradu, kapličce, studánce…)</a:t>
            </a:r>
          </a:p>
          <a:p>
            <a:pPr eaLnBrk="1" hangingPunct="1"/>
            <a:r>
              <a:rPr lang="cs-CZ" smtClean="0"/>
              <a:t>2. historické (minulost národa)</a:t>
            </a:r>
          </a:p>
          <a:p>
            <a:pPr eaLnBrk="1" hangingPunct="1"/>
            <a:r>
              <a:rPr lang="cs-CZ" smtClean="0"/>
              <a:t>3. heraldické (o erbech, znacích)</a:t>
            </a:r>
          </a:p>
          <a:p>
            <a:pPr eaLnBrk="1" hangingPunct="1"/>
            <a:r>
              <a:rPr lang="cs-CZ" smtClean="0"/>
              <a:t>4. démonické (o vodníku, polednici…)</a:t>
            </a:r>
          </a:p>
          <a:p>
            <a:pPr eaLnBrk="1" hangingPunct="1"/>
            <a:r>
              <a:rPr lang="cs-CZ" smtClean="0"/>
              <a:t>5. současné (městské, moderní)</a:t>
            </a:r>
          </a:p>
          <a:p>
            <a:pPr eaLnBrk="1" hangingPunct="1"/>
            <a:r>
              <a:rPr lang="cs-CZ" smtClean="0"/>
              <a:t>6. legendární ( je tu pravdivá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postava,která je známa)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861048"/>
            <a:ext cx="4320480" cy="28083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100811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Nejznámější  pověsti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84313"/>
            <a:ext cx="5986463" cy="444976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Staré pověsti české Aloise Jiráska</a:t>
            </a:r>
            <a:r>
              <a:rPr lang="cs-CZ" sz="28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(</a:t>
            </a:r>
            <a:r>
              <a:rPr lang="cs-CZ" sz="2800" dirty="0" smtClean="0"/>
              <a:t>např.</a:t>
            </a:r>
            <a:r>
              <a:rPr lang="cs-CZ" sz="2800" dirty="0" smtClean="0">
                <a:solidFill>
                  <a:srgbClr val="990033"/>
                </a:solidFill>
              </a:rPr>
              <a:t> </a:t>
            </a:r>
            <a:r>
              <a:rPr lang="cs-CZ" sz="2800" dirty="0" smtClean="0"/>
              <a:t>popisuje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   příchod našich předků na horu Říp, která se stala symbolem českého národa)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/>
              <a:t>Staré řecké báje a pověsti Eduarda </a:t>
            </a:r>
            <a:r>
              <a:rPr lang="cs-CZ" sz="2800" dirty="0" err="1" smtClean="0"/>
              <a:t>Petišky</a:t>
            </a:r>
            <a:endParaRPr lang="cs-CZ" sz="2800" dirty="0" smtClean="0"/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8" name="Picture 7" descr="knihy pověstí (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084168" y="476672"/>
            <a:ext cx="2730557" cy="40958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333880"/>
            <a:ext cx="2520280" cy="35241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00811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Nejznámější  pověsti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5986463" cy="44497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Eduard </a:t>
            </a:r>
            <a:r>
              <a:rPr lang="cs-CZ" sz="36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Petiška</a:t>
            </a:r>
            <a:endParaRPr lang="cs-CZ" sz="3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Golem a jiné židovské pověsti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pohádky ze staré Prahy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solidFill>
                <a:srgbClr val="00006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Rabín </a:t>
            </a:r>
            <a:r>
              <a:rPr lang="cs-CZ" dirty="0" err="1" smtClean="0"/>
              <a:t>Lew</a:t>
            </a:r>
            <a:r>
              <a:rPr lang="cs-CZ" dirty="0" smtClean="0"/>
              <a:t> vytvořil z hlíny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golema, aby pomáhal židům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proti nepřátelům.</a:t>
            </a:r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16832"/>
            <a:ext cx="4464496" cy="45365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00811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Nejznámější  pověsti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5986463" cy="4449762"/>
          </a:xfrm>
        </p:spPr>
        <p:txBody>
          <a:bodyPr/>
          <a:lstStyle/>
          <a:p>
            <a:pPr eaLnBrk="1" hangingPunct="1"/>
            <a:r>
              <a:rPr lang="cs-CZ" sz="2800" smtClean="0"/>
              <a:t>Kosmova a Dalimilova kronika(první česky psaná veršovaná kronika)</a:t>
            </a:r>
          </a:p>
          <a:p>
            <a:pPr eaLnBrk="1" hangingPunct="1"/>
            <a:r>
              <a:rPr lang="cs-CZ" sz="2800" smtClean="0"/>
              <a:t>Národní báchorky a pověsti Boženy Němcové</a:t>
            </a:r>
          </a:p>
          <a:p>
            <a:pPr eaLnBrk="1" hangingPunct="1"/>
            <a:endParaRPr lang="cs-CZ" smtClean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124744"/>
            <a:ext cx="2664296" cy="37444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Obrázek 6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761656"/>
            <a:ext cx="2088232" cy="30963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Obrázek 8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706888"/>
            <a:ext cx="2088232" cy="31511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778098"/>
          </a:xfr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 </a:t>
            </a:r>
            <a:r>
              <a:rPr lang="cs-CZ" sz="4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Práce ve dvojicích</a:t>
            </a:r>
            <a:endParaRPr lang="cs-CZ" sz="4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12875"/>
            <a:ext cx="5651500" cy="4895850"/>
          </a:xfrm>
        </p:spPr>
        <p:txBody>
          <a:bodyPr>
            <a:no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Pověst je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příběh s pravdivým jádrem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vymyšlený příběh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 Pověst vychází z ústní lidové slovesnosti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 ne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ano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Staré pověsti české napsal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Alois Jirásek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Eduard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Petiška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624078" indent="-51435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395288" y="1196975"/>
            <a:ext cx="8748712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Pokud jste  dávali dobrý pozor, bude pro vás tento testík</a:t>
            </a:r>
          </a:p>
          <a:p>
            <a:pPr algn="ctr"/>
            <a:r>
              <a:rPr lang="cs-CZ" sz="20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jednoduchý. </a:t>
            </a:r>
          </a:p>
          <a:p>
            <a:endParaRPr lang="cs-CZ">
              <a:latin typeface="Lucida Sans Unicode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063" y="2205038"/>
            <a:ext cx="3816350" cy="2030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4. Golem je obr 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hlíny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b) z kovu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063" y="3789363"/>
            <a:ext cx="3240087" cy="1846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5. Česky psaná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>
                <a:latin typeface="Times New Roman" pitchFamily="18" charset="0"/>
                <a:cs typeface="Times New Roman" pitchFamily="18" charset="0"/>
              </a:rPr>
              <a:t>   kronika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nazývá 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a)  Kosmova</a:t>
            </a:r>
          </a:p>
          <a:p>
            <a:pPr marL="624078" indent="-51435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Dalimilova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179388" y="1916113"/>
            <a:ext cx="288925" cy="2889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79388" y="2420938"/>
            <a:ext cx="288925" cy="28733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79388" y="4076700"/>
            <a:ext cx="288925" cy="2889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79388" y="4508500"/>
            <a:ext cx="288925" cy="2873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79388" y="5876925"/>
            <a:ext cx="288925" cy="2889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79388" y="6308725"/>
            <a:ext cx="288925" cy="2889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24525" y="2708275"/>
            <a:ext cx="287338" cy="288925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724525" y="3068638"/>
            <a:ext cx="287338" cy="288925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724525" y="4652963"/>
            <a:ext cx="287338" cy="288925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24525" y="5013325"/>
            <a:ext cx="360363" cy="28733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Použité zdroje:</a:t>
            </a:r>
            <a:endParaRPr lang="cs-CZ" sz="6000" dirty="0"/>
          </a:p>
        </p:txBody>
      </p:sp>
      <p:sp>
        <p:nvSpPr>
          <p:cNvPr id="15363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</a:t>
            </a:r>
            <a:r>
              <a:rPr lang="cs-CZ" sz="900" dirty="0" smtClean="0"/>
              <a:t>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:ANd9GcRJKNgCeZYyM1FiB4A72UlKVe3iE1X1D6IHPRtrljQwd4mImBAw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:ANd9GcQOAYptk_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ah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-tY9eWbJ23Y0mciqxxojsPHK3wNuuJhNJtg4j_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emQQ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http://cs.wikipedia.org/wiki/Pov%C4%9Bst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:ANd9GcS0ey0F7InDEqbv4k-XYWuUmOODaG4Q8hhcyvo4Hwnprg7byyJ38w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:ANd9GcRnCCI34EWJtrFYk_Qoo70Vx9VtRADyqK45FuF0B3v_fK7tVWCT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:ANd9GcSmksKJH_oMqNOdTaZ3SQM1c7xV66heHEqQy4BiJDRJmvNfMus0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http://t2.gstatic.com/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:ANd9GcRBBHnov7YnarkHl7oc_4SQ4acyZGXXAgaqct9BJMJblNVNTmq6ng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dirty="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nkp.cz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vyda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_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vlastimil.jpg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None/>
            </a:pPr>
            <a:r>
              <a:rPr lang="cs-CZ" sz="900" dirty="0" smtClean="0"/>
              <a:t>[online]. </a:t>
            </a:r>
            <a:r>
              <a:rPr lang="cs-CZ" sz="900" smtClean="0"/>
              <a:t>[cit.31-12-2011</a:t>
            </a:r>
            <a:r>
              <a:rPr lang="cs-CZ" sz="900" dirty="0" smtClean="0"/>
              <a:t>]. Dostupné z URL: &lt; 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http://t1.gstatic.com/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?q=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tbn</a:t>
            </a:r>
            <a:r>
              <a:rPr lang="cs-CZ" sz="900" dirty="0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:ANd9GcR7f32nTnsHay6-2PzlXERG-oDV0pJ-tNo61xp_</a:t>
            </a:r>
            <a:r>
              <a:rPr lang="cs-CZ" sz="900" dirty="0" err="1" smtClean="0">
                <a:solidFill>
                  <a:srgbClr val="CCCC0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mjfKfqUYykpP</a:t>
            </a:r>
            <a:r>
              <a:rPr lang="cs-CZ" sz="900" dirty="0" smtClean="0"/>
              <a:t>&gt;</a:t>
            </a: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indent="-255588" eaLnBrk="1" hangingPunct="1">
              <a:buFont typeface="Wingdings" pitchFamily="2" charset="2"/>
              <a:buNone/>
            </a:pPr>
            <a:endParaRPr lang="cs-CZ" sz="900" dirty="0" smtClean="0">
              <a:solidFill>
                <a:srgbClr val="CCCC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444</TotalTime>
  <Words>327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Pověst</vt:lpstr>
      <vt:lpstr>Co je to pověst?</vt:lpstr>
      <vt:lpstr>  Druhy pověstí</vt:lpstr>
      <vt:lpstr>    Nejznámější  pověsti</vt:lpstr>
      <vt:lpstr>    Nejznámější  pověsti</vt:lpstr>
      <vt:lpstr>    Nejznámější  pověsti</vt:lpstr>
      <vt:lpstr>    Práce ve dvojicích</vt:lpstr>
      <vt:lpstr>Použité zdroje: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Bajka</dc:title>
  <dc:creator>Jana</dc:creator>
  <cp:lastModifiedBy>Poliačíková</cp:lastModifiedBy>
  <cp:revision>48</cp:revision>
  <dcterms:created xsi:type="dcterms:W3CDTF">2011-12-29T22:30:32Z</dcterms:created>
  <dcterms:modified xsi:type="dcterms:W3CDTF">2012-02-26T17:38:55Z</dcterms:modified>
</cp:coreProperties>
</file>