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57" r:id="rId4"/>
    <p:sldId id="271" r:id="rId5"/>
    <p:sldId id="260" r:id="rId6"/>
    <p:sldId id="264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579" autoAdjust="0"/>
  </p:normalViewPr>
  <p:slideViewPr>
    <p:cSldViewPr>
      <p:cViewPr>
        <p:scale>
          <a:sx n="80" d="100"/>
          <a:sy n="80" d="100"/>
        </p:scale>
        <p:origin x="-1002" y="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9BF6D7-4E4A-408B-BD0D-7B3DD56D9CBC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CB355F-63BF-4177-8A93-996EF2335C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954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CB355F-63BF-4177-8A93-996EF2335C5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284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CB355F-63BF-4177-8A93-996EF2335C5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033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28000"/>
                <a:lumOff val="72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emi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image" Target="../media/image3.wmf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oton" TargetMode="External"/><Relationship Id="rId7" Type="http://schemas.openxmlformats.org/officeDocument/2006/relationships/image" Target="../media/image5.jpeg"/><Relationship Id="rId2" Type="http://schemas.openxmlformats.org/officeDocument/2006/relationships/hyperlink" Target="http://cs.wikipedia.org/wiki/Atomov%C3%A9_j%C3%A1dr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Elektron" TargetMode="External"/><Relationship Id="rId5" Type="http://schemas.openxmlformats.org/officeDocument/2006/relationships/hyperlink" Target="http://cs.wikipedia.org/wiki/Elektronov%C3%BD_obal" TargetMode="External"/><Relationship Id="rId4" Type="http://schemas.openxmlformats.org/officeDocument/2006/relationships/hyperlink" Target="http://cs.wikipedia.org/wiki/Neutron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Mend%C4%9Blejev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</a:t>
            </a:r>
            <a:r>
              <a:rPr lang="cs-CZ" smtClean="0"/>
              <a:t>je chemie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VY_32_INOVACE_1A_01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4315173"/>
              </p:ext>
            </p:extLst>
          </p:nvPr>
        </p:nvGraphicFramePr>
        <p:xfrm>
          <a:off x="518161" y="1052736"/>
          <a:ext cx="8093859" cy="51082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17195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jsou v úvodní části seznámeni se základními chemickými pojmy. Kliknutím na hypertextové odkazy se žáci dostanou do prostředí internetu s celou řadou informací.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získají základní přehled o chemii a základních pojmech.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Chemie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414517"/>
            <a:ext cx="84249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je </a:t>
            </a:r>
            <a:r>
              <a:rPr lang="cs-CZ" sz="2400" dirty="0"/>
              <a:t>věda, která se zabývá vlastnostmi, složením, přípravou, strukturou anorganických a organických látek a jejich vzájemnými </a:t>
            </a:r>
            <a:r>
              <a:rPr lang="cs-CZ" sz="2400" dirty="0" smtClean="0"/>
              <a:t>interakcemi </a:t>
            </a:r>
            <a:r>
              <a:rPr lang="cs-CZ" i="1" dirty="0" smtClean="0">
                <a:hlinkClick r:id="rId3"/>
              </a:rPr>
              <a:t>http</a:t>
            </a:r>
            <a:r>
              <a:rPr lang="cs-CZ" i="1" dirty="0">
                <a:hlinkClick r:id="rId3"/>
              </a:rPr>
              <a:t>://</a:t>
            </a:r>
            <a:r>
              <a:rPr lang="cs-CZ" i="1" dirty="0" smtClean="0">
                <a:hlinkClick r:id="rId3"/>
              </a:rPr>
              <a:t>cs.wikipedia.org/wiki/Chemie</a:t>
            </a:r>
            <a:endParaRPr lang="cs-CZ" i="1" dirty="0" smtClean="0"/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zjišťuje vliv látek </a:t>
            </a:r>
            <a:r>
              <a:rPr lang="cs-CZ" sz="2400" dirty="0"/>
              <a:t>na životní prostředí, zkoumá nové zdroje </a:t>
            </a:r>
            <a:r>
              <a:rPr lang="cs-CZ" sz="2400" dirty="0" smtClean="0"/>
              <a:t>surovin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</p:txBody>
      </p:sp>
      <p:pic>
        <p:nvPicPr>
          <p:cNvPr id="1026" name="Picture 2" descr="C:\Users\uzivatel\AppData\Local\Microsoft\Windows\Temporary Internet Files\Content.IE5\16UXLQ8S\MP9003876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874268"/>
            <a:ext cx="1256540" cy="17609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zivatel\AppData\Local\Microsoft\Windows\Temporary Internet Files\Content.IE5\8YKHHWPL\MC9003107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524313" y="55942"/>
            <a:ext cx="966807" cy="141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8YKHHWPL\MP90042656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886" y="3851752"/>
            <a:ext cx="2434774" cy="21727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hangingPunct="1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Základní chemické pojmy</a:t>
            </a:r>
          </a:p>
        </p:txBody>
      </p:sp>
      <p:sp>
        <p:nvSpPr>
          <p:cNvPr id="5134" name="Text Box 14"/>
          <p:cNvSpPr txBox="1">
            <a:spLocks noChangeArrowheads="1"/>
          </p:cNvSpPr>
          <p:nvPr/>
        </p:nvSpPr>
        <p:spPr bwMode="auto">
          <a:xfrm>
            <a:off x="683569" y="1412875"/>
            <a:ext cx="7704782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cs-CZ" sz="2400" b="1" dirty="0" smtClean="0">
                <a:latin typeface="Arial" charset="0"/>
              </a:rPr>
              <a:t>Látka</a:t>
            </a:r>
            <a:r>
              <a:rPr lang="cs-CZ" sz="2000" dirty="0" smtClean="0">
                <a:latin typeface="Arial" charset="0"/>
              </a:rPr>
              <a:t> </a:t>
            </a:r>
            <a:r>
              <a:rPr lang="cs-CZ" sz="2000" b="1" dirty="0" smtClean="0">
                <a:latin typeface="Arial" charset="0"/>
              </a:rPr>
              <a:t>-</a:t>
            </a:r>
            <a:r>
              <a:rPr lang="cs-CZ" sz="2000" dirty="0" smtClean="0">
                <a:latin typeface="Arial" charset="0"/>
              </a:rPr>
              <a:t> </a:t>
            </a:r>
            <a:r>
              <a:rPr lang="cs-CZ" sz="2000" dirty="0">
                <a:latin typeface="Arial" charset="0"/>
              </a:rPr>
              <a:t>hmota složená z atomů, molekul nebo iontů, </a:t>
            </a:r>
            <a:r>
              <a:rPr lang="cs-CZ" sz="2000" dirty="0" smtClean="0">
                <a:latin typeface="Arial" charset="0"/>
              </a:rPr>
              <a:t>má určité skupenství </a:t>
            </a:r>
            <a:r>
              <a:rPr lang="cs-CZ" sz="2000" dirty="0">
                <a:latin typeface="Arial" charset="0"/>
              </a:rPr>
              <a:t>a charakteristické </a:t>
            </a:r>
            <a:r>
              <a:rPr lang="cs-CZ" sz="2000" dirty="0" smtClean="0">
                <a:latin typeface="Arial" charset="0"/>
              </a:rPr>
              <a:t>vlastnosti v</a:t>
            </a:r>
            <a:r>
              <a:rPr lang="cs-CZ" sz="2000" dirty="0">
                <a:latin typeface="Arial" charset="0"/>
              </a:rPr>
              <a:t> celém svém </a:t>
            </a:r>
            <a:r>
              <a:rPr lang="cs-CZ" sz="2000" dirty="0" smtClean="0">
                <a:latin typeface="Arial" charset="0"/>
              </a:rPr>
              <a:t>objemu</a:t>
            </a:r>
            <a:endParaRPr lang="cs-CZ" sz="2000" dirty="0">
              <a:latin typeface="Arial" charset="0"/>
            </a:endParaRPr>
          </a:p>
        </p:txBody>
      </p:sp>
      <p:sp>
        <p:nvSpPr>
          <p:cNvPr id="5135" name="Text Box 15"/>
          <p:cNvSpPr txBox="1">
            <a:spLocks noChangeArrowheads="1"/>
          </p:cNvSpPr>
          <p:nvPr/>
        </p:nvSpPr>
        <p:spPr bwMode="auto">
          <a:xfrm>
            <a:off x="683569" y="2559842"/>
            <a:ext cx="7704783" cy="2154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457200" indent="-457200" algn="l" eaLnBrk="1" hangingPunct="1">
              <a:buAutoNum type="alphaLcParenR"/>
            </a:pPr>
            <a:r>
              <a:rPr lang="cs-CZ" sz="2000" dirty="0" smtClean="0">
                <a:latin typeface="Arial" charset="0"/>
              </a:rPr>
              <a:t>skupenství</a:t>
            </a:r>
            <a:r>
              <a:rPr lang="cs-CZ" sz="1800" dirty="0" smtClean="0">
                <a:latin typeface="Arial" charset="0"/>
              </a:rPr>
              <a:t>:</a:t>
            </a:r>
          </a:p>
          <a:p>
            <a:pPr algn="l" eaLnBrk="1" hangingPunct="1"/>
            <a:r>
              <a:rPr lang="cs-CZ" sz="1800" dirty="0">
                <a:latin typeface="Arial" charset="0"/>
              </a:rPr>
              <a:t>	</a:t>
            </a:r>
            <a:r>
              <a:rPr lang="cs-CZ" sz="2400" b="1" dirty="0" smtClean="0">
                <a:latin typeface="Arial" charset="0"/>
              </a:rPr>
              <a:t>pevné		kapalné		plynné                  </a:t>
            </a:r>
            <a:endParaRPr lang="cs-CZ" sz="1800" b="1" dirty="0">
              <a:latin typeface="Arial" charset="0"/>
            </a:endParaRPr>
          </a:p>
          <a:p>
            <a:pPr algn="l" eaLnBrk="1" hangingPunct="1"/>
            <a:endParaRPr lang="cs-CZ" sz="1800" dirty="0" smtClean="0">
              <a:latin typeface="Arial" charset="0"/>
            </a:endParaRPr>
          </a:p>
          <a:p>
            <a:pPr algn="l" eaLnBrk="1" hangingPunct="1"/>
            <a:r>
              <a:rPr lang="cs-CZ" sz="1600" i="1" dirty="0" err="1" smtClean="0">
                <a:solidFill>
                  <a:srgbClr val="FF0000"/>
                </a:solidFill>
                <a:latin typeface="Arial" charset="0"/>
              </a:rPr>
              <a:t>Pozn</a:t>
            </a:r>
            <a:r>
              <a:rPr lang="cs-CZ" sz="1600" i="1" dirty="0" smtClean="0">
                <a:solidFill>
                  <a:srgbClr val="FF0000"/>
                </a:solidFill>
                <a:latin typeface="Arial" charset="0"/>
              </a:rPr>
              <a:t>: Skupenství látek závisí na teplotě, tlaku a hustotě</a:t>
            </a:r>
          </a:p>
          <a:p>
            <a:pPr algn="l" eaLnBrk="1" hangingPunct="1"/>
            <a:endParaRPr lang="cs-CZ" sz="1800" dirty="0">
              <a:latin typeface="Arial" charset="0"/>
            </a:endParaRPr>
          </a:p>
          <a:p>
            <a:pPr algn="l" eaLnBrk="1" hangingPunct="1"/>
            <a:r>
              <a:rPr lang="cs-CZ" sz="1800" dirty="0" smtClean="0">
                <a:latin typeface="Arial" charset="0"/>
              </a:rPr>
              <a:t>b) Vlastnosti látek rozlišujeme:</a:t>
            </a:r>
          </a:p>
          <a:p>
            <a:pPr algn="l" eaLnBrk="1" hangingPunct="1"/>
            <a:r>
              <a:rPr lang="cs-CZ" sz="1800" dirty="0" smtClean="0">
                <a:latin typeface="Arial" charset="0"/>
              </a:rPr>
              <a:t>	</a:t>
            </a:r>
            <a:r>
              <a:rPr lang="cs-CZ" sz="2000" b="1" dirty="0" smtClean="0">
                <a:latin typeface="Arial" charset="0"/>
              </a:rPr>
              <a:t>fyzikální		chemické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9" y="5229200"/>
            <a:ext cx="77510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Směs –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2 a  více látek dohromady. Skládá se ze složek směsi.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Složky směsi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chemicky čisté látky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290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77886"/>
            <a:ext cx="7776864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Atom</a:t>
            </a:r>
            <a:r>
              <a:rPr lang="cs-CZ" sz="2000" b="1" dirty="0" smtClean="0"/>
              <a:t> 	- </a:t>
            </a:r>
            <a:r>
              <a:rPr lang="cs-CZ" sz="2000" dirty="0"/>
              <a:t>(z řeckého </a:t>
            </a:r>
            <a:r>
              <a:rPr lang="cs-CZ" sz="2000" i="1" dirty="0" err="1" smtClean="0"/>
              <a:t>átomos</a:t>
            </a:r>
            <a:r>
              <a:rPr lang="cs-CZ" sz="2000" dirty="0" smtClean="0"/>
              <a:t> </a:t>
            </a:r>
            <a:r>
              <a:rPr lang="cs-CZ" sz="2000" dirty="0"/>
              <a:t>– </a:t>
            </a:r>
            <a:r>
              <a:rPr lang="cs-CZ" sz="2000" i="1" dirty="0"/>
              <a:t>nedělitelný</a:t>
            </a:r>
            <a:r>
              <a:rPr lang="cs-CZ" sz="2000" dirty="0"/>
              <a:t>) je nejmenší částice běžné hmoty, částice, kterou už chemickými prostředky dále nelze dělit </a:t>
            </a:r>
            <a:endParaRPr lang="cs-CZ" sz="2000" dirty="0" smtClean="0"/>
          </a:p>
          <a:p>
            <a:r>
              <a:rPr lang="cs-CZ" sz="2000" dirty="0"/>
              <a:t>	</a:t>
            </a:r>
            <a:r>
              <a:rPr lang="cs-CZ" sz="2000" b="1" dirty="0" smtClean="0"/>
              <a:t>-</a:t>
            </a:r>
            <a:r>
              <a:rPr lang="cs-CZ" sz="2000" dirty="0" smtClean="0"/>
              <a:t> definuje </a:t>
            </a:r>
            <a:r>
              <a:rPr lang="cs-CZ" sz="2000" dirty="0"/>
              <a:t>vlastnosti daného chemického prvku. 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Atom </a:t>
            </a:r>
            <a:r>
              <a:rPr lang="cs-CZ" sz="2000" dirty="0"/>
              <a:t>se skládá z </a:t>
            </a:r>
            <a:r>
              <a:rPr lang="cs-CZ" sz="2000" dirty="0">
                <a:hlinkClick r:id="rId2" tooltip="Atomové jádro"/>
              </a:rPr>
              <a:t>atomového jádra</a:t>
            </a:r>
            <a:r>
              <a:rPr lang="cs-CZ" sz="2000" dirty="0"/>
              <a:t> obsahujícího </a:t>
            </a:r>
            <a:r>
              <a:rPr lang="cs-CZ" sz="2000" dirty="0">
                <a:hlinkClick r:id="rId3" tooltip="Proton"/>
              </a:rPr>
              <a:t>protony</a:t>
            </a:r>
            <a:r>
              <a:rPr lang="cs-CZ" sz="2000" dirty="0"/>
              <a:t> a </a:t>
            </a:r>
            <a:r>
              <a:rPr lang="cs-CZ" sz="2000" dirty="0">
                <a:hlinkClick r:id="rId4" tooltip="Neutron"/>
              </a:rPr>
              <a:t>neutrony</a:t>
            </a:r>
            <a:r>
              <a:rPr lang="cs-CZ" sz="2000" dirty="0"/>
              <a:t> a </a:t>
            </a:r>
            <a:r>
              <a:rPr lang="cs-CZ" sz="2000" dirty="0">
                <a:hlinkClick r:id="rId5" tooltip="Elektronový obal"/>
              </a:rPr>
              <a:t>obalu</a:t>
            </a:r>
            <a:r>
              <a:rPr lang="cs-CZ" sz="2000" dirty="0"/>
              <a:t> obsahujícího </a:t>
            </a:r>
            <a:r>
              <a:rPr lang="cs-CZ" sz="2000" dirty="0">
                <a:hlinkClick r:id="rId6" tooltip="Elektron"/>
              </a:rPr>
              <a:t>elektrony</a:t>
            </a:r>
            <a:r>
              <a:rPr lang="cs-CZ" sz="2000" dirty="0"/>
              <a:t>.</a:t>
            </a:r>
            <a:endParaRPr lang="cs-CZ" sz="2000" b="1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979712" y="3140968"/>
            <a:ext cx="4202832" cy="2801888"/>
            <a:chOff x="1979712" y="2996952"/>
            <a:chExt cx="4202832" cy="2801888"/>
          </a:xfrm>
        </p:grpSpPr>
        <p:pic>
          <p:nvPicPr>
            <p:cNvPr id="2052" name="Picture 4" descr="atom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9712" y="2996952"/>
              <a:ext cx="4202832" cy="280188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Volný tvar 11"/>
            <p:cNvSpPr/>
            <p:nvPr/>
          </p:nvSpPr>
          <p:spPr>
            <a:xfrm>
              <a:off x="4918736" y="3519519"/>
              <a:ext cx="95122" cy="64438"/>
            </a:xfrm>
            <a:custGeom>
              <a:avLst/>
              <a:gdLst>
                <a:gd name="connsiteX0" fmla="*/ 95122 w 95122"/>
                <a:gd name="connsiteY0" fmla="*/ 0 h 64438"/>
                <a:gd name="connsiteX1" fmla="*/ 79779 w 95122"/>
                <a:gd name="connsiteY1" fmla="*/ 9206 h 64438"/>
                <a:gd name="connsiteX2" fmla="*/ 52163 w 95122"/>
                <a:gd name="connsiteY2" fmla="*/ 27617 h 64438"/>
                <a:gd name="connsiteX3" fmla="*/ 42958 w 95122"/>
                <a:gd name="connsiteY3" fmla="*/ 33753 h 64438"/>
                <a:gd name="connsiteX4" fmla="*/ 24547 w 95122"/>
                <a:gd name="connsiteY4" fmla="*/ 39890 h 64438"/>
                <a:gd name="connsiteX5" fmla="*/ 9205 w 95122"/>
                <a:gd name="connsiteY5" fmla="*/ 52164 h 64438"/>
                <a:gd name="connsiteX6" fmla="*/ 3068 w 95122"/>
                <a:gd name="connsiteY6" fmla="*/ 61370 h 64438"/>
                <a:gd name="connsiteX7" fmla="*/ 0 w 95122"/>
                <a:gd name="connsiteY7" fmla="*/ 64438 h 64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122" h="64438">
                  <a:moveTo>
                    <a:pt x="95122" y="0"/>
                  </a:moveTo>
                  <a:cubicBezTo>
                    <a:pt x="90008" y="3069"/>
                    <a:pt x="84811" y="6004"/>
                    <a:pt x="79779" y="9206"/>
                  </a:cubicBezTo>
                  <a:cubicBezTo>
                    <a:pt x="70445" y="15146"/>
                    <a:pt x="61369" y="21480"/>
                    <a:pt x="52163" y="27617"/>
                  </a:cubicBezTo>
                  <a:cubicBezTo>
                    <a:pt x="49095" y="29662"/>
                    <a:pt x="46456" y="32587"/>
                    <a:pt x="42958" y="33753"/>
                  </a:cubicBezTo>
                  <a:lnTo>
                    <a:pt x="24547" y="39890"/>
                  </a:lnTo>
                  <a:cubicBezTo>
                    <a:pt x="6958" y="66275"/>
                    <a:pt x="30378" y="35225"/>
                    <a:pt x="9205" y="52164"/>
                  </a:cubicBezTo>
                  <a:cubicBezTo>
                    <a:pt x="6325" y="54468"/>
                    <a:pt x="5281" y="58420"/>
                    <a:pt x="3068" y="61370"/>
                  </a:cubicBezTo>
                  <a:cubicBezTo>
                    <a:pt x="2200" y="62527"/>
                    <a:pt x="1023" y="63415"/>
                    <a:pt x="0" y="64438"/>
                  </a:cubicBezTo>
                </a:path>
              </a:pathLst>
            </a:cu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082267" y="476672"/>
            <a:ext cx="4551824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Periodická tabulka prvků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0965" y="1618739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Svou první tabulku prvků publikoval </a:t>
            </a:r>
            <a:r>
              <a:rPr lang="cs-CZ" b="1" dirty="0" err="1">
                <a:hlinkClick r:id="rId2"/>
              </a:rPr>
              <a:t>Dmitrij</a:t>
            </a:r>
            <a:r>
              <a:rPr lang="cs-CZ" b="1" dirty="0">
                <a:hlinkClick r:id="rId2"/>
              </a:rPr>
              <a:t> </a:t>
            </a:r>
            <a:r>
              <a:rPr lang="cs-CZ" b="1" dirty="0" err="1">
                <a:hlinkClick r:id="rId2"/>
              </a:rPr>
              <a:t>Ivanovič</a:t>
            </a:r>
            <a:r>
              <a:rPr lang="cs-CZ" b="1" dirty="0">
                <a:hlinkClick r:id="rId2"/>
              </a:rPr>
              <a:t> </a:t>
            </a:r>
            <a:r>
              <a:rPr lang="cs-CZ" b="1" dirty="0" smtClean="0">
                <a:hlinkClick r:id="rId2"/>
              </a:rPr>
              <a:t>Mendělejev </a:t>
            </a:r>
            <a:r>
              <a:rPr lang="cs-CZ" dirty="0" smtClean="0"/>
              <a:t>v </a:t>
            </a:r>
            <a:r>
              <a:rPr lang="cs-CZ" dirty="0"/>
              <a:t>časopise Ruské chemické společnosti v roce 1869, o rok později pak předložil tabulku </a:t>
            </a:r>
            <a:r>
              <a:rPr lang="cs-CZ" dirty="0" smtClean="0"/>
              <a:t>přesnější.</a:t>
            </a:r>
            <a:endParaRPr lang="cs-CZ" dirty="0"/>
          </a:p>
        </p:txBody>
      </p:sp>
      <p:pic>
        <p:nvPicPr>
          <p:cNvPr id="3074" name="Picture 2" descr="http://upload.wikimedia.org/wikipedia/commons/b/b3/Medeleeff_by_repi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1280" y="3018183"/>
            <a:ext cx="2736304" cy="3403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Klikn&amp;ecaron;te na vybranou oblas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46" y="3068960"/>
            <a:ext cx="5103748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971600" y="2514666"/>
            <a:ext cx="3827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Tabulka doplněná řadou nových prvků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157437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1"/>
            <a:ext cx="8424936" cy="1972815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http://office.microsoft.com/klipart</a:t>
            </a:r>
          </a:p>
          <a:p>
            <a:r>
              <a:rPr lang="cs-CZ" dirty="0"/>
              <a:t>NEZNÁMÝ. </a:t>
            </a:r>
            <a:r>
              <a:rPr lang="cs-CZ" i="1" dirty="0"/>
              <a:t>wwww.mojewiki.cz</a:t>
            </a:r>
            <a:r>
              <a:rPr lang="cs-CZ" dirty="0"/>
              <a:t> [online]. [cit. </a:t>
            </a:r>
            <a:r>
              <a:rPr lang="cs-CZ" dirty="0" smtClean="0"/>
              <a:t>9.6.2012]. </a:t>
            </a:r>
            <a:r>
              <a:rPr lang="cs-CZ" dirty="0"/>
              <a:t>Dostupný na WWW: http://www.mojewiki.cz/pancel/lib/exe/fetch.php?cache=&amp;media=atom.jpg 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/>
              <a:t>http://www.labo.cz/</a:t>
            </a:r>
            <a:r>
              <a:rPr lang="cs-CZ" dirty="0"/>
              <a:t> [online]. [cit. </a:t>
            </a:r>
            <a:r>
              <a:rPr lang="cs-CZ" dirty="0" smtClean="0"/>
              <a:t>9.6.2012]. </a:t>
            </a:r>
            <a:r>
              <a:rPr lang="cs-CZ" dirty="0"/>
              <a:t>Dostupný na WWW: http://www.labo.cz/mft/pt.htm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321</Words>
  <Application>Microsoft Office PowerPoint</Application>
  <PresentationFormat>Předvádění na obrazovce (4:3)</PresentationFormat>
  <Paragraphs>59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Co je chemie VY_32_INOVACE_1A_01 Číslo projektu: CZ.1.07/1.4.00/21.1101</vt:lpstr>
      <vt:lpstr>Prezentace aplikace PowerPoint</vt:lpstr>
      <vt:lpstr>Chemie</vt:lpstr>
      <vt:lpstr>Základní chemické pojmy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2013-06-22T01:09:08Z</dcterms:modified>
</cp:coreProperties>
</file>