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ink/ink1.xml" ContentType="application/inkml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1"/>
  </p:sldMasterIdLst>
  <p:sldIdLst>
    <p:sldId id="262" r:id="rId2"/>
    <p:sldId id="263" r:id="rId3"/>
    <p:sldId id="257" r:id="rId4"/>
    <p:sldId id="260" r:id="rId5"/>
    <p:sldId id="264" r:id="rId6"/>
    <p:sldId id="271" r:id="rId7"/>
    <p:sldId id="265" r:id="rId8"/>
    <p:sldId id="27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06-10T16:13:06.319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12527 4812,'0'0,"0"0,0 0,25 0,-25 25,24-25,1 25,-25 24,50-24,-1 25,26-25,-1 24,-24 1,74-1,-25 51,0-26,-24 0,49 1,-50-1,25-49,-49 25,24-1,-24-24,0 25,-1-26,26 26,-26-25,1 25,24-1,-49 1,0-25,0 24,24 1,-24-1,25 1,-26 24,1-24,0 0,0-1,-25 26,25-51,-1 26,1 0,0-1,0 1,-25-1,50 1,-26-25,-24 49,50-49,-25 25,0-1,24 1,-49-25,50 49,-50-49,0 0,25 0,-25-1,24 26,-24-50,0 25,25 24,0-49,-25 50,0-25,25 0,-25-1,25-24,-1 25,-24 0,0 25,25-26,0 26,-25-25,25 0,-25-1,0-24,25 0,-25 25,0-25,24 0,-24 0,0 25,25-25,-25 25,25 0,-25-1,25-24,-25 25,0-25</inkml:trace>
  <inkml:trace contextRef="#ctx0" brushRef="#br0" timeOffset="1712.0979">12601 8037,'0'0,"0"0,0 0,50 0,-50-50,74 0,-24-24,-1 49,75-49,-24-1,24-24,49 0,-74 0,75 0,-75 24,25 1,0-1,0 1,0 0,-74 24,49-49,-49 49,24 0,1 1,-50 49,49-75,0 26,1 24,-26-25,26 1,-1-1,-24 25,24-24,-49 24,25 0,-1 0,1-24,-1 24,-24 0,25 0,-1 1,1-26,-25 25,24 0,-24 1,25-51,-25 75,24-50,-49 26,25 24,-25 0,0-25,25 25,-25 0,0-25,25 25,-25 0,0-50,25 50,-25-24,24 24,-24-25,25 0,-25 25,0-25,25 25,-25-25,0 1,25 24,-25 0,0-25,25 25,-1-25,-24 0,25 25,-25 0,25-25,0 1,0-1,-25 25,24-25,-24 0,25 25,-25-25,0 25</inkml:trace>
  <inkml:trace contextRef="#ctx0" brushRef="#br0" timeOffset="5024.2872">20043 4911,'0'0,"24"0,1 0,-25 0,25 50,0-50,-25 50,25-26,-25 1,24 25,26-50,-25 74,24-24,-24-1,25 51,-1-26,1-24,24 49,-49-50,25 1,-25 24,24-24,-49 0,50-1,-25 1,24 0,-24 24,25 0,-1-24,1 24,24 26,-49-26,0 50,25-50,-1 1,-49-50,0-1,25 26,0 0,-25-25,0 24,25 26,-1-26,1 1,-25-1,50 26,-50-26,25 1,-1 0,1 24,-25-24,25-1,0 1,-25-25,0-1,25 1,-25 0,24-25,1 25,-25 0,25-1,-25 1,0 0,25 0,0 24,-1-49,1 50,0 0,0-1,0-24,-25 0,24 0,-24 0,25-25,-25 24,0-24,-25 0</inkml:trace>
  <inkml:trace contextRef="#ctx0" brushRef="#br0" timeOffset="6208.3551">19770 8161,'0'0,"0"-50,0 25,24 1,1-26,25 0,49-74,25 50,25-25,-25 24,25-24,-25 25,0-26,0-24,-25 25,-49 25,24-25,-24 49,-1-49,1 24,-25 26,49-51,1 26,-51-25,26 49,0-24,24-1,-49 26,24-1,-24 1,25-51,-1 51,1-1,-25-24,24 24,-24 0,25-24,-25 24,0 26,24-51,-49 50,25 1,0-26,-25 50,25-50,-25 50,24-24,-24 24,0 0,0-25,25 25,-25-25,0 25,0-25,25 25,0-25,-25 25,0-49,25 49,-25 0</inkml:trace>
  <inkml:trace contextRef="#ctx0" brushRef="#br0" timeOffset="9207.5265">6772 4564,'-25'0,"-49"-25,24 25,-24 0,-25 0,-1 0,26 0,0 0,-1 0,1 0,-1 0,26 0,-1 0,25 0,-24 0,-26 0,26 0,-1 50,-24-25,24-1,25 26,-49 0,49-26,0 26,0-25,-24 49,24-24,0 0,-24-1,24 26,-25-51,25 51,-24-1,24-24,-25-1,25 1,25 0,-24 24,24-49,-25 24,25-24,0 0,0 49,0-74,0 50,0 0,0-1,0 1,0 0,0 24,0-24,0 24,0-24,0-1,0 1,0-1,0 26,0-1,0-24,49 24,-49-24,25 49,25 0,0 1,-1-26,1-24,24 49,-49-25,49 25,1-24,-1-1,25 1,-49-51,24 51,1-50,-26 24,51 1,-26-1,-24 1,-1-25,26 0,24 24,0 1,-49 24,74-24,-50-25,75 24,-75-24,50 25,-24-25,24 24,25 1,-50-50,0 25,25 24,25 1,-25-1,-25 1,-25-25,75 0,-25-1,0-24,25 50,-50-50,25 0,-24 0,-1 0,0 0,-49 0,49 0,-49 0,-1 0,1 0,-25 0,49 0,-24-50,-1 26,26-26,-75 25,49-24,-24-26,49 26,-49-26,25 1,-1-1,-24 26,25-26,-50 1,25 0,-1 24,1-25,0 26,-25-50,25 24,0 1,-1 24,-24-24,50-1,-25 1,-25 24,25 1,0-26,-1 1,-24 49,0 0,0-49,0 24,0 1,0-1,0 0,0-24,0 0,0 24,0 0,0 1,0-26,0 1,0 0,0-1,-49 1,49-1,-25 1,-25 0,25-1,1 25,-26 1,25-26,-49 26,24-1,-74 1,75-26,-75 50,24-49,1 49,0-24,25 24,-51-25,76 50,-50-25,-1-24,26 24,0 0,-75 25,74-49,-73 24,24-25,0 50,49-25,-74-24,75 49,-1 0,-24-25,0 0,49 0,-24 0,24 25,1-24,-1-1,1 25,24-25,-25 25,1-25,24 0,0 25,-25 0,25 0,1 0,-26 0,25 0,0 0,1-24,-1 24,25 0,0 0,-25 0,25 0,-25 0,25 0,0 0</inkml:trace>
  <inkml:trace contextRef="#ctx0" brushRef="#br0" timeOffset="12735.7284">8880 9649,'-24'0,"-51"25,50 0,1-25,-51 24,50 26,-24-25,24 0,0 24,0-24,1 49,-1-49,0 25,-25 0,50-1,-24-24,-26 49,50-24,0 0,-50 24,50-24,-24-1,24 1,0-1,0 26,0-26,0 26,0-26,0 26,0-1,0-24,0-1,0 51,0-51,0 1,0-25,24 49,1 1,0-26,25 26,-1-1,-24-24,25-1,24 26,0-51,26 51,-26-1,25-24,0 24,25 1,0-50,25 24,0 1,-25-1,25 1,0 0,0-1,-1 1,1-1,0 1,0 0,25-26,-75-24,0 0,0 0,0 0,-24 0,-1 0,26 0,-1 0,0 0,-25 0,50 0,0 0,0 0,25 0,-25 0,0 0,-49 0,-1 0,1 0,-26 0,26 0,-51 0,26 0,-25-24,24-1,26-25,-26 25,-24-24,25-1,-25 1,24-26,-24 26,0-1,0-24,-1-1,-24 25,25-24,0 24,-25-24,0 0,0-1,25 26,-25-26,0 1,0-1,0 1,0 0,0-1,0 1,0 24,0-49,0 49,0 1,-25-1,0 0,25-24,-49 49,49-24,-50-26,0 26,26-1,-26-24,25-1,-74 1,49-1,-24 26,0-50,24-26,-49 76,24-1,1-24,0 74,24-75,-25 51,1-51,24 50,-74-24,50-1,0 25,-1 1,-74-1,50-25,25 25,-1 25,26-49,-26 24,1 25,24-25,-49 0,25-24,-50 24,49 25,26 0,-26 0,1-25,-1 25,-24-25,25 25,24 0,1 0,-26 0,1 0,-1 0,1 0,24 0,-49 0,49 0,26 0,-26 0,0 0,1 0,-1 0,1 0,-26 0,-24 0,25 0,-1 0,1 0,-1 25,26-25,24 0,-25 25,50-25,-49 25,24 0,0-25,0 24,25 1,-49 0,49-25,-50 25,50 0,-50-1,50 1,0 0,-24-25,24 25,0-25,0 25,0-25,0 24,0 1,0-25,0 25,0-25,0 25,0 0,0-25,0 24,0-24,0 25,0-25,0 25,0 0,0-25,0 25,0-25,-25 0</inkml:trace>
  <inkml:trace contextRef="#ctx0" brushRef="#br0" timeOffset="15991.9147">16173 9525,'0'0,"-50"0,26 25,-1-25,0 25,25-25,-25 0,0 0,1 24,-1 1,0-25,0 25,-24 0,49 0,-25-1,-25 26,50-50,0 25,-25-25,1 49,24-49,0 25,0-25,-25 0,25 25,0 0,0-25,0 25,0-25,-25 24,25 1,0-25,0 25,0 50,0-51,0 1,0 25,0 24,0-24,0-1,0 26,0-1,0 1,0-26,0 50,0-24,0-1,0-24,0-1,0 26,50-26,-1 26,1-25,-25-1,24 26,1-26,-25-24,-1 49,26-24,-25 0,24-1,1-24,24 25,-24-26,24 1,-24 25,24-25,-24-1,49 26,-24-25,-1 24,25-24,1 0,-1 0,-50 24,75-24,-24 25,24-50,-75 25,50 24,-24-24,74 25,-75-25,75-25,-50 0,25 24,-49-24,24 0,0 0,0 0,0 25,1 0,-26-25,25 0,-24 0,-1 0,25 0,-24 0,24 0,-25 0,26 0,-26 0,-24 0,24 0,-24 0,-1 0,1 0,-50 0,50 0,-50-25,24 25,1-25,0 1,-25 24,25-25,0 25,24-50,-49 25,25-49,0 74,0-75,24 26,-49-1,25 25,25-49,-26 24,-24 1,25-1,0-24,-25 24,25 1,0-1,-25-49,0 49,0 1,0-26,0 1,0 24,0 0,0-24,0 0,0 24,0-24,0 24,0 25,0-74,-25 49,25 1,-50-26,1 1,24 24,-25 26,25-51,1 26,-1 24,-25-25,25 1,-24-1,-26 0,-24-24,25 49,-1-25,-49 1,25-26,25 51,-26-1,1-25,0 1,-25 24,25-25,-25 25,0-24,-50-1,0 1,26-1,-26 25,0 0,1 1,-1-1,0 25,26-25,-1 0,50 0,-1 25,26-24,0 24,-26 0,26-25,-25 0,49 25,-24 0,-1 0,1 0,-1 0,1 0,0 0,24 0,-24 0,24 0,0 0,1 0,24 0,0 0,25 0,-25 25,25-25,-25 0,1 25,24-25,-25 24,25 1,0 0,-25-25,0 50,25-26,0-24,0 50,-25-50,25 25,0-25,0 25,0-1,0 1,0-25,0 25,25 0,0-25,0 25,0-1,24-24,-24 0,0 25,-25-25,50 0,-50 0,49 25,-49-25,25 0,0 25,0-25,-25 0,24 0,-24 0,25 0,-25 25,0-1,0-24,0 0,0 25,25-25,-25 25,25-25,-25 25,0 0,0-25,0 0,0 24,0-24,0 25,0 0,25-25,-25 25,0-25,0 25,0-25,0 0,-25 0,0 0</inkml:trace>
  <inkml:trace contextRef="#ctx0" brushRef="#br0" timeOffset="19328.1054">12353 13667,'-25'0,"0"0,-24 0,24 0,-25 0,26 0,-26 0,25 0,0 0,-24 0,49 25,-50 0,25-25,1 0,-26 25,25 0,-24-1,24 26,0-50,0 25,0 0,25-1,-24 1,-1 0,25 0,-25 0,0 24,0-24,1 25,-1-26,0 26,0 24,-24-24,-1-25,0 49,25-49,1 25,-1-1,0 1,0-25,0 24,25 1,0-25,-24 24,-1-24,25 25,0-1,0-24,-25 25,25-25,0-1,0 1,0 25,-25-50,25 49,0 1,0 0,0-26,0 1,0 50,0-50,0-1,0 1,0 0,0 0,0 49,25-74,-25 25,25 25,-25-50,49 49,-24-24,25 25,-25-50,24 49,-49-49,25 25,0 0,0-25,24 25,-24-1,0-24,25 0,-26 25,26 0,0 0,24-25,0 49,50-24,-49 25,74-25,-25-1,-25 1,0 0,25 25,0-1,-25-24,25 25,-49-50,49 49,-25 1,0-50,25 50,-49-1,49-49,-25 25,0-25,25 0,-25 25,-24 24,-1-49,1 25,-1-25,0 0,1 25,-1-25,1 0,24 25,-25-25,50 0,-24 0,24 0,0 0,-25 0,-25 0,25 0,-49 0,25 0,-26 0,26 0,-1 0,0 0,-24 0,24 0,-24 0,24 0,-24 0,24 0,1 0,-26 0,1-25,0-25,-1 50,-24-49,0 49,0-50,0 50,-1-49,1-1,0 25,0-49,24 24,-49 0,0 1,25-26,0 26,-25-1,25-24,-25 24,0-24,0-1,0-24,0 25,0-1,0 1,0-25,0 24,0 26,0-51,0 26,0 24,0-24,0 0,-50-1,50 26,-25-1,1-49,-1 74,25-25,-50-24,1 24,24 1,-25-1,0 0,1 1,-50-1,24 1,26 24,-51-25,26 25,0 25,-1-49,1 24,-50 0,25-24,-26 24,26 25,-50-50,1 25,-1 1,25 24,0 0,0 0,25 0,-50 0,74 0,-24 0,-50 0,50 0,0 0,0 0,24 0,26 0,-51 0,26 0,24 0,25 0,1 0,-51 0,50 0,1 0,-26 0,25 0,-24 0,24 0,0 0,0 0,0 0,-24 0,49 0,-50 0,50 0,-49 0,24 0,-50 0,26 0,24 0,0 0,-24 0,24 0,0 0,-25 0,26 0,-1 0,-25 0,50 0,-25 0,25 0,-25 0,1 0,-1 0,0 0,0 0,25 0,-25 0,25 0,-49 0,49 0,-25 0,25 0,-25 0,25 0,0 0,0 0,25 0,-25 0,0 0,25 0,0 0,-25 0</inkml:trace>
  <inkml:trace contextRef="#ctx0" brushRef="#br0" timeOffset="22408.2817">19819 13692,'-49'0,"24"0,0 0,-25 0,26 0,-26 0,25 0,0 0,25 0,-49 0,49 0,-50 25,50 0,-25 0,-24 24,-1 26,1-1,-26 50,50-50,-74 50,74-49,-24 49,-1-74,50 24,-25-24,1 24,-1 0,25 1,0-26,0 1,0-25,0 49,0-49,0 0,0 0,0-1,0 26,0-25,0 0,0-1,0 1,0 0,0 0,0-25,0 25,0 0,25 24,-1-24,1 0,0 24,0-24,0 25,24-25,1-1,-25 1,49 0,-49 25,0-50,24 24,1 26,-1-50,26 25,-26 0,1-1,24-24,1 25,-1 0,-24 0,24 0,1-1,-1 1,25 0,1 0,24 24,0 1,0-25,24 49,1-49,0 25,0-1,-25-49,25 25,-25 0,-25-25,0 0,-24 0,-26 0,1 0,24 0,-24 0,24 25,-24-25,24 0,1 0,-1 0,25 0,-24 0,-1 0,1 0,-26 0,1 0,-1 0,1 0,25 0,-51 0,1 0,50 0,-26-25,26 0,-51 25,51-25,-26 1,-24-1,25 0,-50 0,25 0,-1 0,-24-24,50 24,-50 0,25-49,-25 49,25-25,-25-24,24 24,1-24,-25 49,25-49,-25 24,25 1,-25 24,25-50,-1 26,-24-1,0 25,0-49,0-1,0 26,0-26,25 1,-25 0,0 24,0-24,0-1,0 26,0-1,0 0,0 26,-25-26,25 0,-24 26,-1-1,0-25,-25 25,50 1,-24-1,-26 0,25 0,-49-25,24 50,1 0,-1-24,-24-26,-1 50,1 0,-1-50,1 50,-50 0,0-49,49 24,1 0,-25 25,24-25,1 1,0 24,24-25,-24 25,-1-50,1 25,-1 1,-49-1,50 0,24 0,1 0,-1 25,-49-49,49 49,25-25,-49 0,0 25,-26-25,26-24,-50 24,50 0,24 0,-49 25,-1-24,51 24,-26-50,26 50,-50-50,49 50,25 0,-49-24,24 24,1 0,24 0,-25 0,1 0,24 0,0 0,-25 0,1 0,49 0,-50 0,25 0,25 0,-25 0,1 0,24 0,0 0,0 0,-50 0,50 24,0-24,-25 25,25-25,-25 25,25 0,0 0,0-25,0 24,-24-24,24 25,0-25,0 25,0 0,0-25,0 25,0-25,0 24,0 1,0-25,0 25,0-25,0 25,-25-25</inkml:trace>
  <inkml:trace contextRef="#ctx0" brushRef="#br0" timeOffset="24284.389">5085 13891,'0'0,"0"0,25 0,-25 0,50 0,-25 0,24 24,26 26,-1 0,-24 24,49 0,-25 26,-24-51,24 75,25-24,1 24,-51-25,75-25,-74 50,49-49,-49-1,49 0,-49-24,24 0,-24 24,24 50,-24-74,24 49,-24 0,-1 0,26-49,-1 74,-49-74,24 24,-24 0,25-24,-25 0,49 24,-49-24,0-1,24 1,-24-50,0 25,0 0,-25-25,25 24,-1-24,-24 0,0 25,25-25,-25 25,0-25,0 0,0 0,-25 0,1 0,24 0,-25 0</inkml:trace>
  <inkml:trace contextRef="#ctx0" brushRef="#br0" timeOffset="25335.4491">5358 16694,'0'0,"0"0,0 0,0-50,50 50,-1-74,1 49,24-50,-24 26,49-51,-49 51,49-50,0 49,0-24,1-50,73 24,-98-24,74-49,-75 98,50-49,-25 0,0 25,1 0,24 49,-99-24,74-1,-50-24,1 50,0-26,-1 1,-24 24,25 1,-26-26,1 25,25 26,-50-26,25 25,-1-24,1-1,25 25,-50-24,25 24,-25 0,24 0,-24 0,25 25,-25-24,25 24,-25 0</inkml:trace>
  <inkml:trace contextRef="#ctx0" brushRef="#br0" timeOffset="26579.5202">3423 9475,'25'0,"25"0,-50 50,49 0,1 24,0 0,24 26,-24 24,49 0,0 25,-24-1,73 1,-48-25,-1 0,0 25,0 0,0 25,-24-75,24 25,-25 0,-24 0,25 0,-1-75,-49 1,0 24,24 1,-24-26,25 1,-26 0,26-1,-50-24,25 25,0-1,-1-24,1 0,0 25,0-1,-25-24,25 25,-1-26,1 1,0 0,-25 0,25-25,-25 0,0 0,0 0,-50 0,50 0,-25 0,1 0</inkml:trace>
  <inkml:trace contextRef="#ctx0" brushRef="#br0" timeOffset="27536.575">3895 12576,'0'-25,"0"0,0 25,0-24,0-1,24-25,1 25,25 1,-25-51,74 1,-25-26,1 51,24-50,50-25,-50 0,50 0,-25-25,0 25,0 0,25-25,-75 50,25-50,-24 25,24 25,-25-25,1 0,-1 0,-24 49,24-49,-24 50,-25-26,49 26,-74 24,50 1,-50 24,0 0,0 25,0 0,0 0,0 0,0 0,0 0,-25 0,0 0,25 0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73FBC5-A51B-4AE9-BCF8-11242E73D2D7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4">
                <a:lumMod val="20000"/>
                <a:lumOff val="80000"/>
              </a:schemeClr>
            </a:gs>
            <a:gs pos="53000">
              <a:srgbClr val="D4DEFF"/>
            </a:gs>
            <a:gs pos="83000">
              <a:srgbClr val="D4DEFF"/>
            </a:gs>
            <a:gs pos="100000">
              <a:schemeClr val="accent1">
                <a:lumMod val="20000"/>
                <a:lumOff val="8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73FBC5-A51B-4AE9-BCF8-11242E73D2D7}" type="datetimeFigureOut">
              <a:rPr lang="cs-CZ" smtClean="0"/>
              <a:pPr/>
              <a:t>22.6.2013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C638E5-0021-4CFB-88CB-BE70E6B13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HCl" TargetMode="External"/><Relationship Id="rId3" Type="http://schemas.openxmlformats.org/officeDocument/2006/relationships/image" Target="../media/image3.gif"/><Relationship Id="rId7" Type="http://schemas.openxmlformats.org/officeDocument/2006/relationships/hyperlink" Target="http://cs.wikipedia.org/wiki/Beton" TargetMode="External"/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Nacl" TargetMode="External"/><Relationship Id="rId5" Type="http://schemas.openxmlformats.org/officeDocument/2006/relationships/image" Target="../media/image4.gif"/><Relationship Id="rId10" Type="http://schemas.openxmlformats.org/officeDocument/2006/relationships/hyperlink" Target="http://cs.wikipedia.org/wiki/H2O" TargetMode="External"/><Relationship Id="rId4" Type="http://schemas.openxmlformats.org/officeDocument/2006/relationships/slide" Target="slide7.xml"/><Relationship Id="rId9" Type="http://schemas.openxmlformats.org/officeDocument/2006/relationships/hyperlink" Target="http://cs.wikipedia.org/wiki/Kyselina_s%C3%ADrov%C3%A1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customXml" Target="../ink/ink1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png"/><Relationship Id="rId4" Type="http://schemas.openxmlformats.org/officeDocument/2006/relationships/slide" Target="slide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41998" y="404664"/>
            <a:ext cx="6986587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Směs a její složení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VY_32_INOVACE_1A_03</a:t>
            </a:r>
            <a:br>
              <a:rPr lang="cs-CZ" dirty="0" smtClean="0"/>
            </a:br>
            <a:r>
              <a:rPr lang="cs-CZ" sz="3100" dirty="0" smtClean="0"/>
              <a:t>Číslo projektu: </a:t>
            </a:r>
            <a:r>
              <a:rPr lang="cs-CZ" sz="3100" dirty="0"/>
              <a:t>CZ.1.07/1.4.00/21.1101</a:t>
            </a:r>
            <a:endParaRPr lang="cs-CZ" dirty="0"/>
          </a:p>
        </p:txBody>
      </p:sp>
      <p:sp>
        <p:nvSpPr>
          <p:cNvPr id="6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/>
              <a:t>Sada </a:t>
            </a:r>
            <a:r>
              <a:rPr lang="cs-CZ" dirty="0" smtClean="0"/>
              <a:t>1</a:t>
            </a:r>
            <a:endParaRPr lang="cs-CZ" dirty="0"/>
          </a:p>
          <a:p>
            <a:r>
              <a:rPr lang="cs-CZ" dirty="0" smtClean="0"/>
              <a:t>Člověk a příroda</a:t>
            </a:r>
            <a:endParaRPr lang="cs-CZ" dirty="0"/>
          </a:p>
          <a:p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01200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520397277"/>
              </p:ext>
            </p:extLst>
          </p:nvPr>
        </p:nvGraphicFramePr>
        <p:xfrm>
          <a:off x="518161" y="1052736"/>
          <a:ext cx="8093859" cy="5391921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117195"/>
                <a:gridCol w="5976664"/>
              </a:tblGrid>
              <a:tr h="2662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400" b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Žáci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jsou seznámeni se základním dělením směsí a na příkladech je jim vysvětleno, podle čeho se určuje, že se jedná o směs. Za pomoci skrytého pera </a:t>
                      </a:r>
                      <a:r>
                        <a:rPr lang="cs-CZ" sz="1400" b="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zakroužkovávají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látky, které jsou 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směsi, 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a škrtají, které nejsou směsi. Pojmy, které žákům ještě nemusejí být známy, jsou odkazem na internet objasněny.</a:t>
                      </a:r>
                      <a:endParaRPr lang="cs-CZ" sz="1400" b="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5978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Mgr.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Miroslav </a:t>
                      </a:r>
                      <a:r>
                        <a:rPr lang="cs-CZ" sz="1400" baseline="0" dirty="0" err="1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Kruba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červen 2012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15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ADHD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dyslexie, dysgrafie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dysortografie 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66762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</a:t>
                      </a:r>
                      <a:endParaRPr lang="cs-CZ" sz="1400" dirty="0" smtClean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Člověk a příroda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Chemie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Očekávaný výstup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Žáci získají základní přehled o směsích, jejich využívaní a seznámí se s pojmy jako je </a:t>
                      </a:r>
                      <a:r>
                        <a:rPr lang="cs-CZ" sz="1400" baseline="0" dirty="0" err="1" smtClean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NaCl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, H</a:t>
                      </a:r>
                      <a:r>
                        <a:rPr lang="cs-CZ" sz="1400" baseline="-25000" dirty="0" smtClean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2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SO</a:t>
                      </a:r>
                      <a:r>
                        <a:rPr lang="cs-CZ" sz="1400" baseline="-25000" dirty="0" smtClean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4</a:t>
                      </a:r>
                      <a:endParaRPr lang="cs-CZ" sz="1400" baseline="-250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99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interaktivity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Využití interaktivní tabule, hypertextových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odkazů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a práce s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PC.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 je použitelný pro výuku v online prostředí sdíleném žáky i rodiči.</a:t>
                      </a:r>
                    </a:p>
                    <a:p>
                      <a:pPr marL="82550" marR="0" indent="-8255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 Možnost dopisovat rukopisné poznámky přes skrytá tlačítka v rámci nového  softwaru.</a:t>
                      </a:r>
                    </a:p>
                  </a:txBody>
                  <a:tcPr marL="8466" marR="8466" marT="8466" marB="8466" anchor="ctr"/>
                </a:tc>
              </a:tr>
              <a:tr h="360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– </a:t>
                      </a: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 lehkým mentálním postižením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45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Základní škola praktická – 2. stupeň 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14 – 16 let, 9. ročník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518161" y="478331"/>
            <a:ext cx="8280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Identifikátor materiálu: III/2 Inovace a zkvalitnění výuky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prostřednictvím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ICT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03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32790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4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Směs</a:t>
            </a:r>
            <a:endParaRPr lang="cs-CZ" sz="48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539552" y="1780197"/>
            <a:ext cx="8333820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000" dirty="0"/>
              <a:t>je látka, která se skládá alespoň ze dvou chemicky čistých </a:t>
            </a:r>
            <a:r>
              <a:rPr lang="cs-CZ" sz="2000" dirty="0" smtClean="0"/>
              <a:t>látek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 smtClean="0"/>
              <a:t>směs </a:t>
            </a:r>
            <a:r>
              <a:rPr lang="cs-CZ" sz="2000" dirty="0"/>
              <a:t>může </a:t>
            </a:r>
            <a:r>
              <a:rPr lang="cs-CZ" sz="2000" dirty="0" smtClean="0"/>
              <a:t>být </a:t>
            </a:r>
            <a:r>
              <a:rPr lang="cs-CZ" sz="2000" dirty="0"/>
              <a:t>rozdělena na jednotlivé </a:t>
            </a:r>
            <a:r>
              <a:rPr lang="cs-CZ" sz="2000" dirty="0" smtClean="0"/>
              <a:t>komponenty chemicky i mechanicky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000" dirty="0"/>
              <a:t>j</a:t>
            </a:r>
            <a:r>
              <a:rPr lang="cs-CZ" sz="2000" dirty="0" smtClean="0"/>
              <a:t>ednotlivé látky směsi se nazývají – </a:t>
            </a:r>
            <a:r>
              <a:rPr lang="cs-CZ" sz="2000" u="sng" dirty="0" smtClean="0"/>
              <a:t>složky směsi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683568" y="3573016"/>
            <a:ext cx="8045788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2060"/>
                </a:solidFill>
              </a:rPr>
              <a:t>Druhy směsí:</a:t>
            </a:r>
          </a:p>
          <a:p>
            <a:endParaRPr lang="cs-CZ" sz="2000" dirty="0"/>
          </a:p>
          <a:p>
            <a:r>
              <a:rPr lang="cs-CZ" sz="2000" b="1" u="sng" dirty="0" smtClean="0"/>
              <a:t>Suspenze</a:t>
            </a:r>
            <a:r>
              <a:rPr lang="cs-CZ" sz="2000" dirty="0" smtClean="0"/>
              <a:t> – pevná látka v látce kapalné (např.: písek ve vodě, křída ve vodě)</a:t>
            </a:r>
          </a:p>
          <a:p>
            <a:pPr>
              <a:tabLst>
                <a:tab pos="1071563" algn="l"/>
              </a:tabLst>
            </a:pPr>
            <a:r>
              <a:rPr lang="cs-CZ" sz="2000" dirty="0"/>
              <a:t>	</a:t>
            </a:r>
            <a:r>
              <a:rPr lang="cs-CZ" sz="2000" dirty="0" smtClean="0"/>
              <a:t>- znakem je, že po nějakém čase dochází k samovolnému oddělení 	</a:t>
            </a:r>
            <a:r>
              <a:rPr lang="cs-CZ" sz="2000" dirty="0"/>
              <a:t> </a:t>
            </a:r>
            <a:r>
              <a:rPr lang="cs-CZ" sz="2000" dirty="0" smtClean="0"/>
              <a:t> složek směsi, např. usazováním</a:t>
            </a:r>
          </a:p>
          <a:p>
            <a:pPr>
              <a:tabLst>
                <a:tab pos="979488" algn="l"/>
              </a:tabLst>
            </a:pPr>
            <a:endParaRPr lang="cs-CZ" sz="2000" dirty="0"/>
          </a:p>
          <a:p>
            <a:r>
              <a:rPr lang="cs-CZ" sz="2000" b="1" u="sng" dirty="0" smtClean="0"/>
              <a:t>Aerosol</a:t>
            </a:r>
            <a:r>
              <a:rPr lang="cs-CZ" sz="2000" dirty="0" smtClean="0"/>
              <a:t>  - pevná látka nebo kapalná v látce plynné (např.: Vzduch – částečky 	   prachu a vody v plynu)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895170" y="764704"/>
            <a:ext cx="7560839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tabLst>
                <a:tab pos="979488" algn="l"/>
              </a:tabLst>
            </a:pPr>
            <a:r>
              <a:rPr lang="cs-CZ" sz="2000" b="1" u="sng" dirty="0"/>
              <a:t>Emulze</a:t>
            </a:r>
            <a:r>
              <a:rPr lang="cs-CZ" sz="2000" dirty="0"/>
              <a:t> – jedná se o směs dvou kapalných látek, které se vzájemně </a:t>
            </a:r>
            <a:r>
              <a:rPr lang="cs-CZ" sz="2000" dirty="0" smtClean="0"/>
              <a:t>	nesměšují (</a:t>
            </a:r>
            <a:r>
              <a:rPr lang="cs-CZ" sz="2000" dirty="0"/>
              <a:t>např.: voda a olej – kde olej je lehčí a drží se </a:t>
            </a:r>
            <a:r>
              <a:rPr lang="cs-CZ" sz="2000" dirty="0" smtClean="0"/>
              <a:t>	odděleně </a:t>
            </a:r>
            <a:r>
              <a:rPr lang="cs-CZ" sz="2000" dirty="0"/>
              <a:t>od vody. </a:t>
            </a:r>
            <a:r>
              <a:rPr lang="cs-CZ" sz="2000" dirty="0" smtClean="0"/>
              <a:t>Vzájemně </a:t>
            </a:r>
            <a:r>
              <a:rPr lang="cs-CZ" sz="2000" dirty="0"/>
              <a:t>je lze smíchat </a:t>
            </a:r>
            <a:r>
              <a:rPr lang="cs-CZ" sz="2000" dirty="0" smtClean="0"/>
              <a:t>	protřepáním</a:t>
            </a:r>
            <a:r>
              <a:rPr lang="cs-CZ" sz="2000" dirty="0"/>
              <a:t>, ale </a:t>
            </a:r>
            <a:r>
              <a:rPr lang="cs-CZ" sz="2000" dirty="0" smtClean="0"/>
              <a:t>	bez </a:t>
            </a:r>
            <a:r>
              <a:rPr lang="cs-CZ" sz="2000" dirty="0"/>
              <a:t>použití emulgátoru se </a:t>
            </a:r>
            <a:r>
              <a:rPr lang="cs-CZ" sz="2000" dirty="0" smtClean="0"/>
              <a:t>obě </a:t>
            </a:r>
            <a:r>
              <a:rPr lang="cs-CZ" sz="2000" dirty="0"/>
              <a:t>látky zase oddělí</a:t>
            </a:r>
            <a:r>
              <a:rPr lang="cs-CZ" sz="2000" dirty="0" smtClean="0"/>
              <a:t>)</a:t>
            </a:r>
          </a:p>
          <a:p>
            <a:pPr>
              <a:tabLst>
                <a:tab pos="979488" algn="l"/>
              </a:tabLst>
            </a:pPr>
            <a:r>
              <a:rPr lang="cs-CZ" sz="2000" b="1" u="sng" dirty="0" smtClean="0"/>
              <a:t>Pěna</a:t>
            </a:r>
            <a:r>
              <a:rPr lang="cs-CZ" sz="2000" dirty="0"/>
              <a:t> - 	je tvořena bublinami plynu v kapalině, nebo v pevné </a:t>
            </a:r>
            <a:r>
              <a:rPr lang="cs-CZ" sz="2000" dirty="0" smtClean="0"/>
              <a:t>látce 	(např.: mořská voda na pláži)</a:t>
            </a:r>
            <a:endParaRPr lang="cs-CZ" sz="2000" b="1" u="sng" dirty="0"/>
          </a:p>
          <a:p>
            <a:pPr>
              <a:tabLst>
                <a:tab pos="979488" algn="l"/>
              </a:tabLst>
            </a:pPr>
            <a:endParaRPr lang="cs-CZ" sz="2000" dirty="0"/>
          </a:p>
          <a:p>
            <a:endParaRPr lang="cs-CZ" sz="2000" dirty="0"/>
          </a:p>
        </p:txBody>
      </p:sp>
      <p:pic>
        <p:nvPicPr>
          <p:cNvPr id="8" name="Picture 2" descr="C:\Users\uzivatel\AppData\Local\Microsoft\Windows\Temporary Internet Files\Content.IE5\PVDUFBUN\MP90020169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47664" y="3621007"/>
            <a:ext cx="3657600" cy="240823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Tlačítko akce: Vlastní 2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763688" y="772708"/>
            <a:ext cx="5739328" cy="52322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2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Zakroužkuj směsi a čisté látky škrtni</a:t>
            </a:r>
            <a:endParaRPr lang="cs-CZ" sz="28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Ovál 6"/>
          <p:cNvSpPr/>
          <p:nvPr/>
        </p:nvSpPr>
        <p:spPr>
          <a:xfrm>
            <a:off x="1990827" y="1822958"/>
            <a:ext cx="1584176" cy="1008112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Slaná voda</a:t>
            </a:r>
            <a:endParaRPr lang="cs-CZ" sz="2400" dirty="0"/>
          </a:p>
        </p:txBody>
      </p:sp>
      <p:sp>
        <p:nvSpPr>
          <p:cNvPr id="15" name="Ovál 14"/>
          <p:cNvSpPr/>
          <p:nvPr/>
        </p:nvSpPr>
        <p:spPr>
          <a:xfrm>
            <a:off x="5724128" y="3180643"/>
            <a:ext cx="1584176" cy="1008112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Žula</a:t>
            </a:r>
            <a:endParaRPr lang="cs-CZ" sz="2400" dirty="0"/>
          </a:p>
        </p:txBody>
      </p:sp>
      <p:sp>
        <p:nvSpPr>
          <p:cNvPr id="16" name="Ovál 15"/>
          <p:cNvSpPr/>
          <p:nvPr/>
        </p:nvSpPr>
        <p:spPr>
          <a:xfrm>
            <a:off x="4283968" y="1822958"/>
            <a:ext cx="1584176" cy="1008112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H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O</a:t>
            </a:r>
            <a:endParaRPr lang="cs-CZ" sz="2400" dirty="0"/>
          </a:p>
        </p:txBody>
      </p:sp>
      <p:sp>
        <p:nvSpPr>
          <p:cNvPr id="17" name="Ovál 16"/>
          <p:cNvSpPr/>
          <p:nvPr/>
        </p:nvSpPr>
        <p:spPr>
          <a:xfrm>
            <a:off x="6710928" y="1844824"/>
            <a:ext cx="1584176" cy="1008112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H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SO</a:t>
            </a:r>
            <a:r>
              <a:rPr lang="cs-CZ" sz="2400" baseline="-25000" dirty="0" smtClean="0"/>
              <a:t>4</a:t>
            </a:r>
            <a:endParaRPr lang="cs-CZ" sz="2400" baseline="-25000" dirty="0"/>
          </a:p>
        </p:txBody>
      </p:sp>
      <p:sp>
        <p:nvSpPr>
          <p:cNvPr id="18" name="Ovál 17"/>
          <p:cNvSpPr/>
          <p:nvPr/>
        </p:nvSpPr>
        <p:spPr>
          <a:xfrm>
            <a:off x="3113841" y="3212976"/>
            <a:ext cx="1584176" cy="1008112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Káva</a:t>
            </a:r>
            <a:endParaRPr lang="cs-CZ" sz="2400" dirty="0"/>
          </a:p>
        </p:txBody>
      </p:sp>
      <p:sp>
        <p:nvSpPr>
          <p:cNvPr id="19" name="Ovál 18"/>
          <p:cNvSpPr/>
          <p:nvPr/>
        </p:nvSpPr>
        <p:spPr>
          <a:xfrm>
            <a:off x="611560" y="3212976"/>
            <a:ext cx="1584176" cy="1008112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NaCl</a:t>
            </a:r>
            <a:endParaRPr lang="cs-CZ" sz="2400" dirty="0"/>
          </a:p>
        </p:txBody>
      </p:sp>
      <p:sp>
        <p:nvSpPr>
          <p:cNvPr id="20" name="Ovál 19"/>
          <p:cNvSpPr/>
          <p:nvPr/>
        </p:nvSpPr>
        <p:spPr>
          <a:xfrm>
            <a:off x="1527068" y="4725144"/>
            <a:ext cx="1584176" cy="1008112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err="1"/>
              <a:t>H</a:t>
            </a:r>
            <a:r>
              <a:rPr lang="cs-CZ" sz="2400" dirty="0" err="1" smtClean="0"/>
              <a:t>Cl</a:t>
            </a:r>
            <a:endParaRPr lang="cs-CZ" sz="2400" dirty="0"/>
          </a:p>
        </p:txBody>
      </p:sp>
      <p:sp>
        <p:nvSpPr>
          <p:cNvPr id="21" name="Ovál 20"/>
          <p:cNvSpPr/>
          <p:nvPr/>
        </p:nvSpPr>
        <p:spPr>
          <a:xfrm>
            <a:off x="3985280" y="4509120"/>
            <a:ext cx="1882864" cy="1008112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Těsto na koláč</a:t>
            </a:r>
            <a:endParaRPr lang="cs-CZ" sz="2400" dirty="0"/>
          </a:p>
        </p:txBody>
      </p:sp>
      <p:sp>
        <p:nvSpPr>
          <p:cNvPr id="22" name="Ovál 21"/>
          <p:cNvSpPr/>
          <p:nvPr/>
        </p:nvSpPr>
        <p:spPr>
          <a:xfrm>
            <a:off x="6502491" y="4509120"/>
            <a:ext cx="1584176" cy="1008112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Beton</a:t>
            </a:r>
            <a:endParaRPr lang="cs-CZ" sz="2400" dirty="0"/>
          </a:p>
        </p:txBody>
      </p:sp>
      <p:grpSp>
        <p:nvGrpSpPr>
          <p:cNvPr id="23" name="Skupina 22"/>
          <p:cNvGrpSpPr/>
          <p:nvPr/>
        </p:nvGrpSpPr>
        <p:grpSpPr>
          <a:xfrm>
            <a:off x="323528" y="772708"/>
            <a:ext cx="952500" cy="1321832"/>
            <a:chOff x="323528" y="772708"/>
            <a:chExt cx="952500" cy="1321832"/>
          </a:xfrm>
        </p:grpSpPr>
        <p:pic>
          <p:nvPicPr>
            <p:cNvPr id="2052" name="Picture 4" descr="C:\Users\uzivatel\AppData\Local\Microsoft\Windows\Temporary Internet Files\Content.IE5\02KQOVLI\MM900254500[1].gif">
              <a:hlinkClick r:id="rId2" action="ppaction://hlinksldjump"/>
            </p:cNvPr>
            <p:cNvPicPr>
              <a:picLocks noChangeAspect="1" noChangeArrowheads="1" noCrop="1"/>
            </p:cNvPicPr>
            <p:nvPr/>
          </p:nvPicPr>
          <p:blipFill>
            <a:blip r:embed="rId3" cstate="print">
              <a:duotone>
                <a:prstClr val="black"/>
                <a:srgbClr val="92D050">
                  <a:tint val="45000"/>
                  <a:satMod val="400000"/>
                </a:srgbClr>
              </a:duotone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3528" y="772708"/>
              <a:ext cx="952500" cy="9525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0" name="TextovéPole 9">
              <a:hlinkClick r:id="rId2" action="ppaction://hlinksldjump"/>
            </p:cNvPr>
            <p:cNvSpPr txBox="1"/>
            <p:nvPr/>
          </p:nvSpPr>
          <p:spPr>
            <a:xfrm>
              <a:off x="409914" y="1725208"/>
              <a:ext cx="812851" cy="369332"/>
            </a:xfrm>
            <a:prstGeom prst="rect">
              <a:avLst/>
            </a:prstGeom>
          </p:spPr>
          <p:style>
            <a:lnRef idx="1">
              <a:schemeClr val="accent6"/>
            </a:lnRef>
            <a:fillRef idx="2">
              <a:schemeClr val="accent6"/>
            </a:fillRef>
            <a:effectRef idx="1">
              <a:schemeClr val="accent6"/>
            </a:effectRef>
            <a:fontRef idx="minor">
              <a:schemeClr val="dk1"/>
            </a:fontRef>
          </p:style>
          <p:txBody>
            <a:bodyPr wrap="none" rtlCol="0">
              <a:spAutoFit/>
            </a:bodyPr>
            <a:lstStyle/>
            <a:p>
              <a:r>
                <a:rPr lang="cs-CZ" b="1" dirty="0"/>
                <a:t>Ř</a:t>
              </a:r>
              <a:r>
                <a:rPr lang="cs-CZ" b="1" dirty="0" smtClean="0"/>
                <a:t>ešení</a:t>
              </a:r>
              <a:endParaRPr lang="cs-CZ" b="1" dirty="0"/>
            </a:p>
          </p:txBody>
        </p:sp>
      </p:grpSp>
      <p:pic>
        <p:nvPicPr>
          <p:cNvPr id="2054" name="Picture 6" descr="C:\Users\uzivatel\AppData\Local\Microsoft\Windows\Temporary Internet Files\Content.IE5\ZOW1DX4L\MM900395698[1].gif">
            <a:hlinkClick r:id="rId4" action="ppaction://hlinksldjump"/>
          </p:cNvPr>
          <p:cNvPicPr>
            <a:picLocks noChangeAspect="1" noChangeArrowheads="1" noCrop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56376" y="5733256"/>
            <a:ext cx="927116" cy="8653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TextovéPole 26"/>
          <p:cNvSpPr txBox="1"/>
          <p:nvPr/>
        </p:nvSpPr>
        <p:spPr>
          <a:xfrm>
            <a:off x="764328" y="5927248"/>
            <a:ext cx="60718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hlinkClick r:id="rId6"/>
              </a:rPr>
              <a:t>NaCl</a:t>
            </a:r>
            <a:r>
              <a:rPr lang="cs-CZ" sz="2800" b="1" dirty="0" smtClean="0"/>
              <a:t>,   </a:t>
            </a:r>
            <a:r>
              <a:rPr lang="cs-CZ" sz="2800" b="1" dirty="0" smtClean="0">
                <a:hlinkClick r:id="rId7"/>
              </a:rPr>
              <a:t>Beton</a:t>
            </a:r>
            <a:r>
              <a:rPr lang="cs-CZ" sz="2800" b="1" dirty="0" smtClean="0"/>
              <a:t>,   </a:t>
            </a:r>
            <a:r>
              <a:rPr lang="cs-CZ" sz="2800" b="1" dirty="0" err="1" smtClean="0">
                <a:hlinkClick r:id="rId8"/>
              </a:rPr>
              <a:t>HCl</a:t>
            </a:r>
            <a:r>
              <a:rPr lang="cs-CZ" sz="2800" b="1" dirty="0" smtClean="0"/>
              <a:t>,   </a:t>
            </a:r>
            <a:r>
              <a:rPr lang="cs-CZ" sz="2800" b="1" dirty="0" smtClean="0">
                <a:hlinkClick r:id="rId9"/>
              </a:rPr>
              <a:t>H</a:t>
            </a:r>
            <a:r>
              <a:rPr lang="cs-CZ" sz="2800" b="1" baseline="-25000" dirty="0" smtClean="0">
                <a:hlinkClick r:id="rId9"/>
              </a:rPr>
              <a:t>2</a:t>
            </a:r>
            <a:r>
              <a:rPr lang="cs-CZ" sz="2800" b="1" dirty="0" smtClean="0">
                <a:hlinkClick r:id="rId9"/>
              </a:rPr>
              <a:t>SO</a:t>
            </a:r>
            <a:r>
              <a:rPr lang="cs-CZ" sz="2800" b="1" baseline="-25000" dirty="0" smtClean="0">
                <a:hlinkClick r:id="rId9"/>
              </a:rPr>
              <a:t>4</a:t>
            </a:r>
            <a:r>
              <a:rPr lang="cs-CZ" sz="2800" b="1" dirty="0" smtClean="0"/>
              <a:t>,   </a:t>
            </a:r>
            <a:r>
              <a:rPr lang="cs-CZ" sz="2800" b="1" dirty="0" smtClean="0">
                <a:hlinkClick r:id="rId10"/>
              </a:rPr>
              <a:t>H</a:t>
            </a:r>
            <a:r>
              <a:rPr lang="cs-CZ" sz="2800" b="1" baseline="-25000" dirty="0" smtClean="0">
                <a:hlinkClick r:id="rId10"/>
              </a:rPr>
              <a:t>2</a:t>
            </a:r>
            <a:r>
              <a:rPr lang="cs-CZ" sz="2800" b="1" dirty="0" smtClean="0">
                <a:hlinkClick r:id="rId10"/>
              </a:rPr>
              <a:t>O</a:t>
            </a:r>
            <a:endParaRPr lang="cs-CZ" sz="2800" b="1" baseline="-25000" dirty="0"/>
          </a:p>
        </p:txBody>
      </p:sp>
    </p:spTree>
    <p:extLst>
      <p:ext uri="{BB962C8B-B14F-4D97-AF65-F5344CB8AC3E}">
        <p14:creationId xmlns:p14="http://schemas.microsoft.com/office/powerpoint/2010/main" xmlns="" val="15743700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1783120" y="473909"/>
            <a:ext cx="5739328" cy="52322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2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Zakroužkuj směsi a čisté látky škrtni</a:t>
            </a:r>
            <a:endParaRPr lang="cs-CZ" sz="28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Ovál 6"/>
          <p:cNvSpPr/>
          <p:nvPr/>
        </p:nvSpPr>
        <p:spPr>
          <a:xfrm>
            <a:off x="1990827" y="1822958"/>
            <a:ext cx="1584176" cy="1008112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Slaná voda</a:t>
            </a:r>
            <a:endParaRPr lang="cs-CZ" sz="2400" dirty="0"/>
          </a:p>
        </p:txBody>
      </p:sp>
      <p:sp>
        <p:nvSpPr>
          <p:cNvPr id="15" name="Ovál 14"/>
          <p:cNvSpPr/>
          <p:nvPr/>
        </p:nvSpPr>
        <p:spPr>
          <a:xfrm>
            <a:off x="5724128" y="3429000"/>
            <a:ext cx="1584176" cy="1008112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Žula</a:t>
            </a:r>
            <a:endParaRPr lang="cs-CZ" sz="2400" dirty="0"/>
          </a:p>
        </p:txBody>
      </p:sp>
      <p:sp>
        <p:nvSpPr>
          <p:cNvPr id="16" name="Ovál 15"/>
          <p:cNvSpPr/>
          <p:nvPr/>
        </p:nvSpPr>
        <p:spPr>
          <a:xfrm>
            <a:off x="4283968" y="1822958"/>
            <a:ext cx="1584176" cy="1008112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H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O</a:t>
            </a:r>
            <a:endParaRPr lang="cs-CZ" sz="2400" dirty="0"/>
          </a:p>
        </p:txBody>
      </p:sp>
      <p:sp>
        <p:nvSpPr>
          <p:cNvPr id="17" name="Ovál 16"/>
          <p:cNvSpPr/>
          <p:nvPr/>
        </p:nvSpPr>
        <p:spPr>
          <a:xfrm>
            <a:off x="6710928" y="1844824"/>
            <a:ext cx="1584176" cy="1008112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H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SO</a:t>
            </a:r>
            <a:r>
              <a:rPr lang="cs-CZ" sz="2400" baseline="-25000" dirty="0" smtClean="0"/>
              <a:t>4</a:t>
            </a:r>
            <a:endParaRPr lang="cs-CZ" sz="2400" baseline="-25000" dirty="0"/>
          </a:p>
        </p:txBody>
      </p:sp>
      <p:sp>
        <p:nvSpPr>
          <p:cNvPr id="18" name="Ovál 17"/>
          <p:cNvSpPr/>
          <p:nvPr/>
        </p:nvSpPr>
        <p:spPr>
          <a:xfrm>
            <a:off x="3113841" y="3429000"/>
            <a:ext cx="1584176" cy="1008112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Káva</a:t>
            </a:r>
            <a:endParaRPr lang="cs-CZ" sz="2400" dirty="0"/>
          </a:p>
        </p:txBody>
      </p:sp>
      <p:sp>
        <p:nvSpPr>
          <p:cNvPr id="19" name="Ovál 18"/>
          <p:cNvSpPr/>
          <p:nvPr/>
        </p:nvSpPr>
        <p:spPr>
          <a:xfrm>
            <a:off x="827584" y="3429000"/>
            <a:ext cx="1584176" cy="1008112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NaCl</a:t>
            </a:r>
            <a:endParaRPr lang="cs-CZ" sz="2400" dirty="0"/>
          </a:p>
        </p:txBody>
      </p:sp>
      <p:sp>
        <p:nvSpPr>
          <p:cNvPr id="20" name="Ovál 19"/>
          <p:cNvSpPr/>
          <p:nvPr/>
        </p:nvSpPr>
        <p:spPr>
          <a:xfrm>
            <a:off x="1527068" y="4950256"/>
            <a:ext cx="1584176" cy="1008112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err="1"/>
              <a:t>H</a:t>
            </a:r>
            <a:r>
              <a:rPr lang="cs-CZ" sz="2400" dirty="0" err="1" smtClean="0"/>
              <a:t>Cl</a:t>
            </a:r>
            <a:endParaRPr lang="cs-CZ" sz="2400" dirty="0"/>
          </a:p>
        </p:txBody>
      </p:sp>
      <p:sp>
        <p:nvSpPr>
          <p:cNvPr id="21" name="Ovál 20"/>
          <p:cNvSpPr/>
          <p:nvPr/>
        </p:nvSpPr>
        <p:spPr>
          <a:xfrm>
            <a:off x="3985280" y="4994598"/>
            <a:ext cx="1882864" cy="1008112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Těsto na koláč</a:t>
            </a:r>
            <a:endParaRPr lang="cs-CZ" sz="2400" dirty="0"/>
          </a:p>
        </p:txBody>
      </p:sp>
      <p:sp>
        <p:nvSpPr>
          <p:cNvPr id="22" name="Ovál 21"/>
          <p:cNvSpPr/>
          <p:nvPr/>
        </p:nvSpPr>
        <p:spPr>
          <a:xfrm>
            <a:off x="6902179" y="4897196"/>
            <a:ext cx="1584176" cy="1008112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Beton</a:t>
            </a:r>
            <a:endParaRPr lang="cs-CZ" sz="2400" dirty="0"/>
          </a:p>
        </p:txBody>
      </p:sp>
      <mc:AlternateContent xmlns:mc="http://schemas.openxmlformats.org/markup-compatibility/2006">
        <mc:Choice xmlns:p14="http://schemas.microsoft.com/office/powerpoint/2010/main" xmlns="" Requires="p14">
          <p:contentPart p14:bwMode="auto" r:id="rId2">
            <p14:nvContentPartPr>
              <p14:cNvPr id="2" name="Rukopis 1"/>
              <p14:cNvContentPartPr/>
              <p14:nvPr/>
            </p14:nvContentPartPr>
            <p14:xfrm>
              <a:off x="1232280" y="1634040"/>
              <a:ext cx="7367400" cy="4411800"/>
            </p14:xfrm>
          </p:contentPart>
        </mc:Choice>
        <mc:Fallback>
          <p:pic>
            <p:nvPicPr>
              <p:cNvPr id="2" name="Rukopis 1"/>
              <p:cNvPicPr/>
              <p:nvPr/>
            </p:nvPicPr>
            <p:blipFill>
              <a:blip r:embed="rId3" cstate="print"/>
              <a:stretch>
                <a:fillRect/>
              </a:stretch>
            </p:blipFill>
            <p:spPr>
              <a:xfrm>
                <a:off x="1222920" y="1624680"/>
                <a:ext cx="7386120" cy="4430520"/>
              </a:xfrm>
              <a:prstGeom prst="rect">
                <a:avLst/>
              </a:prstGeom>
            </p:spPr>
          </p:pic>
        </mc:Fallback>
      </mc:AlternateContent>
      <p:grpSp>
        <p:nvGrpSpPr>
          <p:cNvPr id="4" name="Skupina 3"/>
          <p:cNvGrpSpPr/>
          <p:nvPr/>
        </p:nvGrpSpPr>
        <p:grpSpPr>
          <a:xfrm>
            <a:off x="142160" y="345447"/>
            <a:ext cx="1477512" cy="1750516"/>
            <a:chOff x="142160" y="345447"/>
            <a:chExt cx="1477512" cy="1750516"/>
          </a:xfrm>
        </p:grpSpPr>
        <p:pic>
          <p:nvPicPr>
            <p:cNvPr id="3074" name="Picture 2" descr="C:\Users\uzivatel\AppData\Local\Microsoft\Windows\Temporary Internet Files\Content.IE5\8YKHHWPL\MC900432671[1].png">
              <a:hlinkClick r:id="rId4" action="ppaction://hlinksldjump"/>
            </p:cNvPr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42160" y="345447"/>
              <a:ext cx="1477512" cy="147751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TextovéPole 2">
              <a:hlinkClick r:id="rId4" action="ppaction://hlinksldjump"/>
            </p:cNvPr>
            <p:cNvSpPr txBox="1"/>
            <p:nvPr/>
          </p:nvSpPr>
          <p:spPr>
            <a:xfrm>
              <a:off x="501902" y="1634298"/>
              <a:ext cx="758028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Zpět</a:t>
              </a:r>
              <a:endParaRPr lang="cs-CZ" sz="2400" b="1" dirty="0"/>
            </a:p>
          </p:txBody>
        </p:sp>
      </p:grpSp>
    </p:spTree>
    <p:extLst>
      <p:ext uri="{BB962C8B-B14F-4D97-AF65-F5344CB8AC3E}">
        <p14:creationId xmlns:p14="http://schemas.microsoft.com/office/powerpoint/2010/main" xmlns="" val="16681862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267744" y="404664"/>
            <a:ext cx="4485652" cy="707886"/>
          </a:xfrm>
          <a:prstGeom prst="rect">
            <a:avLst/>
          </a:prstGeom>
          <a:noFill/>
          <a:effectLst>
            <a:glow rad="63500">
              <a:schemeClr val="accent3">
                <a:satMod val="175000"/>
                <a:alpha val="40000"/>
              </a:schemeClr>
            </a:glow>
          </a:effectLst>
        </p:spPr>
        <p:txBody>
          <a:bodyPr wrap="non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4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Co jsou tedy směsi?</a:t>
            </a:r>
            <a:endParaRPr lang="cs-CZ" sz="40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grpSp>
        <p:nvGrpSpPr>
          <p:cNvPr id="17" name="Skupina 16"/>
          <p:cNvGrpSpPr/>
          <p:nvPr/>
        </p:nvGrpSpPr>
        <p:grpSpPr>
          <a:xfrm>
            <a:off x="667626" y="1336411"/>
            <a:ext cx="7992888" cy="1948573"/>
            <a:chOff x="667626" y="1336411"/>
            <a:chExt cx="7992888" cy="1948573"/>
          </a:xfrm>
        </p:grpSpPr>
        <p:sp>
          <p:nvSpPr>
            <p:cNvPr id="8" name="TextovéPole 7"/>
            <p:cNvSpPr txBox="1"/>
            <p:nvPr/>
          </p:nvSpPr>
          <p:spPr>
            <a:xfrm>
              <a:off x="667626" y="1336411"/>
              <a:ext cx="1600118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>
                  <a:ln w="1905"/>
                  <a:gradFill>
                    <a:gsLst>
                      <a:gs pos="0">
                        <a:schemeClr val="accent6">
                          <a:shade val="20000"/>
                          <a:satMod val="200000"/>
                        </a:schemeClr>
                      </a:gs>
                      <a:gs pos="78000">
                        <a:schemeClr val="accent6">
                          <a:tint val="90000"/>
                          <a:shade val="89000"/>
                          <a:satMod val="220000"/>
                        </a:schemeClr>
                      </a:gs>
                      <a:gs pos="100000">
                        <a:schemeClr val="accent6">
                          <a:tint val="12000"/>
                          <a:satMod val="255000"/>
                        </a:schemeClr>
                      </a:gs>
                    </a:gsLst>
                    <a:lin ang="5400000"/>
                  </a:gradFill>
                  <a:effectLst>
                    <a:innerShdw blurRad="69850" dist="43180" dir="5400000">
                      <a:srgbClr val="000000">
                        <a:alpha val="65000"/>
                      </a:srgbClr>
                    </a:innerShdw>
                  </a:effectLst>
                </a:rPr>
                <a:t>Směs je:</a:t>
              </a:r>
              <a:endParaRPr lang="cs-CZ" sz="32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endParaRPr>
            </a:p>
          </p:txBody>
        </p:sp>
        <p:sp>
          <p:nvSpPr>
            <p:cNvPr id="9" name="Obdélník 8"/>
            <p:cNvSpPr/>
            <p:nvPr/>
          </p:nvSpPr>
          <p:spPr>
            <a:xfrm>
              <a:off x="667626" y="1921187"/>
              <a:ext cx="7992888" cy="1363797"/>
            </a:xfrm>
            <a:prstGeom prst="rect">
              <a:avLst/>
            </a:prstGeom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6" name="Skupina 15"/>
          <p:cNvGrpSpPr/>
          <p:nvPr/>
        </p:nvGrpSpPr>
        <p:grpSpPr>
          <a:xfrm>
            <a:off x="667626" y="4081427"/>
            <a:ext cx="7992888" cy="1372508"/>
            <a:chOff x="667626" y="3496652"/>
            <a:chExt cx="7992888" cy="1372508"/>
          </a:xfrm>
        </p:grpSpPr>
        <p:sp>
          <p:nvSpPr>
            <p:cNvPr id="10" name="TextovéPole 9"/>
            <p:cNvSpPr txBox="1"/>
            <p:nvPr/>
          </p:nvSpPr>
          <p:spPr>
            <a:xfrm>
              <a:off x="667626" y="3496652"/>
              <a:ext cx="5961119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just"/>
              <a:r>
                <a:rPr lang="cs-CZ" sz="3200" b="1" dirty="0" smtClean="0">
                  <a:ln w="1905"/>
                  <a:gradFill>
                    <a:gsLst>
                      <a:gs pos="0">
                        <a:schemeClr val="accent6">
                          <a:shade val="20000"/>
                          <a:satMod val="200000"/>
                        </a:schemeClr>
                      </a:gs>
                      <a:gs pos="78000">
                        <a:schemeClr val="accent6">
                          <a:tint val="90000"/>
                          <a:shade val="89000"/>
                          <a:satMod val="220000"/>
                        </a:schemeClr>
                      </a:gs>
                      <a:gs pos="100000">
                        <a:schemeClr val="accent6">
                          <a:tint val="12000"/>
                          <a:satMod val="255000"/>
                        </a:schemeClr>
                      </a:gs>
                    </a:gsLst>
                    <a:lin ang="5400000"/>
                  </a:gradFill>
                </a:rPr>
                <a:t>Jednotlivé </a:t>
              </a:r>
              <a:r>
                <a:rPr lang="cs-CZ" sz="3200" b="1" dirty="0">
                  <a:ln w="1905"/>
                  <a:gradFill>
                    <a:gsLst>
                      <a:gs pos="0">
                        <a:schemeClr val="accent6">
                          <a:shade val="20000"/>
                          <a:satMod val="200000"/>
                        </a:schemeClr>
                      </a:gs>
                      <a:gs pos="78000">
                        <a:schemeClr val="accent6">
                          <a:tint val="90000"/>
                          <a:shade val="89000"/>
                          <a:satMod val="220000"/>
                        </a:schemeClr>
                      </a:gs>
                      <a:gs pos="100000">
                        <a:schemeClr val="accent6">
                          <a:tint val="12000"/>
                          <a:satMod val="255000"/>
                        </a:schemeClr>
                      </a:gs>
                    </a:gsLst>
                    <a:lin ang="5400000"/>
                  </a:gradFill>
                </a:rPr>
                <a:t>látky směsi se </a:t>
              </a:r>
              <a:r>
                <a:rPr lang="cs-CZ" sz="3200" b="1" dirty="0" smtClean="0">
                  <a:ln w="1905"/>
                  <a:gradFill>
                    <a:gsLst>
                      <a:gs pos="0">
                        <a:schemeClr val="accent6">
                          <a:shade val="20000"/>
                          <a:satMod val="200000"/>
                        </a:schemeClr>
                      </a:gs>
                      <a:gs pos="78000">
                        <a:schemeClr val="accent6">
                          <a:tint val="90000"/>
                          <a:shade val="89000"/>
                          <a:satMod val="220000"/>
                        </a:schemeClr>
                      </a:gs>
                      <a:gs pos="100000">
                        <a:schemeClr val="accent6">
                          <a:tint val="12000"/>
                          <a:satMod val="255000"/>
                        </a:schemeClr>
                      </a:gs>
                    </a:gsLst>
                    <a:lin ang="5400000"/>
                  </a:gradFill>
                </a:rPr>
                <a:t>nazývají:</a:t>
              </a:r>
              <a:endParaRPr lang="cs-CZ" sz="32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</a:endParaRPr>
            </a:p>
          </p:txBody>
        </p:sp>
        <p:sp>
          <p:nvSpPr>
            <p:cNvPr id="18" name="Obdélník 17"/>
            <p:cNvSpPr/>
            <p:nvPr/>
          </p:nvSpPr>
          <p:spPr>
            <a:xfrm>
              <a:off x="667626" y="4073967"/>
              <a:ext cx="7992888" cy="795193"/>
            </a:xfrm>
            <a:prstGeom prst="rect">
              <a:avLst/>
            </a:prstGeom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21" name="Šipka doleva 20">
            <a:hlinkClick r:id="rId2" action="ppaction://hlinksldjump"/>
          </p:cNvPr>
          <p:cNvSpPr/>
          <p:nvPr/>
        </p:nvSpPr>
        <p:spPr>
          <a:xfrm>
            <a:off x="1907704" y="6224327"/>
            <a:ext cx="2200594" cy="633673"/>
          </a:xfrm>
          <a:prstGeom prst="leftArrow">
            <a:avLst/>
          </a:prstGeom>
          <a:solidFill>
            <a:srgbClr val="FF0000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Použij skryté pero!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870874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964704"/>
          </a:xfrm>
        </p:spPr>
        <p:txBody>
          <a:bodyPr/>
          <a:lstStyle/>
          <a:p>
            <a:r>
              <a:rPr lang="cs-CZ" dirty="0" smtClean="0"/>
              <a:t>http://office.microsoft.com/klipart</a:t>
            </a:r>
          </a:p>
        </p:txBody>
      </p:sp>
    </p:spTree>
    <p:extLst>
      <p:ext uri="{BB962C8B-B14F-4D97-AF65-F5344CB8AC3E}">
        <p14:creationId xmlns:p14="http://schemas.microsoft.com/office/powerpoint/2010/main" xmlns="" val="10331381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0</TotalTime>
  <Words>349</Words>
  <Application>Microsoft Office PowerPoint</Application>
  <PresentationFormat>Předvádění na obrazovce (4:3)</PresentationFormat>
  <Paragraphs>72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Směs a její složení VY_32_INOVACE_1A_03 Číslo projektu: CZ.1.07/1.4.00/21.1101</vt:lpstr>
      <vt:lpstr>Snímek 2</vt:lpstr>
      <vt:lpstr>Směs</vt:lpstr>
      <vt:lpstr>Snímek 4</vt:lpstr>
      <vt:lpstr>Snímek 5</vt:lpstr>
      <vt:lpstr>Snímek 6</vt:lpstr>
      <vt:lpstr>Snímek 7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2011-08-03T16:50:00Z</dcterms:created>
  <dcterms:modified xsi:type="dcterms:W3CDTF">2013-06-22T16:32:19Z</dcterms:modified>
</cp:coreProperties>
</file>