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60" r:id="rId5"/>
    <p:sldId id="265" r:id="rId6"/>
    <p:sldId id="259" r:id="rId7"/>
    <p:sldId id="271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ltr-filtry.cz/6,0,Vzduchove-filtry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hyperlink" Target="http://www.youtube.com/watch?v=xqnhQ9S3raQ" TargetMode="Externa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XCFfjofKj6U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wPB9n_G0Hxk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Filtrace a destilace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VY_32_INOVACE_1A_04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494854"/>
              </p:ext>
            </p:extLst>
          </p:nvPr>
        </p:nvGraphicFramePr>
        <p:xfrm>
          <a:off x="518161" y="1052736"/>
          <a:ext cx="8280920" cy="51082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6126"/>
                <a:gridCol w="61147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doplňující informace k výkladu (filtrace a destilace). Součástí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materiálu jsou odkazy na krátká videa, znázorňující danou problematiku. Materiál je použitelný k samostudiu a jako informace pro rodiče.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budou schopni popsat jednoduché metody k oddělování různých složek směsi.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922114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Filtrace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je metoda </a:t>
            </a:r>
            <a:r>
              <a:rPr lang="cs-CZ" sz="2400" dirty="0" smtClean="0"/>
              <a:t>oddělování pevných látek </a:t>
            </a:r>
            <a:r>
              <a:rPr lang="cs-CZ" sz="2400" dirty="0"/>
              <a:t>od kapaliny či plynu 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oddělování se provádí za pomocí filtru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jako </a:t>
            </a:r>
            <a:r>
              <a:rPr lang="cs-CZ" sz="2400" dirty="0"/>
              <a:t>filtr slouží v laboratorní chemii nejčastěji filtrační </a:t>
            </a:r>
            <a:r>
              <a:rPr lang="cs-CZ" sz="2400" dirty="0" smtClean="0"/>
              <a:t>papír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</a:t>
            </a:r>
            <a:r>
              <a:rPr lang="cs-CZ" sz="2400" dirty="0"/>
              <a:t>určitých situacích lze jako filtr použít i </a:t>
            </a:r>
            <a:r>
              <a:rPr lang="cs-CZ" sz="2400" dirty="0" smtClean="0"/>
              <a:t>látku, molitan, aktivní uhlí </a:t>
            </a:r>
            <a:r>
              <a:rPr lang="cs-CZ" sz="2400" dirty="0"/>
              <a:t>nebo písek (např. </a:t>
            </a:r>
            <a:r>
              <a:rPr lang="cs-CZ" sz="2400" dirty="0" smtClean="0"/>
              <a:t>v akvaristice, či </a:t>
            </a:r>
            <a:r>
              <a:rPr lang="cs-CZ" sz="2400" dirty="0"/>
              <a:t>čističce odpadních vod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pic>
        <p:nvPicPr>
          <p:cNvPr id="1026" name="Picture 2" descr="C:\Users\uzivatel\AppData\Local\Microsoft\Windows\Temporary Internet Files\Content.IE5\ZOW1DX4L\MC900338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653136"/>
            <a:ext cx="4961016" cy="14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901698"/>
            <a:ext cx="8367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Filtrováním vody získávají potravu i někteří kytovci, kteří se živí drobným planktonem.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649448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Filtr je i u auta, kde čistí vzduch přicházející do motoru i olej, který se v motoru nachází.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Nejznámější možná budou filtry v plynových maskách, které mají za úkol filtrovat jedovaté látky.</a:t>
            </a:r>
            <a:endParaRPr lang="cs-CZ" sz="2400" dirty="0"/>
          </a:p>
        </p:txBody>
      </p:sp>
      <p:pic>
        <p:nvPicPr>
          <p:cNvPr id="2052" name="Picture 4" descr="http://upload.wikimedia.org/wikipedia/commons/4/4b/Filtra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858" y="2832908"/>
            <a:ext cx="2055726" cy="201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695707" y="4710940"/>
            <a:ext cx="2763257" cy="1305436"/>
            <a:chOff x="323528" y="2648242"/>
            <a:chExt cx="2763257" cy="1305436"/>
          </a:xfrm>
        </p:grpSpPr>
        <p:sp>
          <p:nvSpPr>
            <p:cNvPr id="8" name="Tlačítko akce: Informace 7">
              <a:hlinkClick r:id="rId3" highlightClick="1"/>
            </p:cNvPr>
            <p:cNvSpPr/>
            <p:nvPr/>
          </p:nvSpPr>
          <p:spPr>
            <a:xfrm>
              <a:off x="997216" y="2648242"/>
              <a:ext cx="1080120" cy="936104"/>
            </a:xfrm>
            <a:prstGeom prst="actionButtonInformation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hlinkClick r:id="rId3"/>
            </p:cNvPr>
            <p:cNvSpPr txBox="1"/>
            <p:nvPr/>
          </p:nvSpPr>
          <p:spPr>
            <a:xfrm>
              <a:off x="323528" y="3584346"/>
              <a:ext cx="27632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Odkaz na filtry všeho druhu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2463576"/>
            <a:ext cx="17500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Ukázka filtrace</a:t>
            </a:r>
            <a:endParaRPr lang="cs-CZ" sz="2000" b="1" dirty="0"/>
          </a:p>
        </p:txBody>
      </p:sp>
      <p:pic>
        <p:nvPicPr>
          <p:cNvPr id="2054" name="Picture 6" descr="C:\Users\uzivatel\AppData\Local\Microsoft\Windows\Temporary Internet Files\Content.IE5\ZOW1DX4L\MC900319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13" y="2219108"/>
            <a:ext cx="2622585" cy="2111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\AppData\Local\Microsoft\Windows\Temporary Internet Files\Content.IE5\8YKHHWPL\MC900434799[1]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382" y="3185862"/>
            <a:ext cx="1144786" cy="114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1953" y="559270"/>
            <a:ext cx="3575659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Využívání filtrace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Picture 2" descr="C:\Users\uzivatel\AppData\Local\Microsoft\Windows\Temporary Internet Files\Content.IE5\02KQOVLI\MP9004310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32907"/>
            <a:ext cx="2088232" cy="23918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zivatel\AppData\Local\Microsoft\Windows\Temporary Internet Files\Content.IE5\GFHMNZ7G\MC900023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32907"/>
            <a:ext cx="1792287" cy="1184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zivatel\AppData\Local\Microsoft\Windows\Temporary Internet Files\Content.IE5\16UXLQ8S\MP9004483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67" y="4437112"/>
            <a:ext cx="3134489" cy="20896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GFHMNZ7G\MP9004486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199891"/>
            <a:ext cx="1368152" cy="2049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21953" y="1628800"/>
            <a:ext cx="331712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 akvaristice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 bazénech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 čističkách vody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 jezírkách na zahradě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Na operačních sálech</a:t>
            </a:r>
            <a:endParaRPr lang="cs-CZ" sz="2400" b="1" dirty="0"/>
          </a:p>
        </p:txBody>
      </p:sp>
      <p:pic>
        <p:nvPicPr>
          <p:cNvPr id="3078" name="Picture 6" descr="C:\Users\uzivatel\AppData\Local\Microsoft\Windows\Temporary Internet Files\Content.IE5\8YKHHWPL\MP90044863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299" y="4249703"/>
            <a:ext cx="2650433" cy="21203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0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594886"/>
            <a:ext cx="1791068" cy="58477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Destilace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2763" y="1556792"/>
            <a:ext cx="76328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Jedná se o oddělování dvou a více  kapalných látek s různou teplotou varu.</a:t>
            </a:r>
          </a:p>
          <a:p>
            <a:endParaRPr lang="cs-CZ" sz="28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Ve vroucí směsi se udržuje teplota potřebná k odpařování jedné látky. Tím dojde k jejímu většímu odpařování a následnému zkapalnění.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Čím chceme čistější destilát, tím musíme daný proces opakovat vícekrát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Simple chem distilla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80"/>
            <a:ext cx="3872429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1327" y="1524848"/>
            <a:ext cx="44251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 Zdroj tepla (zde </a:t>
            </a:r>
            <a:r>
              <a:rPr lang="cs-CZ" dirty="0" err="1"/>
              <a:t>Bunsenův</a:t>
            </a:r>
            <a:r>
              <a:rPr lang="cs-CZ" dirty="0"/>
              <a:t> kahan)</a:t>
            </a:r>
            <a:br>
              <a:rPr lang="cs-CZ" dirty="0"/>
            </a:br>
            <a:r>
              <a:rPr lang="cs-CZ" dirty="0"/>
              <a:t>2. Destilační baňka (s kulatým dnem)</a:t>
            </a:r>
            <a:br>
              <a:rPr lang="cs-CZ" dirty="0"/>
            </a:br>
            <a:r>
              <a:rPr lang="cs-CZ" dirty="0"/>
              <a:t>3. Spojovací trubice</a:t>
            </a:r>
            <a:br>
              <a:rPr lang="cs-CZ" dirty="0"/>
            </a:br>
            <a:r>
              <a:rPr lang="cs-CZ" dirty="0"/>
              <a:t>4. Teploměr</a:t>
            </a:r>
            <a:br>
              <a:rPr lang="cs-CZ" dirty="0"/>
            </a:br>
            <a:r>
              <a:rPr lang="cs-CZ" dirty="0"/>
              <a:t>5. Chladič</a:t>
            </a:r>
            <a:br>
              <a:rPr lang="cs-CZ" dirty="0"/>
            </a:br>
            <a:r>
              <a:rPr lang="cs-CZ" dirty="0"/>
              <a:t>6. Vtok chladicí vody</a:t>
            </a:r>
            <a:br>
              <a:rPr lang="cs-CZ" dirty="0"/>
            </a:br>
            <a:r>
              <a:rPr lang="cs-CZ" dirty="0"/>
              <a:t>7. Výtok chladicí vody</a:t>
            </a:r>
            <a:br>
              <a:rPr lang="cs-CZ" dirty="0"/>
            </a:br>
            <a:r>
              <a:rPr lang="cs-CZ" dirty="0"/>
              <a:t>8. Baňka s destilátem</a:t>
            </a:r>
            <a:br>
              <a:rPr lang="cs-CZ" dirty="0"/>
            </a:br>
            <a:r>
              <a:rPr lang="cs-CZ" dirty="0"/>
              <a:t>9. Odvod k vývěvě (při destilaci za sníženého tlaku)</a:t>
            </a:r>
            <a:br>
              <a:rPr lang="cs-CZ" dirty="0"/>
            </a:br>
            <a:r>
              <a:rPr lang="cs-CZ" dirty="0"/>
              <a:t>10. </a:t>
            </a:r>
            <a:r>
              <a:rPr lang="cs-CZ" dirty="0" smtClean="0"/>
              <a:t>Nástavec na destilační aparaturu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5912" y="4941168"/>
            <a:ext cx="8030191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i="1" dirty="0"/>
              <a:t>Princip</a:t>
            </a:r>
            <a:r>
              <a:rPr lang="cs-CZ" sz="2000" b="1" dirty="0"/>
              <a:t>: Destilační </a:t>
            </a:r>
            <a:r>
              <a:rPr lang="cs-CZ" sz="2000" b="1" dirty="0" smtClean="0"/>
              <a:t>baňka </a:t>
            </a:r>
            <a:r>
              <a:rPr lang="cs-CZ" sz="2000" b="1" dirty="0"/>
              <a:t>se naplní surovinou o určitém složení a zahřeje se na danou teplotu varu. </a:t>
            </a:r>
            <a:r>
              <a:rPr lang="cs-CZ" sz="2000" b="1" dirty="0" smtClean="0"/>
              <a:t>Páry </a:t>
            </a:r>
            <a:r>
              <a:rPr lang="cs-CZ" sz="2000" b="1" dirty="0"/>
              <a:t>odcházejí z kotle potrubím do výměníku </a:t>
            </a:r>
            <a:r>
              <a:rPr lang="cs-CZ" sz="2000" b="1" dirty="0" smtClean="0"/>
              <a:t>tepla [5], </a:t>
            </a:r>
            <a:r>
              <a:rPr lang="cs-CZ" sz="2000" b="1" dirty="0"/>
              <a:t>kde kondenzují. </a:t>
            </a:r>
            <a:r>
              <a:rPr lang="cs-CZ" sz="2000" b="1" dirty="0" smtClean="0"/>
              <a:t>Zkapalněné páry jsou jímány do připravené baňky [8]</a:t>
            </a:r>
            <a:endParaRPr lang="cs-CZ" sz="2000" b="1" dirty="0"/>
          </a:p>
          <a:p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56292"/>
            <a:ext cx="264925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to funguje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093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899592" y="2274183"/>
            <a:ext cx="2500749" cy="2305609"/>
            <a:chOff x="683568" y="1138428"/>
            <a:chExt cx="2500749" cy="2305609"/>
          </a:xfrm>
        </p:grpSpPr>
        <p:pic>
          <p:nvPicPr>
            <p:cNvPr id="4098" name="Picture 2" descr="C:\Users\uzivatel\AppData\Local\Microsoft\Windows\Temporary Internet Files\Content.IE5\8YKHHWPL\MC900434799[1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1615237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83568" y="1138428"/>
              <a:ext cx="25007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Animace destilace</a:t>
              </a:r>
              <a:endParaRPr lang="cs-CZ" sz="2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5018234" y="2165435"/>
            <a:ext cx="3384376" cy="2736184"/>
            <a:chOff x="5018234" y="1369260"/>
            <a:chExt cx="3384376" cy="2736184"/>
          </a:xfrm>
        </p:grpSpPr>
        <p:pic>
          <p:nvPicPr>
            <p:cNvPr id="4099" name="Picture 3" descr="C:\Users\uzivatel\AppData\Local\Microsoft\Windows\Temporary Internet Files\Content.IE5\8YKHHWPL\MC900434799[1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0376" y="2276872"/>
              <a:ext cx="1828572" cy="18285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018234" y="1369260"/>
              <a:ext cx="33843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Názorná ukázka destilace</a:t>
              </a:r>
              <a:endParaRPr lang="cs-CZ" sz="2400" b="1" dirty="0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670376" y="1885209"/>
              <a:ext cx="16620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Destilování vína</a:t>
              </a:r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408017" y="626418"/>
            <a:ext cx="6133217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Krátká videa znázorňující destilaci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121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40486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  <a:p>
            <a:r>
              <a:rPr lang="cs-CZ" dirty="0"/>
              <a:t>CAPTAYNA.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11.6.2012]. </a:t>
            </a:r>
            <a:r>
              <a:rPr lang="cs-CZ" dirty="0"/>
              <a:t>Dostupný na WWW: http://upload.wikimedia.org/wikipedia/commons/4/4b/Filtrace.jpg </a:t>
            </a:r>
            <a:endParaRPr lang="cs-CZ" dirty="0" smtClean="0"/>
          </a:p>
          <a:p>
            <a:r>
              <a:rPr lang="cs-CZ" dirty="0"/>
              <a:t>H PADLECKAS.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16.6.2012]. </a:t>
            </a:r>
            <a:r>
              <a:rPr lang="cs-CZ" dirty="0"/>
              <a:t>Dostupný na WWW: http://cs.wikipedia.org/wiki/Soubor:Simple_chem_distillation.PNG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464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Filtrace a destilace VY_32_INOVACE_1A_04 Číslo projektu: CZ.1.07/1.4.00/21.1101</vt:lpstr>
      <vt:lpstr>Prezentace aplikace PowerPoint</vt:lpstr>
      <vt:lpstr>Filtrace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2013-06-22T01:13:20Z</dcterms:modified>
</cp:coreProperties>
</file>