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72" r:id="rId5"/>
    <p:sldId id="259" r:id="rId6"/>
    <p:sldId id="271" r:id="rId7"/>
    <p:sldId id="269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uKHJC_0MqI" TargetMode="External"/><Relationship Id="rId2" Type="http://schemas.openxmlformats.org/officeDocument/2006/relationships/hyperlink" Target="http://cs.wikipedia.org/wiki/Usazov%C3%A1n%C3%AD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Krystalizace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http://pavelbohm.cz/kurzySCO/kpa/hlavnistranka/rlekce7/souhrn7.ht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youtube.com/watch?v=uKgYylgtNG0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dCp1x4Jk-N0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Usazování a krystalizace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VY_32_INOVACE_1A_05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9732510"/>
              </p:ext>
            </p:extLst>
          </p:nvPr>
        </p:nvGraphicFramePr>
        <p:xfrm>
          <a:off x="518161" y="1052736"/>
          <a:ext cx="8280920" cy="51082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6126"/>
                <a:gridCol w="611479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doplňující informace k výkladu (usazování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 krystalizace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). Součástí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materiálu jsou odkazy na krátká videa, znázorňující danou problematiku. Materiál je použitelný k samostudiu a jako informace pro rodiče.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budou schopni popsat jednoduché metody k oddělování různých složek směsi.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922114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Usazování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83392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Odborně - </a:t>
            </a:r>
            <a:r>
              <a:rPr lang="cs-CZ" sz="2400" dirty="0" smtClean="0">
                <a:hlinkClick r:id="rId2"/>
              </a:rPr>
              <a:t>SEDIMENTACE</a:t>
            </a:r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Jedná se o proces </a:t>
            </a:r>
            <a:r>
              <a:rPr lang="cs-CZ" sz="2400" dirty="0"/>
              <a:t>usazování těžších, nerozpustných součástí v kapalné nebo plynné </a:t>
            </a:r>
            <a:r>
              <a:rPr lang="cs-CZ" sz="2400" dirty="0" smtClean="0"/>
              <a:t>směsi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Nejčastěji </a:t>
            </a:r>
            <a:r>
              <a:rPr lang="cs-CZ" sz="2400" dirty="0"/>
              <a:t>se s tímto pojmem setkáváme v geologii a </a:t>
            </a:r>
            <a:r>
              <a:rPr lang="cs-CZ" sz="2400" dirty="0" smtClean="0"/>
              <a:t>lékařství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Je </a:t>
            </a:r>
            <a:r>
              <a:rPr lang="cs-CZ" sz="2400" dirty="0"/>
              <a:t>metoda </a:t>
            </a:r>
            <a:r>
              <a:rPr lang="cs-CZ" sz="2400" dirty="0" smtClean="0"/>
              <a:t>oddělování pevných (těžších) látek </a:t>
            </a:r>
            <a:r>
              <a:rPr lang="cs-CZ" sz="2400" dirty="0"/>
              <a:t>od kapaliny či </a:t>
            </a:r>
            <a:r>
              <a:rPr lang="cs-CZ" sz="2400" dirty="0" smtClean="0"/>
              <a:t>plynu, vlivem gravitační nebo odstředivé síly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5556" y="3861048"/>
            <a:ext cx="8064896" cy="95410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funguje čistička odpadních vod, kde se setkáváme jak s filtrací, tak i s usazováním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364505" y="5323468"/>
            <a:ext cx="2241240" cy="1144786"/>
            <a:chOff x="1259632" y="2753919"/>
            <a:chExt cx="2241240" cy="1144786"/>
          </a:xfrm>
        </p:grpSpPr>
        <p:pic>
          <p:nvPicPr>
            <p:cNvPr id="8" name="Picture 7" descr="C:\Users\uzivatel\AppData\Local\Microsoft\Windows\Temporary Internet Files\Content.IE5\8YKHHWPL\MC900434799[1].pn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632" y="2753919"/>
              <a:ext cx="1144786" cy="11447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404418" y="3494770"/>
              <a:ext cx="10964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Cca 6 min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543382" y="2864647"/>
              <a:ext cx="73180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ČOV</a:t>
              </a:r>
              <a:endParaRPr lang="cs-CZ" sz="24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dstavíme nádobu a necháme usad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56" y="2276872"/>
            <a:ext cx="7380312" cy="36901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3258" y="332656"/>
            <a:ext cx="7470891" cy="178510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/>
              <a:t>Vyzkoušej si jednoduchý pokus: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Vezmi si jakoukoliv čirou plastovou láhev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Napusť ji vodou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Do láhve s vodou nasyp jemný písek, nebo hlínu (vše protřep)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Sleduj co se bude dít po nějaké chvíli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43258" y="6169777"/>
            <a:ext cx="6437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fotografie:   http</a:t>
            </a:r>
            <a:r>
              <a:rPr lang="cs-CZ" dirty="0"/>
              <a:t>://www.topolwater.com/servis-ukony-01.htm</a:t>
            </a:r>
          </a:p>
        </p:txBody>
      </p:sp>
    </p:spTree>
    <p:extLst>
      <p:ext uri="{BB962C8B-B14F-4D97-AF65-F5344CB8AC3E}">
        <p14:creationId xmlns:p14="http://schemas.microsoft.com/office/powerpoint/2010/main" val="246935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594885"/>
            <a:ext cx="2260683" cy="58477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Krystalizace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2763" y="1556792"/>
            <a:ext cx="61214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Jedná se o princip oddělování rozpuštěné pevné látky (např. sůl, cukr, modrá skalice) v kapalině</a:t>
            </a:r>
          </a:p>
        </p:txBody>
      </p:sp>
      <p:pic>
        <p:nvPicPr>
          <p:cNvPr id="5" name="Picture 2" descr="http://www.6zs-jablonec.cz/img_aktualne/1610c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167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661" r="22687"/>
          <a:stretch/>
        </p:blipFill>
        <p:spPr bwMode="auto">
          <a:xfrm>
            <a:off x="6804249" y="986877"/>
            <a:ext cx="1811192" cy="231701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5293" y="3501008"/>
            <a:ext cx="79701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Proces je zdlouhavý, ale využívá se např. v elektrotechnice při výrobě polovodičů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Voda se odpařuje a nasycený roztok vytváří drobné krystalky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Čím je odpařování rychlejší (např. dodáváním tepla), tím jsou krystalky menší a naopak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fiveblocks.com/wp-content/uploads/2011/10/wikipedia-logo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0" r="19471"/>
          <a:stretch/>
        </p:blipFill>
        <p:spPr bwMode="auto">
          <a:xfrm>
            <a:off x="682699" y="1340768"/>
            <a:ext cx="1442147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553973"/>
            <a:ext cx="7096558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Krystalizace na wikipedii a na internetu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1392988"/>
            <a:ext cx="61926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Krystalizace</a:t>
            </a:r>
            <a:r>
              <a:rPr lang="cs-CZ" sz="2400" dirty="0"/>
              <a:t> či </a:t>
            </a:r>
            <a:r>
              <a:rPr lang="cs-CZ" sz="2400" i="1" dirty="0"/>
              <a:t>růst krystalů</a:t>
            </a:r>
            <a:r>
              <a:rPr lang="cs-CZ" sz="2400" dirty="0"/>
              <a:t>, obecně </a:t>
            </a:r>
            <a:r>
              <a:rPr lang="cs-CZ" sz="2400" i="1" dirty="0"/>
              <a:t>vytváření pravidelné struktury</a:t>
            </a:r>
            <a:r>
              <a:rPr lang="cs-CZ" sz="2400" dirty="0"/>
              <a:t> je druh fázové přeměny, při které dochází k pravidelnému uspořádání částic do krystalové mříže.</a:t>
            </a:r>
          </a:p>
        </p:txBody>
      </p:sp>
      <p:pic>
        <p:nvPicPr>
          <p:cNvPr id="3078" name="Picture 6" descr="Po dvou týdnech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20611"/>
            <a:ext cx="3096344" cy="30061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ivatel\AppData\Local\Microsoft\Windows\Temporary Internet Files\Content.IE5\GFHMNZ7G\MP900401797[1]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653"/>
          <a:stretch/>
        </p:blipFill>
        <p:spPr bwMode="auto">
          <a:xfrm>
            <a:off x="7057670" y="2768322"/>
            <a:ext cx="1114730" cy="552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14821" y="3343926"/>
            <a:ext cx="4373826" cy="304698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Jednoduchý pokus: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Rozpusť větší množství soli ve vroucí vodě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Nalij roztok do zkumavky (skleničky)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Přes okraj zavěs bavlnku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Sleduj co se bude dít po několika dnech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093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683568" y="2348880"/>
            <a:ext cx="3333541" cy="2322438"/>
            <a:chOff x="683568" y="1138428"/>
            <a:chExt cx="3333541" cy="2322438"/>
          </a:xfrm>
        </p:grpSpPr>
        <p:pic>
          <p:nvPicPr>
            <p:cNvPr id="4098" name="Picture 2" descr="C:\Users\uzivatel\AppData\Local\Microsoft\Windows\Temporary Internet Files\Content.IE5\8YKHHWPL\MC900434799[1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1632066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83568" y="1138428"/>
              <a:ext cx="333354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/>
                <a:t>Š</a:t>
              </a:r>
              <a:r>
                <a:rPr lang="cs-CZ" sz="2400" b="1" dirty="0" smtClean="0"/>
                <a:t>kolní pokus krystalizace</a:t>
              </a:r>
              <a:endParaRPr lang="cs-CZ" sz="2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5537038" y="2319051"/>
            <a:ext cx="2311972" cy="2346511"/>
            <a:chOff x="5018234" y="1793669"/>
            <a:chExt cx="2480713" cy="2346511"/>
          </a:xfrm>
        </p:grpSpPr>
        <p:pic>
          <p:nvPicPr>
            <p:cNvPr id="4099" name="Picture 3" descr="C:\Users\uzivatel\AppData\Local\Microsoft\Windows\Temporary Internet Files\Content.IE5\8YKHHWPL\MC900434799[1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44305" y="2311608"/>
              <a:ext cx="1828572" cy="18285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5018234" y="1793669"/>
              <a:ext cx="248071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Magické krystaly</a:t>
              </a:r>
              <a:endParaRPr lang="cs-CZ" sz="24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043608" y="764704"/>
            <a:ext cx="7058086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Krátká videa znázorňující KRYSTALIZACI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998669" y="4851010"/>
            <a:ext cx="107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ca 1 min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7621" y="4818744"/>
            <a:ext cx="107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ca 2 min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21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6847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/>
          </a:p>
          <a:p>
            <a:r>
              <a:rPr lang="cs-CZ" dirty="0" smtClean="0"/>
              <a:t>NEZNÁMÝ. </a:t>
            </a:r>
            <a:r>
              <a:rPr lang="cs-CZ" i="1" dirty="0"/>
              <a:t>http://www.6zs-jablonec.cz/?p=948</a:t>
            </a:r>
            <a:r>
              <a:rPr lang="cs-CZ" dirty="0" smtClean="0"/>
              <a:t> </a:t>
            </a:r>
            <a:r>
              <a:rPr lang="cs-CZ" dirty="0"/>
              <a:t>[online]. [cit. </a:t>
            </a:r>
            <a:r>
              <a:rPr lang="cs-CZ" dirty="0" smtClean="0"/>
              <a:t>10.6.2012]. </a:t>
            </a:r>
            <a:r>
              <a:rPr lang="cs-CZ" dirty="0"/>
              <a:t>Dostupný na WWW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    http</a:t>
            </a:r>
            <a:r>
              <a:rPr lang="cs-CZ" dirty="0"/>
              <a:t>://</a:t>
            </a:r>
            <a:r>
              <a:rPr lang="cs-CZ" dirty="0" smtClean="0"/>
              <a:t>www.6zs-jablonec.cz/img_aktualne/1610c.jpg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434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Usazování a krystalizace VY_32_INOVACE_1A_05 Číslo projektu: CZ.1.07/1.4.00/21.1101</vt:lpstr>
      <vt:lpstr>Prezentace aplikace PowerPoint</vt:lpstr>
      <vt:lpstr>Usazování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2013-06-22T01:17:21Z</dcterms:modified>
</cp:coreProperties>
</file>