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2" r:id="rId2"/>
    <p:sldId id="263" r:id="rId3"/>
    <p:sldId id="257" r:id="rId4"/>
    <p:sldId id="272" r:id="rId5"/>
    <p:sldId id="259" r:id="rId6"/>
    <p:sldId id="274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88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%C4%9B%C4%8F" TargetMode="External"/><Relationship Id="rId2" Type="http://schemas.openxmlformats.org/officeDocument/2006/relationships/hyperlink" Target="http://cs.wikipedia.org/wiki/Uhli%C4%8Ditan_m%C4%9B%C4%8Fnat%C3%BD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Mosaz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Bronz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Měď a její slitiny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VY_32_INOVACE_1A_07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5727106"/>
              </p:ext>
            </p:extLst>
          </p:nvPr>
        </p:nvGraphicFramePr>
        <p:xfrm>
          <a:off x="518161" y="1052736"/>
          <a:ext cx="8280920" cy="515894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66126"/>
                <a:gridCol w="611479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 doplňující informace k výkladu (měď a její slitiny). Součástí materiálu je řada interaktivních odkazů na internet a na práci s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informacemi na internetu se zaměřuje. Materiál je použitelný k samostudiu a jako informace pro rodiče.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by měli umět rozpoznat měď a měli by vědět na co všechno se může měď a její slitiny použít.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922114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Měď –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Cu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(lat.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Cuprum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)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6579" y="1412776"/>
            <a:ext cx="84249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 červenohnědý kov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Má vynikající tepelné a elektrické vlastnosti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Používá se v elektrotechnickém (vodiče, kabely) a stavebním průmyslu (okapy, krytiny střech)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 </a:t>
            </a:r>
            <a:r>
              <a:rPr lang="cs-CZ" sz="2400" dirty="0" smtClean="0"/>
              <a:t>vhodná k výrobě slitin např.: Bronz, Alpaka, Mosaz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Na vzduchu se měď pokrývá tenkou vrstvičkou </a:t>
            </a:r>
            <a:r>
              <a:rPr lang="cs-CZ" sz="2400" dirty="0" smtClean="0">
                <a:hlinkClick r:id="rId2"/>
              </a:rPr>
              <a:t>uhličitanu měďnatého</a:t>
            </a:r>
            <a:r>
              <a:rPr lang="cs-CZ" sz="2400" dirty="0" smtClean="0"/>
              <a:t>, který je jedovatý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Měď zbarvuje plamen do zelena	</a:t>
            </a:r>
            <a:endParaRPr lang="cs-CZ" sz="2400" dirty="0" smtClean="0"/>
          </a:p>
        </p:txBody>
      </p:sp>
      <p:grpSp>
        <p:nvGrpSpPr>
          <p:cNvPr id="12" name="Skupina 11"/>
          <p:cNvGrpSpPr/>
          <p:nvPr/>
        </p:nvGrpSpPr>
        <p:grpSpPr>
          <a:xfrm>
            <a:off x="827584" y="4797152"/>
            <a:ext cx="4248473" cy="1569794"/>
            <a:chOff x="3995936" y="4799391"/>
            <a:chExt cx="4248473" cy="1569794"/>
          </a:xfrm>
        </p:grpSpPr>
        <p:pic>
          <p:nvPicPr>
            <p:cNvPr id="11" name="Picture 4" descr="http://www.fiveblocks.com/wp-content/uploads/2011/10/wikipedia-logo.jpg">
              <a:hlinkClick r:id="rId3"/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840" r="19471"/>
            <a:stretch/>
          </p:blipFill>
          <p:spPr bwMode="auto">
            <a:xfrm>
              <a:off x="3995936" y="4799391"/>
              <a:ext cx="1429054" cy="1569794"/>
            </a:xfrm>
            <a:prstGeom prst="rect">
              <a:avLst/>
            </a:prstGeom>
            <a:ln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</p:pic>
        <p:sp>
          <p:nvSpPr>
            <p:cNvPr id="3" name="TextovéPole 2">
              <a:hlinkClick r:id="rId3"/>
            </p:cNvPr>
            <p:cNvSpPr txBox="1"/>
            <p:nvPr/>
          </p:nvSpPr>
          <p:spPr>
            <a:xfrm>
              <a:off x="5796136" y="4799391"/>
              <a:ext cx="2448273" cy="646331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Odkaz na encyklopedii </a:t>
              </a:r>
              <a:r>
                <a:rPr lang="cs-CZ" dirty="0" err="1" smtClean="0"/>
                <a:t>wikipedia</a:t>
              </a:r>
              <a:r>
                <a:rPr lang="cs-CZ" dirty="0" smtClean="0"/>
                <a:t> - měď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464611"/>
            <a:ext cx="6853078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Použití mědi a jejich slitin</a:t>
            </a:r>
          </a:p>
          <a:p>
            <a:endParaRPr lang="cs-CZ" sz="2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Okapy, trubky, plechy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Kabely a vodiče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Šperky, přísada v mincích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Převážně k výrobě slitin (MOSAZ, BRONZ)</a:t>
            </a:r>
          </a:p>
        </p:txBody>
      </p:sp>
      <p:pic>
        <p:nvPicPr>
          <p:cNvPr id="2056" name="Picture 8" descr="C:\Users\uzivatel\AppData\Local\Microsoft\Windows\Temporary Internet Files\Content.IE5\ZOW1DX4L\MP9003827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585" y="3212976"/>
            <a:ext cx="2232248" cy="31251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zivatel\AppData\Local\Microsoft\Windows\Temporary Internet Files\Content.IE5\16UXLQ8S\MC9003201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443" y="592789"/>
            <a:ext cx="922985" cy="16576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zivatel\AppData\Local\Microsoft\Windows\Temporary Internet Files\Content.IE5\02KQOVLI\MP9003416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287" y="3212976"/>
            <a:ext cx="1642562" cy="23019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uzivatel\AppData\Local\Microsoft\Windows\Temporary Internet Files\Content.IE5\16UXLQ8S\MC9003049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12975"/>
            <a:ext cx="2171849" cy="27885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9356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97650" y="429427"/>
            <a:ext cx="1463863" cy="646331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Mosaz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09561" y="1484784"/>
            <a:ext cx="72728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 slitina mědi a zinku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 průmyslu se používají různé druhy mosazi, které jsou rozděleny podle přidaného druhu prvku (např. cín, nikl, hliník, křemík) a ty pak mají některé zvláštní vlastnosti (např. akustické, slévárenské, antikorozní)</a:t>
            </a:r>
            <a:endParaRPr lang="cs-CZ" sz="2400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2724752" y="4335191"/>
            <a:ext cx="5534348" cy="1935088"/>
            <a:chOff x="1043608" y="4230216"/>
            <a:chExt cx="5534348" cy="1935088"/>
          </a:xfrm>
        </p:grpSpPr>
        <p:sp>
          <p:nvSpPr>
            <p:cNvPr id="15" name="Ovál 14"/>
            <p:cNvSpPr/>
            <p:nvPr/>
          </p:nvSpPr>
          <p:spPr>
            <a:xfrm>
              <a:off x="2123728" y="4230216"/>
              <a:ext cx="792088" cy="72008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36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M</a:t>
              </a:r>
              <a:endPara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18" name="Ovál 17"/>
            <p:cNvSpPr/>
            <p:nvPr/>
          </p:nvSpPr>
          <p:spPr>
            <a:xfrm>
              <a:off x="4572000" y="4320434"/>
              <a:ext cx="792088" cy="72008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36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Z</a:t>
              </a:r>
              <a:endPara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16" name="Ovál 15"/>
            <p:cNvSpPr/>
            <p:nvPr/>
          </p:nvSpPr>
          <p:spPr>
            <a:xfrm>
              <a:off x="3059832" y="4365104"/>
              <a:ext cx="1289295" cy="6729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ln w="17780" cmpd="sng">
                    <a:solidFill>
                      <a:srgbClr val="FFFFFF"/>
                    </a:solidFill>
                    <a:prstDash val="solid"/>
                    <a:miter lim="800000"/>
                  </a:ln>
                  <a:gradFill rotWithShape="1">
                    <a:gsLst>
                      <a:gs pos="0">
                        <a:srgbClr val="000000">
                          <a:tint val="92000"/>
                          <a:shade val="100000"/>
                          <a:satMod val="150000"/>
                        </a:srgbClr>
                      </a:gs>
                      <a:gs pos="49000">
                        <a:srgbClr val="000000">
                          <a:tint val="89000"/>
                          <a:shade val="90000"/>
                          <a:satMod val="150000"/>
                        </a:srgbClr>
                      </a:gs>
                      <a:gs pos="50000">
                        <a:srgbClr val="000000">
                          <a:tint val="100000"/>
                          <a:shade val="75000"/>
                          <a:satMod val="150000"/>
                        </a:srgbClr>
                      </a:gs>
                      <a:gs pos="95000">
                        <a:srgbClr val="000000">
                          <a:shade val="47000"/>
                          <a:satMod val="150000"/>
                        </a:srgbClr>
                      </a:gs>
                      <a:gs pos="100000">
                        <a:srgbClr val="000000">
                          <a:shade val="39000"/>
                          <a:satMod val="150000"/>
                        </a:srgbClr>
                      </a:gs>
                    </a:gsLst>
                    <a:lin ang="5400000"/>
                  </a:gradFill>
                  <a:effectLst>
                    <a:outerShdw blurRad="50800" algn="tl" rotWithShape="0">
                      <a:srgbClr val="000000"/>
                    </a:outerShdw>
                  </a:effectLst>
                </a:rPr>
                <a:t>osa</a:t>
              </a:r>
              <a:endPara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endParaRPr>
            </a:p>
          </p:txBody>
        </p:sp>
        <p:cxnSp>
          <p:nvCxnSpPr>
            <p:cNvPr id="19" name="Přímá spojnice 18"/>
            <p:cNvCxnSpPr/>
            <p:nvPr/>
          </p:nvCxnSpPr>
          <p:spPr>
            <a:xfrm flipH="1">
              <a:off x="1763688" y="4874163"/>
              <a:ext cx="360040" cy="552516"/>
            </a:xfrm>
            <a:prstGeom prst="line">
              <a:avLst/>
            </a:prstGeom>
            <a:ln w="762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5452184" y="4850562"/>
              <a:ext cx="256852" cy="602745"/>
            </a:xfrm>
            <a:prstGeom prst="line">
              <a:avLst/>
            </a:prstGeom>
            <a:ln w="762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5" name="Obdélník 24"/>
            <p:cNvSpPr/>
            <p:nvPr/>
          </p:nvSpPr>
          <p:spPr>
            <a:xfrm>
              <a:off x="1043608" y="5517232"/>
              <a:ext cx="1224136" cy="648072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32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Měď</a:t>
              </a:r>
              <a:endPara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5353820" y="5517232"/>
              <a:ext cx="1224136" cy="648072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32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Zinek</a:t>
              </a:r>
              <a:endPara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927091" y="3559040"/>
            <a:ext cx="3068845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Pamatuj si!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2" name="Picture 4" descr="http://www.fiveblocks.com/wp-content/uploads/2011/10/wikipedia-logo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0" r="19471"/>
          <a:stretch/>
        </p:blipFill>
        <p:spPr bwMode="auto">
          <a:xfrm>
            <a:off x="6948264" y="429428"/>
            <a:ext cx="1175669" cy="129145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29427"/>
            <a:ext cx="1556388" cy="769441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Bronz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1254628"/>
            <a:ext cx="448987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 slitina mědi a cínu (ale může se jednat o jakýkoliv barevný kov, kromě zinku)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 průmyslu se používají různé druhy bronzu (hliníkové, cínové, beryliové, manganové, olověné)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Používají se v sochařství, numismatice, lodním průmyslu, v silně korozivním prostředí, namáhaném ložiskovém a šroubovém prostředí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</p:txBody>
      </p:sp>
      <p:pic>
        <p:nvPicPr>
          <p:cNvPr id="32" name="Picture 4" descr="http://www.fiveblocks.com/wp-content/uploads/2011/10/wikipedia-logo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0" r="19471"/>
          <a:stretch/>
        </p:blipFill>
        <p:spPr bwMode="auto">
          <a:xfrm>
            <a:off x="6804248" y="789418"/>
            <a:ext cx="1175669" cy="129145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</p:pic>
      <p:pic>
        <p:nvPicPr>
          <p:cNvPr id="4098" name="Picture 2" descr="C:\Users\uzivatel\AppData\Local\Microsoft\Windows\Temporary Internet Files\Content.IE5\ZOW1DX4L\MP900433764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970"/>
          <a:stretch/>
        </p:blipFill>
        <p:spPr bwMode="auto">
          <a:xfrm>
            <a:off x="5652120" y="2708920"/>
            <a:ext cx="2808312" cy="30456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559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892696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416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Měď a její slitiny VY_32_INOVACE_1A_07 Číslo projektu: CZ.1.07/1.4.00/21.1101</vt:lpstr>
      <vt:lpstr>Prezentace aplikace PowerPoint</vt:lpstr>
      <vt:lpstr>Měď – Cu (lat. Cuprum)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2013-06-16T14:56:43Z</dcterms:modified>
</cp:coreProperties>
</file>