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sldIdLst>
    <p:sldId id="262" r:id="rId2"/>
    <p:sldId id="263" r:id="rId3"/>
    <p:sldId id="257" r:id="rId4"/>
    <p:sldId id="272" r:id="rId5"/>
    <p:sldId id="259" r:id="rId6"/>
    <p:sldId id="27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572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40000"/>
                <a:lumOff val="60000"/>
              </a:schemeClr>
            </a:gs>
            <a:gs pos="53000">
              <a:srgbClr val="D4DEFF"/>
            </a:gs>
            <a:gs pos="83000">
              <a:srgbClr val="D4DEFF"/>
            </a:gs>
            <a:gs pos="100000">
              <a:schemeClr val="accent1">
                <a:lumMod val="20000"/>
                <a:lumOff val="8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C%C3%ADn" TargetMode="Externa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Zinek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Cín a zinek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VY_32_INOVACE_1A_08</a:t>
            </a:r>
            <a:br>
              <a:rPr lang="cs-CZ" dirty="0" smtClean="0"/>
            </a:br>
            <a:r>
              <a:rPr lang="cs-CZ" sz="3100" dirty="0" smtClean="0"/>
              <a:t>Číslo projektu: </a:t>
            </a:r>
            <a:r>
              <a:rPr lang="cs-CZ" sz="3100" dirty="0"/>
              <a:t>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1</a:t>
            </a:r>
            <a:endParaRPr lang="cs-CZ" dirty="0"/>
          </a:p>
          <a:p>
            <a:r>
              <a:rPr lang="cs-CZ" dirty="0" smtClean="0"/>
              <a:t>Člověk a příroda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5957190"/>
              </p:ext>
            </p:extLst>
          </p:nvPr>
        </p:nvGraphicFramePr>
        <p:xfrm>
          <a:off x="518161" y="1052736"/>
          <a:ext cx="8280920" cy="5178561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166126"/>
                <a:gridCol w="611479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Jedná se o doplňující informace k výkladu o kovových prvcích. Součástí materiálu je řada interaktivních odkazů na internet a na práci s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informacemi na internetu se zaměřuje. Materiál je použitelný k samostudiu a jako informace pro rodiče.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Miroslav </a:t>
                      </a:r>
                      <a:r>
                        <a:rPr lang="cs-CZ" sz="1400" baseline="0" dirty="0" err="1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Kruba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Červen 2012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66762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příroda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Chemie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Očekávaný výstup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Žáci by měli umět rozpoznat cín a měli by vědět na co všechno se může cín a zinek a jejích slitiny použít.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tabule, hypertextových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odkazů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PC.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 je použitelný pro výuku v online prostředí sdíleném žáky i rodiči.</a:t>
                      </a:r>
                    </a:p>
                    <a:p>
                      <a:pPr marL="82550" marR="0" indent="-8255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Možnost dopisovat rukopisné poznámky přes skrytá tlačítka v rámci nového  softwaru.</a:t>
                      </a: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14 – 16 let, 9.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922114"/>
          </a:xfrm>
        </p:spPr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Cín – </a:t>
            </a:r>
            <a:r>
              <a:rPr lang="cs-CZ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Sn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(lat. </a:t>
            </a:r>
            <a:r>
              <a:rPr lang="cs-CZ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Stannum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)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412776"/>
            <a:ext cx="842493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/>
              <a:t>Je to stříbrobílý lesklý </a:t>
            </a:r>
            <a:r>
              <a:rPr lang="cs-CZ" sz="2400" dirty="0" smtClean="0"/>
              <a:t>kov, odolávající korozi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Má vynikající tažné vlastnosti a nízký bod tání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Za normálních podmínek je poměrně stálý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Používá se v elektrotechnice k pájení kovů (pájka) a v potravinářském průmyslu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Je vhodný k balení a uchovávání potravin, protože je zdravotně nezávadný</a:t>
            </a:r>
          </a:p>
        </p:txBody>
      </p:sp>
      <p:grpSp>
        <p:nvGrpSpPr>
          <p:cNvPr id="12" name="Skupina 11"/>
          <p:cNvGrpSpPr/>
          <p:nvPr/>
        </p:nvGrpSpPr>
        <p:grpSpPr>
          <a:xfrm>
            <a:off x="827584" y="4797152"/>
            <a:ext cx="3744417" cy="1269645"/>
            <a:chOff x="3995936" y="4799391"/>
            <a:chExt cx="3744417" cy="1269645"/>
          </a:xfrm>
        </p:grpSpPr>
        <p:pic>
          <p:nvPicPr>
            <p:cNvPr id="11" name="Picture 4" descr="http://www.fiveblocks.com/wp-content/uploads/2011/10/wikipedia-logo.jpg">
              <a:hlinkClick r:id="rId2"/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840" r="19471"/>
            <a:stretch/>
          </p:blipFill>
          <p:spPr bwMode="auto">
            <a:xfrm>
              <a:off x="3995936" y="4822407"/>
              <a:ext cx="1134862" cy="1246629"/>
            </a:xfrm>
            <a:prstGeom prst="rect">
              <a:avLst/>
            </a:prstGeom>
            <a:ln/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</p:pic>
        <p:sp>
          <p:nvSpPr>
            <p:cNvPr id="3" name="TextovéPole 2">
              <a:hlinkClick r:id="rId2"/>
            </p:cNvPr>
            <p:cNvSpPr txBox="1"/>
            <p:nvPr/>
          </p:nvSpPr>
          <p:spPr>
            <a:xfrm>
              <a:off x="5292080" y="4799391"/>
              <a:ext cx="2448273" cy="646331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dirty="0" smtClean="0"/>
                <a:t>Odkaz na encyklopedii </a:t>
              </a:r>
              <a:r>
                <a:rPr lang="cs-CZ" dirty="0" err="1" smtClean="0"/>
                <a:t>wikipedia</a:t>
              </a:r>
              <a:r>
                <a:rPr lang="cs-CZ" dirty="0" smtClean="0"/>
                <a:t> - cín</a:t>
              </a:r>
              <a:endParaRPr lang="cs-CZ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62289" y="3688464"/>
            <a:ext cx="4032449" cy="230832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Použití slitin cínu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Potrubí, ventily (odolávají mořské vodě)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Zvony, sochy, medaile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Dělovina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K výrobě varhan</a:t>
            </a:r>
          </a:p>
        </p:txBody>
      </p:sp>
      <p:pic>
        <p:nvPicPr>
          <p:cNvPr id="2059" name="Picture 11" descr="C:\Users\uzivatel\AppData\Local\Microsoft\Windows\Temporary Internet Files\Content.IE5\16UXLQ8S\MC9003049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8619" y="2995350"/>
            <a:ext cx="1595785" cy="204893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71599" y="692696"/>
            <a:ext cx="7572449" cy="193899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Cín</a:t>
            </a:r>
            <a:r>
              <a:rPr lang="cs-CZ" sz="2400" dirty="0" smtClean="0"/>
              <a:t> jako samostatný materiál je značně drahý, a proto se cín využívá k výrobě slitin s jinými kovy</a:t>
            </a:r>
          </a:p>
          <a:p>
            <a:r>
              <a:rPr lang="cs-CZ" sz="2400" dirty="0" smtClean="0"/>
              <a:t>Nejznámější slitinou je bronz (měď a cín)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bronz má řadu vlastností, kterých se užívá v celé řadě technologií a průmyslu.</a:t>
            </a:r>
            <a:endParaRPr lang="cs-CZ" sz="2400" dirty="0"/>
          </a:p>
        </p:txBody>
      </p:sp>
      <p:pic>
        <p:nvPicPr>
          <p:cNvPr id="1026" name="Picture 2" descr="C:\Users\uzivatel\AppData\Local\Microsoft\Windows\Temporary Internet Files\Content.IE5\PVDUFBUN\MM900283570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7613" y="4077072"/>
            <a:ext cx="2246421" cy="193441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9356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416817"/>
            <a:ext cx="4044698" cy="646331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Zinek – </a:t>
            </a:r>
            <a:r>
              <a:rPr lang="cs-CZ" sz="36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Zn</a:t>
            </a:r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(</a:t>
            </a:r>
            <a:r>
              <a:rPr lang="cs-CZ" sz="36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Zincum</a:t>
            </a:r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)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55576" y="1268760"/>
            <a:ext cx="792088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Je měkký, lehce tavitelný kov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/>
              <a:t>Zinek bývá častou příměsí </a:t>
            </a:r>
            <a:r>
              <a:rPr lang="cs-CZ" sz="2400" dirty="0" smtClean="0"/>
              <a:t>mincí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V průmyslu se využívá k povrchové úpravě kovů a k výrobě mosazi, která se dále využívá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Jeho přítomnost v potravě je důležitá pro lidský organismus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Hoří </a:t>
            </a:r>
            <a:r>
              <a:rPr lang="cs-CZ" sz="2400" dirty="0"/>
              <a:t>jasně svítivým modrozeleným </a:t>
            </a:r>
            <a:r>
              <a:rPr lang="cs-CZ" sz="2400" dirty="0" smtClean="0"/>
              <a:t>plamenem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V přírodě se vyskytuje v rámci zinkových rud</a:t>
            </a:r>
            <a:endParaRPr lang="cs-CZ" sz="2400" dirty="0"/>
          </a:p>
        </p:txBody>
      </p:sp>
      <p:pic>
        <p:nvPicPr>
          <p:cNvPr id="32" name="Picture 4" descr="http://www.fiveblocks.com/wp-content/uploads/2011/10/wikipedia-logo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40" r="19471"/>
          <a:stretch/>
        </p:blipFill>
        <p:spPr bwMode="auto">
          <a:xfrm>
            <a:off x="7186798" y="416818"/>
            <a:ext cx="864095" cy="1033163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</p:pic>
      <p:pic>
        <p:nvPicPr>
          <p:cNvPr id="1026" name="Picture 2" descr="Soubor:Zinc fragment sublimed and 1cm3 cub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077072"/>
            <a:ext cx="3810000" cy="23288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424936" cy="1396752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>
                <a:hlinkClick r:id="rId2"/>
              </a:rPr>
              <a:t>http://office.microsoft.com/klipart</a:t>
            </a:r>
            <a:endParaRPr lang="cs-CZ" dirty="0" smtClean="0"/>
          </a:p>
          <a:p>
            <a:r>
              <a:rPr lang="cs-CZ" dirty="0"/>
              <a:t>ALCHEMIST-HP. </a:t>
            </a:r>
            <a:r>
              <a:rPr lang="cs-CZ" i="1" dirty="0"/>
              <a:t>Wikipedia.org</a:t>
            </a:r>
            <a:r>
              <a:rPr lang="cs-CZ" dirty="0"/>
              <a:t> [online]. [cit. </a:t>
            </a:r>
            <a:r>
              <a:rPr lang="cs-CZ" dirty="0" smtClean="0"/>
              <a:t>18.6.2012]. </a:t>
            </a:r>
            <a:r>
              <a:rPr lang="cs-CZ" dirty="0"/>
              <a:t>Dostupný na WWW: http://cs.wikipedia.org/wiki/Soubor:Zinc_fragment_sublimed_and_1cm3_cube.jpg </a:t>
            </a:r>
          </a:p>
        </p:txBody>
      </p:sp>
    </p:spTree>
    <p:extLst>
      <p:ext uri="{BB962C8B-B14F-4D97-AF65-F5344CB8AC3E}">
        <p14:creationId xmlns:p14="http://schemas.microsoft.com/office/powerpoint/2010/main" val="1033138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403</Words>
  <Application>Microsoft Office PowerPoint</Application>
  <PresentationFormat>Předvádění na obrazovce (4:3)</PresentationFormat>
  <Paragraphs>56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Cín a zinek VY_32_INOVACE_1A_08 Číslo projektu: CZ.1.07/1.4.00/21.1101</vt:lpstr>
      <vt:lpstr>Prezentace aplikace PowerPoint</vt:lpstr>
      <vt:lpstr>Cín – Sn (lat. Stannum)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2011-08-03T16:50:00Z</dcterms:created>
  <dcterms:modified xsi:type="dcterms:W3CDTF">2013-06-22T01:23:53Z</dcterms:modified>
</cp:coreProperties>
</file>