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20" r:id="rId1"/>
  </p:sldMasterIdLst>
  <p:sldIdLst>
    <p:sldId id="262" r:id="rId2"/>
    <p:sldId id="263" r:id="rId3"/>
    <p:sldId id="257" r:id="rId4"/>
    <p:sldId id="260" r:id="rId5"/>
    <p:sldId id="264" r:id="rId6"/>
    <p:sldId id="265" r:id="rId7"/>
    <p:sldId id="271" r:id="rId8"/>
    <p:sldId id="272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3508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124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05170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88872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19101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80113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5735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6853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1208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812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15840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80405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Halogen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Inertn%C3%AD_plyn" TargetMode="External"/><Relationship Id="rId2" Type="http://schemas.openxmlformats.org/officeDocument/2006/relationships/hyperlink" Target="http://cs.wikipedia.org/wiki/Periodick%C3%A1_tabulka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%C3%ADra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Fosfor" TargetMode="External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Nekovové prvky obecně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VY_32_INOVACE_1A_11</a:t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3637032"/>
              </p:ext>
            </p:extLst>
          </p:nvPr>
        </p:nvGraphicFramePr>
        <p:xfrm>
          <a:off x="518161" y="1052736"/>
          <a:ext cx="8093859" cy="53723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117195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jsou seznámeni s rozlišováním nekovových prvků. Jednotlivé prvky jsou podrobněji rozepsané a s odkazy na web získávají na zajímavosti. Materiál je součásti výkladu a vzhledem k určení materiálu pro žáky s LMP není daná látka rozebírána příliš dopodrobna.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červen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6762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Chemie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získají základní přehled o nekovových prvcích a  seznámí se s </a:t>
                      </a:r>
                      <a:r>
                        <a:rPr lang="cs-CZ" sz="1400" baseline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jejich použitím.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  softwaru.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16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95736" y="646135"/>
            <a:ext cx="4683718" cy="58477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Nekovy – </a:t>
            </a:r>
            <a:r>
              <a:rPr lang="cs-CZ" sz="32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</a:t>
            </a:r>
            <a:r>
              <a:rPr lang="cs-CZ" sz="32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ekovové prvky</a:t>
            </a:r>
            <a:endParaRPr lang="cs-CZ" sz="32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21783" y="1700808"/>
            <a:ext cx="795467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Jsou prvky převážně plynné nebo se jedná o prášek</a:t>
            </a:r>
          </a:p>
          <a:p>
            <a:r>
              <a:rPr lang="cs-CZ" sz="2400" dirty="0" smtClean="0"/>
              <a:t>Známo je pouze 18 nekovových prvků</a:t>
            </a:r>
          </a:p>
          <a:p>
            <a:endParaRPr lang="cs-CZ" sz="2400" dirty="0" smtClean="0"/>
          </a:p>
          <a:p>
            <a:r>
              <a:rPr lang="cs-CZ" sz="2400" dirty="0" smtClean="0"/>
              <a:t>Mezi nekovy patří: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Halogeny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Vzácné plyny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Vodík (H), Uhlík (C), Kyslík (O), Dusík (N), Fosfor (P) a Síra (S)</a:t>
            </a:r>
          </a:p>
          <a:p>
            <a:endParaRPr lang="cs-CZ" sz="2400" dirty="0" smtClean="0"/>
          </a:p>
          <a:p>
            <a:r>
              <a:rPr lang="cs-CZ" sz="2400" dirty="0" smtClean="0"/>
              <a:t>Nekovy jsou ve většině případů izolanty, tzn. že špatně vedou teplo i elektřinu (Uhlík je vodivý)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333191"/>
            <a:ext cx="1971565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Halogeny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6384" y="1537047"/>
            <a:ext cx="7776864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Halogeny a jejich sloučeniny mají široké využití a používají se především k výrobě plastů, léčiv, barviv a nebo dezinfekčních prostředků.</a:t>
            </a:r>
          </a:p>
          <a:p>
            <a:r>
              <a:rPr lang="cs-CZ" sz="2400" u="sng" dirty="0" smtClean="0"/>
              <a:t>Mezi halogeny řadíme hlavně: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Fluor  (F - lat. </a:t>
            </a:r>
            <a:r>
              <a:rPr lang="cs-CZ" sz="2400" dirty="0" err="1" smtClean="0"/>
              <a:t>Fluorum</a:t>
            </a:r>
            <a:r>
              <a:rPr lang="cs-CZ" sz="2400" dirty="0" smtClean="0"/>
              <a:t>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/>
              <a:t>Zelenožlutý, extrémně jedovatý plyn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/>
              <a:t>Používá se při výrobě hliníku a v jaderných elektrárnách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Chlor (Cl – lat. </a:t>
            </a:r>
            <a:r>
              <a:rPr lang="cs-CZ" sz="2400" dirty="0" err="1" smtClean="0"/>
              <a:t>Chlóros</a:t>
            </a:r>
            <a:r>
              <a:rPr lang="cs-CZ" sz="2400" dirty="0" smtClean="0"/>
              <a:t>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/>
              <a:t>Je toxický, světle zelený plyn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/>
              <a:t>Chlor a jeho sloučeniny se přidávají do vody, hubí bakterie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/>
              <a:t>Používá se jako bělidlo, k výrobě plastů, či k hubení škůdců v zahradnictví</a:t>
            </a:r>
          </a:p>
        </p:txBody>
      </p:sp>
      <p:pic>
        <p:nvPicPr>
          <p:cNvPr id="8" name="Picture 2" descr="https://encrypted-tbn0.gstatic.com/images?q=tbn:ANd9GcSt67cvPEUJkZV_8RGzMj4PPneQ-ehYl7OpVdcZtUd7NS1_eGrRS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1624" y="333191"/>
            <a:ext cx="928298" cy="10443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Soubor:Hazard TT.sv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348880"/>
            <a:ext cx="1009650" cy="100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Hazard N.sv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3" y="3417490"/>
            <a:ext cx="1009650" cy="100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95536" y="980728"/>
            <a:ext cx="835292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Brom (Br – lat. </a:t>
            </a:r>
            <a:r>
              <a:rPr lang="cs-CZ" sz="2400" dirty="0" err="1"/>
              <a:t>Bromum</a:t>
            </a:r>
            <a:r>
              <a:rPr lang="cs-CZ" sz="2400" dirty="0" smtClean="0"/>
              <a:t>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/>
              <a:t>Je jedovatá, červenohnědá kapalina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/>
              <a:t>Některé sloučeniny bromu se používají</a:t>
            </a:r>
          </a:p>
          <a:p>
            <a:pPr lvl="1"/>
            <a:r>
              <a:rPr lang="cs-CZ" sz="2400" dirty="0" smtClean="0"/>
              <a:t> 	ve fotografickém průmyslu</a:t>
            </a: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Jód (I – lat. </a:t>
            </a:r>
            <a:r>
              <a:rPr lang="cs-CZ" sz="2400" dirty="0" err="1"/>
              <a:t>Iodum</a:t>
            </a:r>
            <a:r>
              <a:rPr lang="cs-CZ" sz="2400" dirty="0" smtClean="0"/>
              <a:t>)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/>
              <a:t>Je tmavě fialová až černá pevná látka,</a:t>
            </a:r>
          </a:p>
          <a:p>
            <a:pPr lvl="1"/>
            <a:r>
              <a:rPr lang="cs-CZ" sz="2400" dirty="0"/>
              <a:t>	</a:t>
            </a:r>
            <a:r>
              <a:rPr lang="cs-CZ" sz="2400" dirty="0" smtClean="0"/>
              <a:t>která za normálního tlaku přechází</a:t>
            </a:r>
          </a:p>
          <a:p>
            <a:pPr lvl="1"/>
            <a:r>
              <a:rPr lang="cs-CZ" sz="2400" dirty="0"/>
              <a:t>	</a:t>
            </a:r>
            <a:r>
              <a:rPr lang="cs-CZ" sz="2400" dirty="0" smtClean="0"/>
              <a:t>rovnou do plynného skupenství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/>
              <a:t>Známější je spíše jodová tinktura, která se používá k dezinfekci a je kapalná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/>
              <a:t>Je to vzácný prvek, který se získává z mořských řas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sz="2400" dirty="0" smtClean="0"/>
              <a:t>Bohaté na jód jsou i mořské ryby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7" name="Picture 2" descr="File:Bromine vial in acrylic cube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554" t="3780" r="17633" b="6181"/>
          <a:stretch/>
        </p:blipFill>
        <p:spPr bwMode="auto">
          <a:xfrm>
            <a:off x="6156176" y="1015333"/>
            <a:ext cx="2390321" cy="28107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4370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4782" y="692696"/>
            <a:ext cx="2738570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3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Vzácné plyny</a:t>
            </a:r>
            <a:endParaRPr lang="cs-CZ" sz="3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5230" y="1482674"/>
            <a:ext cx="81369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Jsou plyny, které jsou v posledním sloupci </a:t>
            </a:r>
            <a:r>
              <a:rPr lang="cs-CZ" sz="2000" dirty="0" smtClean="0">
                <a:hlinkClick r:id="rId2"/>
              </a:rPr>
              <a:t>periodické tabulky </a:t>
            </a:r>
            <a:r>
              <a:rPr lang="cs-CZ" sz="2000" dirty="0" smtClean="0"/>
              <a:t>prvků.</a:t>
            </a:r>
          </a:p>
          <a:p>
            <a:r>
              <a:rPr lang="cs-CZ" sz="2000" dirty="0" smtClean="0"/>
              <a:t>Jedná se o plyny bez barvy a zápachu</a:t>
            </a:r>
          </a:p>
          <a:p>
            <a:r>
              <a:rPr lang="cs-CZ" sz="2000" dirty="0" smtClean="0"/>
              <a:t>Využívají se v osvětlovací technice, ve výbojkách a neonech</a:t>
            </a:r>
          </a:p>
          <a:p>
            <a:endParaRPr lang="cs-CZ" sz="2000" dirty="0"/>
          </a:p>
        </p:txBody>
      </p:sp>
      <p:pic>
        <p:nvPicPr>
          <p:cNvPr id="16" name="Picture 2" descr="https://encrypted-tbn0.gstatic.com/images?q=tbn:ANd9GcSt67cvPEUJkZV_8RGzMj4PPneQ-ehYl7OpVdcZtUd7NS1_eGrRS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733529"/>
            <a:ext cx="928298" cy="10443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5792740" y="3557580"/>
            <a:ext cx="1800200" cy="64807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RADON (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Rn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573564" y="3557580"/>
            <a:ext cx="1800200" cy="64807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XENON (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Xe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436853" y="3557580"/>
            <a:ext cx="1800200" cy="64807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KRYPTON (</a:t>
            </a:r>
            <a:r>
              <a:rPr lang="cs-CZ" sz="2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</a:t>
            </a:r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5792740" y="2642044"/>
            <a:ext cx="1800200" cy="64807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ARGON (Ar)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" name="Picture 2" descr="Soubor:Glowing noble gases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682" y="4509120"/>
            <a:ext cx="8074782" cy="1614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673682" y="6209208"/>
            <a:ext cx="223516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i="1" dirty="0" smtClean="0"/>
              <a:t>Zobrazení svítivosti výbojek</a:t>
            </a:r>
            <a:endParaRPr lang="cs-CZ" sz="1400" b="1" i="1" dirty="0"/>
          </a:p>
        </p:txBody>
      </p:sp>
      <p:sp>
        <p:nvSpPr>
          <p:cNvPr id="25" name="Obdélník 24"/>
          <p:cNvSpPr/>
          <p:nvPr/>
        </p:nvSpPr>
        <p:spPr>
          <a:xfrm>
            <a:off x="1475656" y="2621476"/>
            <a:ext cx="1800200" cy="64807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HELIUM (He)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585065" y="2642044"/>
            <a:ext cx="1800200" cy="64807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NEON (Ne)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87087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23748" y="611396"/>
            <a:ext cx="3016403" cy="461665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nekovové prvky</a:t>
            </a:r>
            <a:endParaRPr lang="cs-CZ" sz="24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412776"/>
            <a:ext cx="76328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Kyslík, dusík a vodík </a:t>
            </a:r>
            <a:r>
              <a:rPr lang="cs-CZ" dirty="0" smtClean="0"/>
              <a:t>jsou plyny zastoupeny v atmosféře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Tvoří složky směsi – VZDUCHU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Nejvíce je v zemské atmosféře zastoupen dusík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Kyslík je nezbytný pro život organismů na Zemi</a:t>
            </a:r>
          </a:p>
          <a:p>
            <a:r>
              <a:rPr lang="cs-CZ" dirty="0" smtClean="0"/>
              <a:t>Plynům: </a:t>
            </a:r>
            <a:r>
              <a:rPr lang="cs-CZ" b="1" dirty="0" smtClean="0"/>
              <a:t>kyslík, dusík a vodík </a:t>
            </a:r>
            <a:r>
              <a:rPr lang="cs-CZ" dirty="0" smtClean="0"/>
              <a:t>se </a:t>
            </a:r>
            <a:r>
              <a:rPr lang="cs-CZ" dirty="0"/>
              <a:t>blíže věnuje </a:t>
            </a:r>
            <a:r>
              <a:rPr lang="cs-CZ" dirty="0" smtClean="0"/>
              <a:t>DUM VY_32_INOVACE_1A_12, proto o nich není více zmiňováno.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5" y="3397185"/>
            <a:ext cx="597666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Uhlík C (lat. </a:t>
            </a:r>
            <a:r>
              <a:rPr lang="cs-CZ" sz="2400" b="1" u="sng" dirty="0" err="1" smtClean="0"/>
              <a:t>Carboneum</a:t>
            </a:r>
            <a:r>
              <a:rPr lang="cs-CZ" sz="2400" b="1" u="sng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V přírodě se vyskytuje jako diamant a tuha (grafit)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Je obsažen ve všech typech uhlí a je vázán v tělech organismů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Diamant patří k nejtvrdším přírodním materiálům a používá se ve šperkařství a technických oborech ve vrtacích a řezných soustavách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b="1" u="sng" dirty="0"/>
          </a:p>
        </p:txBody>
      </p:sp>
      <p:pic>
        <p:nvPicPr>
          <p:cNvPr id="4098" name="Picture 2" descr="C:\Users\uzivatel\AppData\Local\Microsoft\Windows\Temporary Internet Files\Content.IE5\HXF7LY24\MP900401387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40" t="27399" r="25083" b="24937"/>
          <a:stretch/>
        </p:blipFill>
        <p:spPr bwMode="auto">
          <a:xfrm>
            <a:off x="6931085" y="4444648"/>
            <a:ext cx="1667076" cy="16224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70331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2670"/>
            <a:ext cx="4752528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Síra S (lat. </a:t>
            </a:r>
            <a:r>
              <a:rPr lang="cs-CZ" sz="2400" b="1" u="sng" dirty="0" err="1" smtClean="0"/>
              <a:t>Sulphur</a:t>
            </a:r>
            <a:r>
              <a:rPr lang="cs-CZ" sz="2400" b="1" u="sng" dirty="0" smtClean="0"/>
              <a:t>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Je pevná, křehká látka žluté barvy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Na vzduchu hoří modrým plamenem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V přírodě se vyskytuje blízko sopek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Používá se jako součást pyrotechniky a výbušnin a dále k dezinfekci ve formě sirných knotů proti houbám a plísním</a:t>
            </a:r>
          </a:p>
          <a:p>
            <a:endParaRPr lang="cs-CZ" sz="2000" dirty="0"/>
          </a:p>
          <a:p>
            <a:r>
              <a:rPr lang="cs-CZ" sz="2400" b="1" u="sng" dirty="0" smtClean="0"/>
              <a:t>Fosfor P (lat. </a:t>
            </a:r>
            <a:r>
              <a:rPr lang="cs-CZ" sz="2400" b="1" u="sng" dirty="0" err="1" smtClean="0"/>
              <a:t>Phosphorus</a:t>
            </a:r>
            <a:r>
              <a:rPr lang="cs-CZ" sz="2400" b="1" u="sng" dirty="0" smtClean="0"/>
              <a:t>)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/>
              <a:t>Je důležitým prvkem v organismech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/>
              <a:t>Je součástí kostí i zubů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/>
              <a:t>V přírodě se vyskytuje pouze ve sloučeninách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/>
              <a:t>Využívá se k výrobě hnojiv, zápalek a samozápalných látek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000" dirty="0" smtClean="0"/>
              <a:t>Přítomnost fosforu ve vodě má antikorozní účinky</a:t>
            </a:r>
            <a:endParaRPr lang="cs-CZ" sz="2000" dirty="0"/>
          </a:p>
        </p:txBody>
      </p:sp>
      <p:grpSp>
        <p:nvGrpSpPr>
          <p:cNvPr id="4" name="Skupina 3"/>
          <p:cNvGrpSpPr/>
          <p:nvPr/>
        </p:nvGrpSpPr>
        <p:grpSpPr>
          <a:xfrm>
            <a:off x="5724128" y="1916832"/>
            <a:ext cx="2880320" cy="2523553"/>
            <a:chOff x="5724128" y="1124744"/>
            <a:chExt cx="2880320" cy="2523553"/>
          </a:xfrm>
        </p:grpSpPr>
        <p:pic>
          <p:nvPicPr>
            <p:cNvPr id="5122" name="Picture 2" descr="Soubor:Fumarole.opening(2cm)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4128" y="1124744"/>
              <a:ext cx="2880320" cy="216024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5724128" y="3309743"/>
              <a:ext cx="2102563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600" i="1" dirty="0" smtClean="0"/>
                <a:t>Síra sopečného původu</a:t>
              </a:r>
              <a:endParaRPr lang="cs-CZ" sz="1600" i="1" dirty="0"/>
            </a:p>
          </p:txBody>
        </p:sp>
      </p:grpSp>
      <p:pic>
        <p:nvPicPr>
          <p:cNvPr id="6" name="Picture 2" descr="https://encrypted-tbn0.gstatic.com/images?q=tbn:ANd9GcSt67cvPEUJkZV_8RGzMj4PPneQ-ehYl7OpVdcZtUd7NS1_eGrRS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7407" y="651743"/>
            <a:ext cx="928298" cy="10443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s://encrypted-tbn0.gstatic.com/images?q=tbn:ANd9GcSt67cvPEUJkZV_8RGzMj4PPneQ-ehYl7OpVdcZtUd7NS1_eGrRSg">
            <a:hlinkClick r:id="rId5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2879" y="4797151"/>
            <a:ext cx="928298" cy="10443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93925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404864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>
                <a:hlinkClick r:id="rId2"/>
              </a:rPr>
              <a:t>http://office.microsoft.com/klipart</a:t>
            </a:r>
            <a:endParaRPr lang="cs-CZ" dirty="0"/>
          </a:p>
          <a:p>
            <a:r>
              <a:rPr lang="cs-CZ" dirty="0" smtClean="0"/>
              <a:t>ALCHEMIST-HP. </a:t>
            </a:r>
            <a:r>
              <a:rPr lang="cs-CZ" i="1" dirty="0" smtClean="0"/>
              <a:t>Wikipedia.cz</a:t>
            </a:r>
            <a:r>
              <a:rPr lang="cs-CZ" dirty="0" smtClean="0"/>
              <a:t> [online]. [cit. 19.5.2012]. Dostupný na WWW: http://commons.wikimedia.org/wiki/File:Bromine_vial_in_acrylic_cube.jpg?uselang=cs </a:t>
            </a:r>
          </a:p>
          <a:p>
            <a:r>
              <a:rPr lang="cs-CZ" dirty="0" smtClean="0"/>
              <a:t>ALCHEMIST-HP. </a:t>
            </a:r>
            <a:r>
              <a:rPr lang="cs-CZ" i="1" dirty="0" smtClean="0"/>
              <a:t>Wikipedia.cz</a:t>
            </a:r>
            <a:r>
              <a:rPr lang="cs-CZ" dirty="0" smtClean="0"/>
              <a:t> [online]. [cit. 19.5.2012]. Dostupný na WWW: http://cs.wikipedia.org/wiki/Soubor:Glowing_noble_gases.jpg </a:t>
            </a:r>
          </a:p>
          <a:p>
            <a:r>
              <a:rPr lang="cs-CZ" dirty="0" smtClean="0"/>
              <a:t>LUCALUCA. </a:t>
            </a:r>
            <a:r>
              <a:rPr lang="cs-CZ" i="1" dirty="0" smtClean="0"/>
              <a:t>Wikipedia.cz</a:t>
            </a:r>
            <a:r>
              <a:rPr lang="cs-CZ" dirty="0" smtClean="0"/>
              <a:t> [online]. [cit. 19.5.2012]. Dostupný na WWW: http://cs.wikipedia.org/wiki/Soubor:Fumarole.opening%282cm%29.jpg </a:t>
            </a:r>
          </a:p>
        </p:txBody>
      </p:sp>
    </p:spTree>
    <p:extLst>
      <p:ext uri="{BB962C8B-B14F-4D97-AF65-F5344CB8AC3E}">
        <p14:creationId xmlns:p14="http://schemas.microsoft.com/office/powerpoint/2010/main" val="103313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681</Words>
  <Application>Microsoft Office PowerPoint</Application>
  <PresentationFormat>Předvádění na obrazovce (4:3)</PresentationFormat>
  <Paragraphs>101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Nekovové prvky obecně VY_32_INOVACE_1A_11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2011-08-03T16:50:00Z</dcterms:created>
  <dcterms:modified xsi:type="dcterms:W3CDTF">2013-06-21T12:59:07Z</dcterms:modified>
</cp:coreProperties>
</file>