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72" r:id="rId2"/>
  </p:sldMasterIdLst>
  <p:notesMasterIdLst>
    <p:notesMasterId r:id="rId12"/>
  </p:notesMasterIdLst>
  <p:sldIdLst>
    <p:sldId id="262" r:id="rId3"/>
    <p:sldId id="263" r:id="rId4"/>
    <p:sldId id="257" r:id="rId5"/>
    <p:sldId id="271" r:id="rId6"/>
    <p:sldId id="272" r:id="rId7"/>
    <p:sldId id="277" r:id="rId8"/>
    <p:sldId id="278" r:id="rId9"/>
    <p:sldId id="27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1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40D24F-85AC-4BE7-96ED-291AD199B1EA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C8573E-DEB2-445A-9846-4F41231D0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231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02077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79891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88112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5192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3725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31584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57604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62812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44672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9107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6323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000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Oxidy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cs.wikipedia.org/wiki/Seznam_oxid%C5%AF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NLmwhPB21IA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Oxid_uhelnat%C3%BD" TargetMode="Externa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://cs.wikipedia.org/wiki/Oxid_si%C5%99i%C4%8Dit%C3%B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Oxid_dusi%C4%8Dit%C3%BD" TargetMode="Externa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Oxid_k%C5%99emi%C4%8Dit%C3%B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Oxid_v%C3%A1penat%C3%BD" TargetMode="Externa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Oxidy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VY_32_INOVACE_1A_14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3661903"/>
              </p:ext>
            </p:extLst>
          </p:nvPr>
        </p:nvGraphicFramePr>
        <p:xfrm>
          <a:off x="518161" y="1052736"/>
          <a:ext cx="8093859" cy="540430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17195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materiál určený  k výkladu, který je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doplněn řadou zajímavých odkazů. Materiál mohou používat i žáci doma v rámci sdíleného prostředí a tedy je použitelný i pro rodiče.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by měli být schopni vyjmenovat několik základních typů oxidů a ke každému by měli vědět pár informací, které daný oxid interpretují. Měli by vědět co je kyselý déšť a co </a:t>
                      </a:r>
                      <a:r>
                        <a:rPr lang="cs-CZ" sz="1400" baseline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jej </a:t>
                      </a:r>
                      <a:r>
                        <a:rPr lang="cs-CZ" sz="1400" baseline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způsobuje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4879752" cy="1008112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Oxidy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3527" y="1470094"/>
            <a:ext cx="74168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Dříve se užíval název kysličníky</a:t>
            </a:r>
          </a:p>
          <a:p>
            <a:r>
              <a:rPr lang="cs-CZ" sz="2400" dirty="0" smtClean="0"/>
              <a:t>Jedná se o sloučeniny kyslíku s jiným prvkem</a:t>
            </a:r>
          </a:p>
          <a:p>
            <a:r>
              <a:rPr lang="cs-CZ" sz="2400" dirty="0" smtClean="0"/>
              <a:t>Uvolňují se při hoření nebo dýchání</a:t>
            </a:r>
          </a:p>
          <a:p>
            <a:r>
              <a:rPr lang="cs-CZ" sz="2400" dirty="0" smtClean="0"/>
              <a:t>V atmosféře vytvářejí s vodní párou slabé kyseliny (kyselé deště)</a:t>
            </a:r>
            <a:endParaRPr lang="cs-CZ" sz="2400" dirty="0"/>
          </a:p>
        </p:txBody>
      </p:sp>
      <p:pic>
        <p:nvPicPr>
          <p:cNvPr id="7" name="Picture 2" descr="https://encrypted-tbn0.gstatic.com/images?q=tbn:ANd9GcSt67cvPEUJkZV_8RGzMj4PPneQ-ehYl7OpVdcZtUd7NS1_eGrRS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25759"/>
            <a:ext cx="928298" cy="10443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33223" y="3717032"/>
            <a:ext cx="722646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smtClean="0"/>
              <a:t>Několik typů oxidů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Oxid uhličitý CO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a oxid uhelnatý CO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Oxid siřičitý SO</a:t>
            </a:r>
            <a:r>
              <a:rPr lang="cs-CZ" sz="2000" baseline="-25000" dirty="0" smtClean="0"/>
              <a:t>2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Oxid dusičitý NO</a:t>
            </a:r>
            <a:r>
              <a:rPr lang="cs-CZ" sz="2000" baseline="-25000" dirty="0" smtClean="0"/>
              <a:t>2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Oxid křemičitý SiO</a:t>
            </a:r>
            <a:r>
              <a:rPr lang="cs-CZ" sz="2000" baseline="-25000" dirty="0" smtClean="0"/>
              <a:t>2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Oxid vápenatý </a:t>
            </a:r>
            <a:r>
              <a:rPr lang="cs-CZ" sz="2000" dirty="0" err="1" smtClean="0"/>
              <a:t>CaO</a:t>
            </a:r>
            <a:endParaRPr lang="cs-CZ" sz="2000" dirty="0" smtClean="0"/>
          </a:p>
          <a:p>
            <a:r>
              <a:rPr lang="cs-CZ" sz="2000" dirty="0" smtClean="0"/>
              <a:t>Je jich ještě celá řada, ale nám postačí jen těchto pár. Více oxidů </a:t>
            </a:r>
            <a:r>
              <a:rPr lang="cs-CZ" sz="2000" dirty="0" smtClean="0">
                <a:hlinkClick r:id="rId4"/>
              </a:rPr>
              <a:t>zde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Oxid uhličitý CO</a:t>
            </a:r>
            <a:r>
              <a:rPr lang="cs-CZ" sz="3600" b="1" baseline="-2500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</a:t>
            </a: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a oxid uhelnatý CO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5"/>
            <a:ext cx="82809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Oxid uhličitý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Je plynná bezbarvá nedýchatelná látka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Je těžší než vzduch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Jeho množství v atmosféře se zvětšuje (především větším jeho vypouštěním do atmosféry a ničením deštných pralesů)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Vydechují jej živé organismy a rostliny jej přeměňují zpět na kyslík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Způsobuje skleníkový efekt a oteplování naší planety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3398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6603" y="548680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Používá se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 chladících zařízeních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K výrobě sodovky (bublinky v pití)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Má zhášecí účinky</a:t>
            </a:r>
          </a:p>
        </p:txBody>
      </p:sp>
      <p:pic>
        <p:nvPicPr>
          <p:cNvPr id="1026" name="Picture 2" descr="C:\Users\uzivatel\AppData\Local\Microsoft\Windows\Temporary Internet Files\Content.IE5\PVDUFBUN\MC900433865[2]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4327" y="4725144"/>
            <a:ext cx="1108720" cy="11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51414" y="5858171"/>
            <a:ext cx="1376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ca 1,56 min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6447" y="2348880"/>
            <a:ext cx="7659969" cy="203132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i="1" dirty="0" smtClean="0"/>
              <a:t>Jednoduchý pokus (důkaz, že oxid uhličitý nepodporuje hoření) </a:t>
            </a:r>
          </a:p>
          <a:p>
            <a:r>
              <a:rPr lang="cs-CZ" i="1" dirty="0" smtClean="0"/>
              <a:t>Do větší sklenice nalejeme ocet a nasypeme jedlou sodu</a:t>
            </a:r>
          </a:p>
          <a:p>
            <a:pPr marL="285750" indent="-285750">
              <a:buFontTx/>
              <a:buChar char="-"/>
            </a:pPr>
            <a:r>
              <a:rPr lang="cs-CZ" i="1" dirty="0" smtClean="0"/>
              <a:t>Dojde k reakci a uvolňování oxidu uhličitého</a:t>
            </a:r>
          </a:p>
          <a:p>
            <a:pPr marL="285750" indent="-285750">
              <a:buFontTx/>
              <a:buChar char="-"/>
            </a:pPr>
            <a:r>
              <a:rPr lang="cs-CZ" i="1" dirty="0" smtClean="0"/>
              <a:t>Když vložíme do sklenice zapálenou špejli vidíme, že dojde (ještě nad hladinou) k uhašení </a:t>
            </a:r>
            <a:r>
              <a:rPr lang="cs-CZ" i="1" dirty="0" smtClean="0"/>
              <a:t>ohně</a:t>
            </a:r>
            <a:endParaRPr lang="cs-CZ" i="1" dirty="0" smtClean="0"/>
          </a:p>
          <a:p>
            <a:pPr marL="285750" indent="-285750">
              <a:buFontTx/>
              <a:buChar char="-"/>
            </a:pPr>
            <a:r>
              <a:rPr lang="cs-CZ" i="1" dirty="0" smtClean="0"/>
              <a:t>Oxid uhličitý vytlačil všechen kyslík z láhve, a proto uvnitř nemůže docházet k hoření.</a:t>
            </a:r>
            <a:endParaRPr lang="cs-CZ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9270" y="4725144"/>
            <a:ext cx="2922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Výše popsaný pokus na videu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697975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76672"/>
            <a:ext cx="828092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prstClr val="black"/>
                </a:solidFill>
              </a:rPr>
              <a:t>Oxid uhelnatý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Vzniká nedokonalým spalováním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Je bezbarvý, jedovatý plyn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Je složkou svítiplynu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Je součástí i výfukových plynů a tabákového kouře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b="1" u="sng" dirty="0" smtClean="0">
                <a:solidFill>
                  <a:prstClr val="black"/>
                </a:solidFill>
              </a:rPr>
              <a:t>Oxid siřičitý </a:t>
            </a:r>
            <a:r>
              <a:rPr lang="cs-CZ" sz="2400" b="1" u="sng" dirty="0"/>
              <a:t>SO</a:t>
            </a:r>
            <a:r>
              <a:rPr lang="cs-CZ" sz="2400" b="1" u="sng" baseline="-25000" dirty="0"/>
              <a:t>2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Je bezbarvý, ostře zapáchající, jedovatý plyn, který dráždí ke kašli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Vzniká především při spalování méně kvalitního uhlí v tepelných elektrárnách (dnes se musí již všechny odsiřovat)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Je příčinou kyselých dešťů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Využívá se k dezinfekci ve včelařství a vinařství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6" name="Picture 2" descr="https://encrypted-tbn0.gstatic.com/images?q=tbn:ANd9GcSt67cvPEUJkZV_8RGzMj4PPneQ-ehYl7OpVdcZtUd7NS1_eGrRS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502" y="476672"/>
            <a:ext cx="779712" cy="877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s://encrypted-tbn0.gstatic.com/images?q=tbn:ANd9GcSt67cvPEUJkZV_8RGzMj4PPneQ-ehYl7OpVdcZtUd7NS1_eGrRSg">
            <a:hlinkClick r:id="rId4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502" y="2804072"/>
            <a:ext cx="779712" cy="877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9076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73836"/>
            <a:ext cx="82809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prstClr val="black"/>
                </a:solidFill>
              </a:rPr>
              <a:t>Oxid dusičitý </a:t>
            </a:r>
            <a:r>
              <a:rPr lang="cs-CZ" sz="2400" b="1" u="sng" dirty="0"/>
              <a:t>NO</a:t>
            </a:r>
            <a:r>
              <a:rPr lang="cs-CZ" sz="2400" b="1" u="sng" baseline="-25000" dirty="0"/>
              <a:t>2</a:t>
            </a:r>
          </a:p>
          <a:p>
            <a:endParaRPr lang="cs-CZ" sz="2400" b="1" u="sng" dirty="0" smtClean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Je hnědočervený, jedovatý plyn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Je součástí i výfukových plynů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Je </a:t>
            </a:r>
            <a:r>
              <a:rPr lang="cs-CZ" sz="2400" dirty="0">
                <a:solidFill>
                  <a:prstClr val="black"/>
                </a:solidFill>
              </a:rPr>
              <a:t>příčinou kyselých </a:t>
            </a:r>
            <a:r>
              <a:rPr lang="cs-CZ" sz="2400" dirty="0" smtClean="0">
                <a:solidFill>
                  <a:prstClr val="black"/>
                </a:solidFill>
              </a:rPr>
              <a:t>dešťů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Způsobuje záněty dýchacích cest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prstClr val="black"/>
                </a:solidFill>
              </a:rPr>
              <a:t>Oxid křemičitý </a:t>
            </a:r>
            <a:r>
              <a:rPr lang="cs-CZ" sz="2400" b="1" u="sng" dirty="0"/>
              <a:t>SiO</a:t>
            </a:r>
            <a:r>
              <a:rPr lang="cs-CZ" sz="2400" b="1" u="sng" baseline="-25000" dirty="0"/>
              <a:t>2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Je pevná stálá látka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V přírodě se nachází jako nerost křemen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Používá se k výrobě skla, malt a betonů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6" name="Picture 2" descr="https://encrypted-tbn0.gstatic.com/images?q=tbn:ANd9GcSt67cvPEUJkZV_8RGzMj4PPneQ-ehYl7OpVdcZtUd7NS1_eGrRS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2566" y="620688"/>
            <a:ext cx="687367" cy="773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s://encrypted-tbn0.gstatic.com/images?q=tbn:ANd9GcSt67cvPEUJkZV_8RGzMj4PPneQ-ehYl7OpVdcZtUd7NS1_eGrRSg">
            <a:hlinkClick r:id="rId4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921700"/>
            <a:ext cx="659781" cy="742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uzivatel\AppData\Local\Microsoft\Windows\Temporary Internet Files\Content.IE5\PVDUFBUN\MP9003857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621" y="4221088"/>
            <a:ext cx="2589699" cy="18497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160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73836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prstClr val="black"/>
                </a:solidFill>
              </a:rPr>
              <a:t>Oxid vápenatý </a:t>
            </a:r>
            <a:r>
              <a:rPr lang="cs-CZ" sz="2400" b="1" u="sng" dirty="0" err="1" smtClean="0">
                <a:solidFill>
                  <a:prstClr val="black"/>
                </a:solidFill>
              </a:rPr>
              <a:t>CaO</a:t>
            </a:r>
            <a:endParaRPr lang="cs-CZ" sz="2400" b="1" u="sng" baseline="-25000" dirty="0"/>
          </a:p>
          <a:p>
            <a:endParaRPr lang="cs-CZ" sz="2400" b="1" u="sng" dirty="0" smtClean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Je pevná bílá látka (jinak také pálené vápno)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Reaguje s vodou a má leptavé účinky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Vzniká z něj hašené vápno, které již není škodlivé a používá se do malt, při malování sklepů a chlévů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Používá se také při výrobě skla a legování kovů</a:t>
            </a:r>
          </a:p>
          <a:p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6" name="Picture 2" descr="https://encrypted-tbn0.gstatic.com/images?q=tbn:ANd9GcSt67cvPEUJkZV_8RGzMj4PPneQ-ehYl7OpVdcZtUd7NS1_eGrRS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964" y="415859"/>
            <a:ext cx="687367" cy="773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5258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180727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http://office.microsoft.com/klipart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577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2_Motiv sady Office</vt:lpstr>
      <vt:lpstr>Oxidy VY_32_INOVACE_1A_14 Číslo projektu: CZ.1.07/1.4.00/21.1101</vt:lpstr>
      <vt:lpstr>Prezentace aplikace PowerPoint</vt:lpstr>
      <vt:lpstr>Oxidy</vt:lpstr>
      <vt:lpstr>Oxid uhličitý CO2 a oxid uhelnatý CO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2013-06-21T22:00:11Z</dcterms:modified>
</cp:coreProperties>
</file>