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60" r:id="rId5"/>
    <p:sldId id="264" r:id="rId6"/>
    <p:sldId id="265" r:id="rId7"/>
    <p:sldId id="271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70" autoAdjust="0"/>
  </p:normalViewPr>
  <p:slideViewPr>
    <p:cSldViewPr>
      <p:cViewPr>
        <p:scale>
          <a:sx n="70" d="100"/>
          <a:sy n="70" d="100"/>
        </p:scale>
        <p:origin x="-130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BB0406-A85A-483D-AC9A-30494593E0F7}" type="doc">
      <dgm:prSet loTypeId="urn:microsoft.com/office/officeart/2005/8/layout/chart3" loCatId="cycle" qsTypeId="urn:microsoft.com/office/officeart/2005/8/quickstyle/simple1" qsCatId="simple" csTypeId="urn:microsoft.com/office/officeart/2005/8/colors/colorful1" csCatId="colorful" phldr="1"/>
      <dgm:spPr/>
    </dgm:pt>
    <dgm:pt modelId="{7FCA8488-994D-4D3E-BA71-40F2CFF7B7C8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Kyslík asi 21%</a:t>
          </a:r>
          <a:endParaRPr lang="cs-CZ" sz="2000" b="1" dirty="0">
            <a:solidFill>
              <a:schemeClr val="tx1"/>
            </a:solidFill>
          </a:endParaRPr>
        </a:p>
      </dgm:t>
    </dgm:pt>
    <dgm:pt modelId="{BC3D37C7-5258-483F-A2B7-E79AB8DFADE6}" type="parTrans" cxnId="{517F77CF-90BF-42F1-B857-49218FB6CB8C}">
      <dgm:prSet/>
      <dgm:spPr/>
      <dgm:t>
        <a:bodyPr/>
        <a:lstStyle/>
        <a:p>
          <a:endParaRPr lang="cs-CZ"/>
        </a:p>
      </dgm:t>
    </dgm:pt>
    <dgm:pt modelId="{AA93A82D-59B1-458A-BF7F-416E6341BF86}" type="sibTrans" cxnId="{517F77CF-90BF-42F1-B857-49218FB6CB8C}">
      <dgm:prSet/>
      <dgm:spPr/>
      <dgm:t>
        <a:bodyPr/>
        <a:lstStyle/>
        <a:p>
          <a:endParaRPr lang="cs-CZ"/>
        </a:p>
      </dgm:t>
    </dgm:pt>
    <dgm:pt modelId="{689C4473-2BA4-4300-86CC-CEE7AF5BAAC2}">
      <dgm:prSet phldrT="[Text]" custT="1"/>
      <dgm:spPr/>
      <dgm:t>
        <a:bodyPr/>
        <a:lstStyle/>
        <a:p>
          <a:r>
            <a:rPr lang="cs-CZ" sz="1100" b="1" dirty="0" smtClean="0">
              <a:solidFill>
                <a:schemeClr val="tx1"/>
              </a:solidFill>
            </a:rPr>
            <a:t>Oxid uhličitý asi 0,03%</a:t>
          </a:r>
          <a:endParaRPr lang="cs-CZ" sz="1100" b="1" dirty="0">
            <a:solidFill>
              <a:schemeClr val="tx1"/>
            </a:solidFill>
          </a:endParaRPr>
        </a:p>
      </dgm:t>
    </dgm:pt>
    <dgm:pt modelId="{E15BCFB9-21EE-483E-B8C2-6A74953509E2}" type="parTrans" cxnId="{10609E34-91BB-4A7E-AC98-A38D9518D490}">
      <dgm:prSet/>
      <dgm:spPr/>
      <dgm:t>
        <a:bodyPr/>
        <a:lstStyle/>
        <a:p>
          <a:endParaRPr lang="cs-CZ"/>
        </a:p>
      </dgm:t>
    </dgm:pt>
    <dgm:pt modelId="{6ADA5708-B87B-45B9-9429-CA1549FA4E7B}" type="sibTrans" cxnId="{10609E34-91BB-4A7E-AC98-A38D9518D490}">
      <dgm:prSet/>
      <dgm:spPr/>
      <dgm:t>
        <a:bodyPr/>
        <a:lstStyle/>
        <a:p>
          <a:endParaRPr lang="cs-CZ"/>
        </a:p>
      </dgm:t>
    </dgm:pt>
    <dgm:pt modelId="{D8F4494B-AE26-41C6-ADD4-5A3F7C74E4AD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Dusík asi 78%</a:t>
          </a:r>
          <a:endParaRPr lang="cs-CZ" b="1" dirty="0">
            <a:solidFill>
              <a:schemeClr val="tx1"/>
            </a:solidFill>
          </a:endParaRPr>
        </a:p>
      </dgm:t>
    </dgm:pt>
    <dgm:pt modelId="{3143E5C2-BE91-4581-957D-9BF2395626D3}" type="parTrans" cxnId="{928A3F90-6492-46D3-BC30-194E8DB436E4}">
      <dgm:prSet/>
      <dgm:spPr/>
      <dgm:t>
        <a:bodyPr/>
        <a:lstStyle/>
        <a:p>
          <a:endParaRPr lang="cs-CZ"/>
        </a:p>
      </dgm:t>
    </dgm:pt>
    <dgm:pt modelId="{EA1A0F85-41D7-4E5D-887F-3982C8568AD9}" type="sibTrans" cxnId="{928A3F90-6492-46D3-BC30-194E8DB436E4}">
      <dgm:prSet/>
      <dgm:spPr/>
      <dgm:t>
        <a:bodyPr/>
        <a:lstStyle/>
        <a:p>
          <a:endParaRPr lang="cs-CZ"/>
        </a:p>
      </dgm:t>
    </dgm:pt>
    <dgm:pt modelId="{0D77F843-1C26-4E86-857D-8B8B9FC3E81A}">
      <dgm:prSet phldrT="[Text]" custT="1"/>
      <dgm:spPr/>
      <dgm:t>
        <a:bodyPr/>
        <a:lstStyle/>
        <a:p>
          <a:r>
            <a:rPr lang="cs-CZ" sz="1200" b="1" dirty="0" smtClean="0">
              <a:solidFill>
                <a:schemeClr val="tx1"/>
              </a:solidFill>
            </a:rPr>
            <a:t>Vzácné plyny a jiné látky asi 1 %</a:t>
          </a:r>
          <a:endParaRPr lang="cs-CZ" sz="1200" b="1" dirty="0">
            <a:solidFill>
              <a:schemeClr val="tx1"/>
            </a:solidFill>
          </a:endParaRPr>
        </a:p>
      </dgm:t>
    </dgm:pt>
    <dgm:pt modelId="{B646A62A-E79E-4FA8-B1A5-0BF7898FF6E5}" type="parTrans" cxnId="{14AC8391-BA9B-4131-A218-389B2F6688E5}">
      <dgm:prSet/>
      <dgm:spPr/>
      <dgm:t>
        <a:bodyPr/>
        <a:lstStyle/>
        <a:p>
          <a:endParaRPr lang="cs-CZ"/>
        </a:p>
      </dgm:t>
    </dgm:pt>
    <dgm:pt modelId="{E3A0361F-C0AD-482F-B337-3EA93956CC3D}" type="sibTrans" cxnId="{14AC8391-BA9B-4131-A218-389B2F6688E5}">
      <dgm:prSet/>
      <dgm:spPr/>
      <dgm:t>
        <a:bodyPr/>
        <a:lstStyle/>
        <a:p>
          <a:endParaRPr lang="cs-CZ"/>
        </a:p>
      </dgm:t>
    </dgm:pt>
    <dgm:pt modelId="{107D4737-837D-4628-92B4-25F9CC97F986}" type="pres">
      <dgm:prSet presAssocID="{DDBB0406-A85A-483D-AC9A-30494593E0F7}" presName="compositeShape" presStyleCnt="0">
        <dgm:presLayoutVars>
          <dgm:chMax val="7"/>
          <dgm:dir/>
          <dgm:resizeHandles val="exact"/>
        </dgm:presLayoutVars>
      </dgm:prSet>
      <dgm:spPr/>
    </dgm:pt>
    <dgm:pt modelId="{53624912-476A-4656-8F3A-27D56F009A8D}" type="pres">
      <dgm:prSet presAssocID="{DDBB0406-A85A-483D-AC9A-30494593E0F7}" presName="wedge1" presStyleLbl="node1" presStyleIdx="0" presStyleCnt="4" custScaleX="74214" custScaleY="68976" custLinFactNeighborX="-2107" custLinFactNeighborY="3130"/>
      <dgm:spPr/>
      <dgm:t>
        <a:bodyPr/>
        <a:lstStyle/>
        <a:p>
          <a:endParaRPr lang="cs-CZ"/>
        </a:p>
      </dgm:t>
    </dgm:pt>
    <dgm:pt modelId="{F33C4D65-0B77-48D3-82DB-059E3D407F34}" type="pres">
      <dgm:prSet presAssocID="{DDBB0406-A85A-483D-AC9A-30494593E0F7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647F2-7645-49E2-9DE7-D32D36A26557}" type="pres">
      <dgm:prSet presAssocID="{DDBB0406-A85A-483D-AC9A-30494593E0F7}" presName="wedge2" presStyleLbl="node1" presStyleIdx="1" presStyleCnt="4" custScaleX="51806" custScaleY="35111" custLinFactNeighborX="2107" custLinFactNeighborY="1025"/>
      <dgm:spPr/>
      <dgm:t>
        <a:bodyPr/>
        <a:lstStyle/>
        <a:p>
          <a:endParaRPr lang="cs-CZ"/>
        </a:p>
      </dgm:t>
    </dgm:pt>
    <dgm:pt modelId="{D08EB233-56DB-46C2-BC35-E95F3F985861}" type="pres">
      <dgm:prSet presAssocID="{DDBB0406-A85A-483D-AC9A-30494593E0F7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01174E-BA6A-437A-AA71-383C8B0A8E40}" type="pres">
      <dgm:prSet presAssocID="{DDBB0406-A85A-483D-AC9A-30494593E0F7}" presName="wedge3" presStyleLbl="node1" presStyleIdx="2" presStyleCnt="4" custLinFactNeighborX="-2736" custLinFactNeighborY="1025"/>
      <dgm:spPr/>
      <dgm:t>
        <a:bodyPr/>
        <a:lstStyle/>
        <a:p>
          <a:endParaRPr lang="cs-CZ"/>
        </a:p>
      </dgm:t>
    </dgm:pt>
    <dgm:pt modelId="{3FACDA33-086D-4F29-99EE-751AA339910C}" type="pres">
      <dgm:prSet presAssocID="{DDBB0406-A85A-483D-AC9A-30494593E0F7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AED7E-86F9-4352-8661-48136E6C1D50}" type="pres">
      <dgm:prSet presAssocID="{DDBB0406-A85A-483D-AC9A-30494593E0F7}" presName="wedge4" presStyleLbl="node1" presStyleIdx="3" presStyleCnt="4" custScaleX="65487" custScaleY="39099" custLinFactNeighborX="-2736" custLinFactNeighborY="-1084"/>
      <dgm:spPr/>
      <dgm:t>
        <a:bodyPr/>
        <a:lstStyle/>
        <a:p>
          <a:endParaRPr lang="cs-CZ"/>
        </a:p>
      </dgm:t>
    </dgm:pt>
    <dgm:pt modelId="{32A87D5F-BE98-42F6-BB83-44133F2BBB80}" type="pres">
      <dgm:prSet presAssocID="{DDBB0406-A85A-483D-AC9A-30494593E0F7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F3CC59-4AB6-42E6-8232-1E152BEDF186}" type="presOf" srcId="{689C4473-2BA4-4300-86CC-CEE7AF5BAAC2}" destId="{B5D647F2-7645-49E2-9DE7-D32D36A26557}" srcOrd="0" destOrd="0" presId="urn:microsoft.com/office/officeart/2005/8/layout/chart3"/>
    <dgm:cxn modelId="{517F77CF-90BF-42F1-B857-49218FB6CB8C}" srcId="{DDBB0406-A85A-483D-AC9A-30494593E0F7}" destId="{7FCA8488-994D-4D3E-BA71-40F2CFF7B7C8}" srcOrd="0" destOrd="0" parTransId="{BC3D37C7-5258-483F-A2B7-E79AB8DFADE6}" sibTransId="{AA93A82D-59B1-458A-BF7F-416E6341BF86}"/>
    <dgm:cxn modelId="{F0B56416-8196-4B48-80C5-3D77A365B1FE}" type="presOf" srcId="{DDBB0406-A85A-483D-AC9A-30494593E0F7}" destId="{107D4737-837D-4628-92B4-25F9CC97F986}" srcOrd="0" destOrd="0" presId="urn:microsoft.com/office/officeart/2005/8/layout/chart3"/>
    <dgm:cxn modelId="{928A3F90-6492-46D3-BC30-194E8DB436E4}" srcId="{DDBB0406-A85A-483D-AC9A-30494593E0F7}" destId="{D8F4494B-AE26-41C6-ADD4-5A3F7C74E4AD}" srcOrd="2" destOrd="0" parTransId="{3143E5C2-BE91-4581-957D-9BF2395626D3}" sibTransId="{EA1A0F85-41D7-4E5D-887F-3982C8568AD9}"/>
    <dgm:cxn modelId="{B2BE1140-CE3A-4720-9A54-E23F6428FAE3}" type="presOf" srcId="{7FCA8488-994D-4D3E-BA71-40F2CFF7B7C8}" destId="{53624912-476A-4656-8F3A-27D56F009A8D}" srcOrd="0" destOrd="0" presId="urn:microsoft.com/office/officeart/2005/8/layout/chart3"/>
    <dgm:cxn modelId="{82381ED1-F885-4BEA-94E1-55149B353932}" type="presOf" srcId="{D8F4494B-AE26-41C6-ADD4-5A3F7C74E4AD}" destId="{3FACDA33-086D-4F29-99EE-751AA339910C}" srcOrd="1" destOrd="0" presId="urn:microsoft.com/office/officeart/2005/8/layout/chart3"/>
    <dgm:cxn modelId="{ABEF3065-A4A5-4C72-A8D3-E5057F7F130A}" type="presOf" srcId="{689C4473-2BA4-4300-86CC-CEE7AF5BAAC2}" destId="{D08EB233-56DB-46C2-BC35-E95F3F985861}" srcOrd="1" destOrd="0" presId="urn:microsoft.com/office/officeart/2005/8/layout/chart3"/>
    <dgm:cxn modelId="{14AC8391-BA9B-4131-A218-389B2F6688E5}" srcId="{DDBB0406-A85A-483D-AC9A-30494593E0F7}" destId="{0D77F843-1C26-4E86-857D-8B8B9FC3E81A}" srcOrd="3" destOrd="0" parTransId="{B646A62A-E79E-4FA8-B1A5-0BF7898FF6E5}" sibTransId="{E3A0361F-C0AD-482F-B337-3EA93956CC3D}"/>
    <dgm:cxn modelId="{DAA931A0-C34C-4D58-B453-526EC13D2313}" type="presOf" srcId="{0D77F843-1C26-4E86-857D-8B8B9FC3E81A}" destId="{8E0AED7E-86F9-4352-8661-48136E6C1D50}" srcOrd="0" destOrd="0" presId="urn:microsoft.com/office/officeart/2005/8/layout/chart3"/>
    <dgm:cxn modelId="{10609E34-91BB-4A7E-AC98-A38D9518D490}" srcId="{DDBB0406-A85A-483D-AC9A-30494593E0F7}" destId="{689C4473-2BA4-4300-86CC-CEE7AF5BAAC2}" srcOrd="1" destOrd="0" parTransId="{E15BCFB9-21EE-483E-B8C2-6A74953509E2}" sibTransId="{6ADA5708-B87B-45B9-9429-CA1549FA4E7B}"/>
    <dgm:cxn modelId="{82AE2497-C856-4102-800D-B31F38FC0F97}" type="presOf" srcId="{0D77F843-1C26-4E86-857D-8B8B9FC3E81A}" destId="{32A87D5F-BE98-42F6-BB83-44133F2BBB80}" srcOrd="1" destOrd="0" presId="urn:microsoft.com/office/officeart/2005/8/layout/chart3"/>
    <dgm:cxn modelId="{9B1481A7-7F2F-4EAC-B085-B2A5A11A089E}" type="presOf" srcId="{D8F4494B-AE26-41C6-ADD4-5A3F7C74E4AD}" destId="{D001174E-BA6A-437A-AA71-383C8B0A8E40}" srcOrd="0" destOrd="0" presId="urn:microsoft.com/office/officeart/2005/8/layout/chart3"/>
    <dgm:cxn modelId="{095690B8-5BC5-4FCD-B9A7-59625BD4DAB4}" type="presOf" srcId="{7FCA8488-994D-4D3E-BA71-40F2CFF7B7C8}" destId="{F33C4D65-0B77-48D3-82DB-059E3D407F34}" srcOrd="1" destOrd="0" presId="urn:microsoft.com/office/officeart/2005/8/layout/chart3"/>
    <dgm:cxn modelId="{7D655074-893A-4C96-B701-3C7C783A21C7}" type="presParOf" srcId="{107D4737-837D-4628-92B4-25F9CC97F986}" destId="{53624912-476A-4656-8F3A-27D56F009A8D}" srcOrd="0" destOrd="0" presId="urn:microsoft.com/office/officeart/2005/8/layout/chart3"/>
    <dgm:cxn modelId="{8E1CCC1C-920C-46EB-A365-267170BBA346}" type="presParOf" srcId="{107D4737-837D-4628-92B4-25F9CC97F986}" destId="{F33C4D65-0B77-48D3-82DB-059E3D407F34}" srcOrd="1" destOrd="0" presId="urn:microsoft.com/office/officeart/2005/8/layout/chart3"/>
    <dgm:cxn modelId="{10F98077-4C27-4F3A-B75A-D2789D43132D}" type="presParOf" srcId="{107D4737-837D-4628-92B4-25F9CC97F986}" destId="{B5D647F2-7645-49E2-9DE7-D32D36A26557}" srcOrd="2" destOrd="0" presId="urn:microsoft.com/office/officeart/2005/8/layout/chart3"/>
    <dgm:cxn modelId="{7AF4B759-D064-40FF-B05F-2C98C6B9B72E}" type="presParOf" srcId="{107D4737-837D-4628-92B4-25F9CC97F986}" destId="{D08EB233-56DB-46C2-BC35-E95F3F985861}" srcOrd="3" destOrd="0" presId="urn:microsoft.com/office/officeart/2005/8/layout/chart3"/>
    <dgm:cxn modelId="{BA55B813-59A4-4078-9737-D5E1D93FE7FC}" type="presParOf" srcId="{107D4737-837D-4628-92B4-25F9CC97F986}" destId="{D001174E-BA6A-437A-AA71-383C8B0A8E40}" srcOrd="4" destOrd="0" presId="urn:microsoft.com/office/officeart/2005/8/layout/chart3"/>
    <dgm:cxn modelId="{9A4E114E-FD63-49BA-9C86-727482F93E42}" type="presParOf" srcId="{107D4737-837D-4628-92B4-25F9CC97F986}" destId="{3FACDA33-086D-4F29-99EE-751AA339910C}" srcOrd="5" destOrd="0" presId="urn:microsoft.com/office/officeart/2005/8/layout/chart3"/>
    <dgm:cxn modelId="{2FC21879-812C-45D5-BB82-76DB3559F4A5}" type="presParOf" srcId="{107D4737-837D-4628-92B4-25F9CC97F986}" destId="{8E0AED7E-86F9-4352-8661-48136E6C1D50}" srcOrd="6" destOrd="0" presId="urn:microsoft.com/office/officeart/2005/8/layout/chart3"/>
    <dgm:cxn modelId="{17419EE9-2F81-4742-8049-8C81970D6159}" type="presParOf" srcId="{107D4737-837D-4628-92B4-25F9CC97F986}" destId="{32A87D5F-BE98-42F6-BB83-44133F2BBB80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24912-476A-4656-8F3A-27D56F009A8D}">
      <dsp:nvSpPr>
        <dsp:cNvPr id="0" name=""/>
        <dsp:cNvSpPr/>
      </dsp:nvSpPr>
      <dsp:spPr>
        <a:xfrm>
          <a:off x="2010551" y="923614"/>
          <a:ext cx="2861826" cy="2659840"/>
        </a:xfrm>
        <a:prstGeom prst="pie">
          <a:avLst>
            <a:gd name="adj1" fmla="val 1620000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Kyslík asi 21%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474171" y="1415684"/>
        <a:ext cx="1056150" cy="791619"/>
      </dsp:txXfrm>
    </dsp:sp>
    <dsp:sp modelId="{B5D647F2-7645-49E2-9DE7-D32D36A26557}">
      <dsp:nvSpPr>
        <dsp:cNvPr id="0" name=""/>
        <dsp:cNvSpPr/>
      </dsp:nvSpPr>
      <dsp:spPr>
        <a:xfrm>
          <a:off x="2442586" y="1657900"/>
          <a:ext cx="1997733" cy="1353944"/>
        </a:xfrm>
        <a:prstGeom prst="pie">
          <a:avLst>
            <a:gd name="adj1" fmla="val 0"/>
            <a:gd name="adj2" fmla="val 54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b="1" kern="1200" dirty="0" smtClean="0">
              <a:solidFill>
                <a:schemeClr val="tx1"/>
              </a:solidFill>
            </a:rPr>
            <a:t>Oxid uhličitý asi 0,03%</a:t>
          </a:r>
          <a:endParaRPr lang="cs-CZ" sz="1100" b="1" kern="1200" dirty="0">
            <a:solidFill>
              <a:schemeClr val="tx1"/>
            </a:solidFill>
          </a:endParaRPr>
        </a:p>
      </dsp:txBody>
      <dsp:txXfrm>
        <a:off x="3477127" y="2359049"/>
        <a:ext cx="737258" cy="402959"/>
      </dsp:txXfrm>
    </dsp:sp>
    <dsp:sp modelId="{D001174E-BA6A-437A-AA71-383C8B0A8E40}">
      <dsp:nvSpPr>
        <dsp:cNvPr id="0" name=""/>
        <dsp:cNvSpPr/>
      </dsp:nvSpPr>
      <dsp:spPr>
        <a:xfrm>
          <a:off x="1326607" y="406781"/>
          <a:ext cx="3856182" cy="3856182"/>
        </a:xfrm>
        <a:prstGeom prst="pie">
          <a:avLst>
            <a:gd name="adj1" fmla="val 5400000"/>
            <a:gd name="adj2" fmla="val 10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>
              <a:solidFill>
                <a:schemeClr val="tx1"/>
              </a:solidFill>
            </a:rPr>
            <a:t>Dusík asi 78%</a:t>
          </a:r>
          <a:endParaRPr lang="cs-CZ" sz="3300" b="1" kern="1200" dirty="0">
            <a:solidFill>
              <a:schemeClr val="tx1"/>
            </a:solidFill>
          </a:endParaRPr>
        </a:p>
      </dsp:txBody>
      <dsp:txXfrm>
        <a:off x="1762723" y="2403732"/>
        <a:ext cx="1423114" cy="1147673"/>
      </dsp:txXfrm>
    </dsp:sp>
    <dsp:sp modelId="{8E0AED7E-86F9-4352-8661-48136E6C1D50}">
      <dsp:nvSpPr>
        <dsp:cNvPr id="0" name=""/>
        <dsp:cNvSpPr/>
      </dsp:nvSpPr>
      <dsp:spPr>
        <a:xfrm>
          <a:off x="1992049" y="1499681"/>
          <a:ext cx="2525297" cy="1507728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chemeClr val="tx1"/>
              </a:solidFill>
            </a:rPr>
            <a:t>Vzácné plyny a jiné látky asi 1 %</a:t>
          </a:r>
          <a:endParaRPr lang="cs-CZ" sz="1200" b="1" kern="1200" dirty="0">
            <a:solidFill>
              <a:schemeClr val="tx1"/>
            </a:solidFill>
          </a:endParaRPr>
        </a:p>
      </dsp:txBody>
      <dsp:txXfrm>
        <a:off x="2277649" y="1777892"/>
        <a:ext cx="931955" cy="4487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zduch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://cs.wikipedia.org/wiki/Atmosf%C3%A9ra_Zem%C4%9B" TargetMode="Externa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lWkAg0br-VE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Vzduch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VY_32_INOVACE_1A_15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226139"/>
              </p:ext>
            </p:extLst>
          </p:nvPr>
        </p:nvGraphicFramePr>
        <p:xfrm>
          <a:off x="518161" y="1052736"/>
          <a:ext cx="8093859" cy="532165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 je doplňující součásti výkladu. Rychlé odkazy na internet a na krátká videa snadněji přiblíží problematiku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složení vzduchu a jeho znečišťování. Jednoduchým pokusem si žáci mohou vyzkoušet, že vzduch se skládá z několika složek směsi.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získají povědomí o vzduchu, jeho ochraně a znečišťování.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VZDUCH</a:t>
            </a:r>
            <a:endParaRPr lang="cs-CZ" sz="6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1427014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směs </a:t>
            </a:r>
            <a:r>
              <a:rPr lang="cs-CZ" dirty="0"/>
              <a:t>plynů </a:t>
            </a:r>
            <a:r>
              <a:rPr lang="cs-CZ" dirty="0" smtClean="0"/>
              <a:t>tvořících </a:t>
            </a:r>
            <a:r>
              <a:rPr lang="cs-CZ" dirty="0"/>
              <a:t>plynný obal Země </a:t>
            </a:r>
            <a:r>
              <a:rPr lang="cs-CZ" dirty="0" smtClean="0"/>
              <a:t>– </a:t>
            </a:r>
            <a:r>
              <a:rPr lang="cs-CZ" dirty="0" smtClean="0">
                <a:hlinkClick r:id="rId2" tooltip="Atmosféra Země"/>
              </a:rPr>
              <a:t>atmosféru</a:t>
            </a:r>
            <a:endParaRPr lang="cs-CZ" dirty="0" smtClean="0"/>
          </a:p>
          <a:p>
            <a:r>
              <a:rPr lang="cs-CZ" dirty="0" smtClean="0"/>
              <a:t>Bez vzduchu je schopen člověk přežít asi 3 min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0813021"/>
              </p:ext>
            </p:extLst>
          </p:nvPr>
        </p:nvGraphicFramePr>
        <p:xfrm>
          <a:off x="395536" y="2073345"/>
          <a:ext cx="6720408" cy="4590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347864" y="2326239"/>
            <a:ext cx="2729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Složení vzduchu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7" name="Picture 2" descr="https://encrypted-tbn0.gstatic.com/images?q=tbn:ANd9GcSt67cvPEUJkZV_8RGzMj4PPneQ-ehYl7OpVdcZtUd7NS1_eGrRS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221" y="299205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195736" y="359658"/>
            <a:ext cx="427572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Znečišťovatelé vzduchu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599" y="1412776"/>
            <a:ext cx="50361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/>
              <a:t>Automobilová doprava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/>
              <a:t>Teplárny a elektrárny na tuhá paliva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/>
              <a:t>Velká města a průmysl v nich</a:t>
            </a:r>
          </a:p>
        </p:txBody>
      </p:sp>
      <p:pic>
        <p:nvPicPr>
          <p:cNvPr id="10" name="Picture 3" descr="C:\Users\uzivatel\AppData\Local\Microsoft\Windows\Temporary Internet Files\Content.IE5\9BRHG7ZI\MC900030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001" y="1350048"/>
            <a:ext cx="2627064" cy="25261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24582" y="3068960"/>
            <a:ext cx="4495490" cy="230832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ve vzduchu nechceme?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Částečky prachu, jedovaté organismy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Nečistoty, karcinogeny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Výfukové plyny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Kouřové zplodiny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>
                <a:ln w="1905"/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Skleníkové plyny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2000" dirty="0">
              <a:ln w="1905"/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6" name="Picture 4" descr="C:\Users\uzivatel\AppData\Local\Microsoft\Windows\Temporary Internet Files\Content.IE5\GFHMNZ7G\MP9004486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86918"/>
            <a:ext cx="3280969" cy="21834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152404" y="553748"/>
            <a:ext cx="4552721" cy="646331"/>
          </a:xfrm>
          <a:prstGeom prst="rect">
            <a:avLst/>
          </a:prstGeom>
        </p:spPr>
        <p:style>
          <a:lnRef idx="1">
            <a:schemeClr val="accent3"/>
          </a:lnRef>
          <a:fillRef idx="1003">
            <a:schemeClr val="lt2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Smog a jeho škodlivost</a:t>
            </a:r>
            <a:endParaRPr lang="cs-CZ" sz="36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1444212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směs prachu, mlhy a kouřových zplodin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Působí nepříznivě na lidský organismus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Způsobuje řadu zdravotních potíží (dýchací potíže, astma, alergie)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Vyskytuje se ve velkých městech a v místech s rozšířeným průmyslem</a:t>
            </a:r>
            <a:endParaRPr lang="cs-CZ" sz="24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2937530" y="4294552"/>
            <a:ext cx="3744423" cy="1762448"/>
            <a:chOff x="685625" y="4437112"/>
            <a:chExt cx="3744423" cy="1762448"/>
          </a:xfrm>
        </p:grpSpPr>
        <p:pic>
          <p:nvPicPr>
            <p:cNvPr id="8" name="Picture 2" descr="C:\Users\uzivatel\AppData\Local\Microsoft\Windows\Temporary Internet Files\Content.IE5\9BRHG7ZI\MC900433865[1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4941168"/>
              <a:ext cx="1258392" cy="12583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85625" y="4437112"/>
              <a:ext cx="3744423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Reportáž o smogové situaci v Čechách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061134" y="4806444"/>
              <a:ext cx="13625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cca 1,46 min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57437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1720" y="373353"/>
            <a:ext cx="4870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dokázat, že vzduch je směs?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4768244" y="2783957"/>
            <a:ext cx="3605448" cy="2857149"/>
            <a:chOff x="4572000" y="2444059"/>
            <a:chExt cx="3605448" cy="2857149"/>
          </a:xfrm>
        </p:grpSpPr>
        <p:sp>
          <p:nvSpPr>
            <p:cNvPr id="41" name="Je rovno 40"/>
            <p:cNvSpPr/>
            <p:nvPr/>
          </p:nvSpPr>
          <p:spPr>
            <a:xfrm>
              <a:off x="4577048" y="4953513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Je rovno 41"/>
            <p:cNvSpPr/>
            <p:nvPr/>
          </p:nvSpPr>
          <p:spPr>
            <a:xfrm>
              <a:off x="4577048" y="4720589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52" name="Skupina 51"/>
            <p:cNvGrpSpPr/>
            <p:nvPr/>
          </p:nvGrpSpPr>
          <p:grpSpPr>
            <a:xfrm>
              <a:off x="4932040" y="2444059"/>
              <a:ext cx="2880320" cy="2857149"/>
              <a:chOff x="4932040" y="2444059"/>
              <a:chExt cx="2880320" cy="2857149"/>
            </a:xfrm>
          </p:grpSpPr>
          <p:sp>
            <p:nvSpPr>
              <p:cNvPr id="25" name="Rámeček 24"/>
              <p:cNvSpPr/>
              <p:nvPr/>
            </p:nvSpPr>
            <p:spPr>
              <a:xfrm>
                <a:off x="4932040" y="3645024"/>
                <a:ext cx="2880320" cy="1656184"/>
              </a:xfrm>
              <a:prstGeom prst="frame">
                <a:avLst>
                  <a:gd name="adj1" fmla="val 3824"/>
                </a:avLst>
              </a:prstGeom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Zaoblený obdélník 28"/>
              <p:cNvSpPr/>
              <p:nvPr/>
            </p:nvSpPr>
            <p:spPr>
              <a:xfrm>
                <a:off x="5949598" y="2444059"/>
                <a:ext cx="1008112" cy="2268252"/>
              </a:xfrm>
              <a:prstGeom prst="round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0" name="Přímá spojnice 29"/>
              <p:cNvCxnSpPr/>
              <p:nvPr/>
            </p:nvCxnSpPr>
            <p:spPr>
              <a:xfrm>
                <a:off x="4998606" y="4490286"/>
                <a:ext cx="1017558" cy="0"/>
              </a:xfrm>
              <a:prstGeom prst="line">
                <a:avLst/>
              </a:prstGeom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6957710" y="4490286"/>
                <a:ext cx="710634" cy="1"/>
              </a:xfrm>
              <a:prstGeom prst="line">
                <a:avLst/>
              </a:prstGeom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5949598" y="3933056"/>
                <a:ext cx="1008112" cy="0"/>
              </a:xfrm>
              <a:prstGeom prst="line">
                <a:avLst/>
              </a:prstGeom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sp>
            <p:nvSpPr>
              <p:cNvPr id="44" name="Je rovno 43"/>
              <p:cNvSpPr/>
              <p:nvPr/>
            </p:nvSpPr>
            <p:spPr>
              <a:xfrm>
                <a:off x="5805582" y="4398026"/>
                <a:ext cx="1296144" cy="306034"/>
              </a:xfrm>
              <a:prstGeom prst="mathEqual">
                <a:avLst/>
              </a:prstGeom>
            </p:spPr>
            <p:style>
              <a:lnRef idx="1">
                <a:schemeClr val="accent4"/>
              </a:lnRef>
              <a:fillRef idx="3">
                <a:schemeClr val="accent4"/>
              </a:fillRef>
              <a:effectRef idx="2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5" name="Je rovno 44"/>
              <p:cNvSpPr/>
              <p:nvPr/>
            </p:nvSpPr>
            <p:spPr>
              <a:xfrm>
                <a:off x="5805582" y="4184253"/>
                <a:ext cx="1296144" cy="306034"/>
              </a:xfrm>
              <a:prstGeom prst="mathEqual">
                <a:avLst/>
              </a:prstGeom>
            </p:spPr>
            <p:style>
              <a:lnRef idx="1">
                <a:schemeClr val="accent4"/>
              </a:lnRef>
              <a:fillRef idx="3">
                <a:schemeClr val="accent4"/>
              </a:fillRef>
              <a:effectRef idx="2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6" name="Je rovno 45"/>
              <p:cNvSpPr/>
              <p:nvPr/>
            </p:nvSpPr>
            <p:spPr>
              <a:xfrm>
                <a:off x="5805582" y="3938596"/>
                <a:ext cx="1296144" cy="306034"/>
              </a:xfrm>
              <a:prstGeom prst="mathEqual">
                <a:avLst/>
              </a:prstGeom>
            </p:spPr>
            <p:style>
              <a:lnRef idx="1">
                <a:schemeClr val="accent4"/>
              </a:lnRef>
              <a:fillRef idx="3">
                <a:schemeClr val="accent4"/>
              </a:fillRef>
              <a:effectRef idx="2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8" name="Obdélník 47"/>
              <p:cNvSpPr/>
              <p:nvPr/>
            </p:nvSpPr>
            <p:spPr>
              <a:xfrm>
                <a:off x="6129618" y="3721410"/>
                <a:ext cx="648072" cy="217186"/>
              </a:xfrm>
              <a:prstGeom prst="rect">
                <a:avLst/>
              </a:prstGeom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002">
                <a:schemeClr val="dk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3" name="Přímá spojnice 52"/>
              <p:cNvCxnSpPr/>
              <p:nvPr/>
            </p:nvCxnSpPr>
            <p:spPr>
              <a:xfrm>
                <a:off x="6453654" y="3557638"/>
                <a:ext cx="0" cy="17477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43" name="Je rovno 42"/>
            <p:cNvSpPr/>
            <p:nvPr/>
          </p:nvSpPr>
          <p:spPr>
            <a:xfrm>
              <a:off x="4572000" y="4477968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740951" y="2891840"/>
            <a:ext cx="3629649" cy="2790310"/>
            <a:chOff x="755576" y="2510898"/>
            <a:chExt cx="3629649" cy="2790310"/>
          </a:xfrm>
        </p:grpSpPr>
        <p:sp>
          <p:nvSpPr>
            <p:cNvPr id="20" name="Rámeček 19"/>
            <p:cNvSpPr/>
            <p:nvPr/>
          </p:nvSpPr>
          <p:spPr>
            <a:xfrm>
              <a:off x="1115616" y="3645024"/>
              <a:ext cx="2880320" cy="1656184"/>
            </a:xfrm>
            <a:prstGeom prst="frame">
              <a:avLst>
                <a:gd name="adj1" fmla="val 3824"/>
              </a:avLst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2051720" y="2510898"/>
              <a:ext cx="1008112" cy="2268252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nice 23"/>
            <p:cNvCxnSpPr/>
            <p:nvPr/>
          </p:nvCxnSpPr>
          <p:spPr>
            <a:xfrm>
              <a:off x="1255223" y="4473116"/>
              <a:ext cx="2668867" cy="0"/>
            </a:xfrm>
            <a:prstGeom prst="line">
              <a:avLst/>
            </a:prstGeom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35" name="Je rovno 34"/>
            <p:cNvSpPr/>
            <p:nvPr/>
          </p:nvSpPr>
          <p:spPr>
            <a:xfrm>
              <a:off x="755576" y="4473116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9" name="Je rovno 38"/>
            <p:cNvSpPr/>
            <p:nvPr/>
          </p:nvSpPr>
          <p:spPr>
            <a:xfrm>
              <a:off x="755576" y="4712311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Je rovno 39"/>
            <p:cNvSpPr/>
            <p:nvPr/>
          </p:nvSpPr>
          <p:spPr>
            <a:xfrm>
              <a:off x="784825" y="4954130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2231740" y="4242788"/>
              <a:ext cx="648072" cy="217186"/>
            </a:xfrm>
            <a:prstGeom prst="rect">
              <a:avLst/>
            </a:prstGeom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2">
              <a:schemeClr val="dk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8" name="Přímá spojnice 37"/>
            <p:cNvCxnSpPr>
              <a:endCxn id="36" idx="0"/>
            </p:cNvCxnSpPr>
            <p:nvPr/>
          </p:nvCxnSpPr>
          <p:spPr>
            <a:xfrm>
              <a:off x="2555776" y="4068016"/>
              <a:ext cx="0" cy="17477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50" name="Picture 2" descr="C:\Users\uzivatel\AppData\Local\Microsoft\Windows\Temporary Internet Files\Content.IE5\ZOW1DX4L\MC900311662[1].wmf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552" t="655" r="32552" b="70095"/>
            <a:stretch/>
          </p:blipFill>
          <p:spPr bwMode="auto">
            <a:xfrm>
              <a:off x="2403570" y="3830048"/>
              <a:ext cx="304412" cy="3909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6" name="Čárový popisek 1 (bez ohraničení) 55"/>
          <p:cNvSpPr/>
          <p:nvPr/>
        </p:nvSpPr>
        <p:spPr>
          <a:xfrm>
            <a:off x="3198367" y="2636912"/>
            <a:ext cx="1142983" cy="505570"/>
          </a:xfrm>
          <a:prstGeom prst="callout1">
            <a:avLst>
              <a:gd name="adj1" fmla="val 53363"/>
              <a:gd name="adj2" fmla="val -270"/>
              <a:gd name="adj3" fmla="val 112500"/>
              <a:gd name="adj4" fmla="val -38333"/>
            </a:avLst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60" name="Čárový popisek 1 (bez ohraničení) 59"/>
          <p:cNvSpPr/>
          <p:nvPr/>
        </p:nvSpPr>
        <p:spPr>
          <a:xfrm>
            <a:off x="3625261" y="5877272"/>
            <a:ext cx="1142983" cy="505570"/>
          </a:xfrm>
          <a:prstGeom prst="callout1">
            <a:avLst>
              <a:gd name="adj1" fmla="val 53363"/>
              <a:gd name="adj2" fmla="val -270"/>
              <a:gd name="adj3" fmla="val -78700"/>
              <a:gd name="adj4" fmla="val -4404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Voda</a:t>
            </a:r>
            <a:endParaRPr lang="cs-CZ" dirty="0"/>
          </a:p>
        </p:txBody>
      </p:sp>
      <p:cxnSp>
        <p:nvCxnSpPr>
          <p:cNvPr id="58" name="Přímá spojnice 57"/>
          <p:cNvCxnSpPr>
            <a:stCxn id="60" idx="0"/>
          </p:cNvCxnSpPr>
          <p:nvPr/>
        </p:nvCxnSpPr>
        <p:spPr>
          <a:xfrm flipV="1">
            <a:off x="4768244" y="5488089"/>
            <a:ext cx="576064" cy="64196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7" name="Čárový popisek 1 (bez ohraničení) 66"/>
          <p:cNvSpPr/>
          <p:nvPr/>
        </p:nvSpPr>
        <p:spPr>
          <a:xfrm>
            <a:off x="7319495" y="2639055"/>
            <a:ext cx="1142983" cy="503427"/>
          </a:xfrm>
          <a:prstGeom prst="callout1">
            <a:avLst>
              <a:gd name="adj1" fmla="val 53363"/>
              <a:gd name="adj2" fmla="val -270"/>
              <a:gd name="adj3" fmla="val 112500"/>
              <a:gd name="adj4" fmla="val -38333"/>
            </a:avLst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Dusík s CO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97448" y="1044697"/>
            <a:ext cx="8351016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Kyslík byl spálen a </a:t>
            </a:r>
            <a:r>
              <a:rPr lang="cs-CZ" dirty="0" smtClean="0"/>
              <a:t>nahrazen </a:t>
            </a:r>
            <a:r>
              <a:rPr lang="cs-CZ" smtClean="0"/>
              <a:t>CO</a:t>
            </a:r>
            <a:r>
              <a:rPr lang="cs-CZ" baseline="-25000" smtClean="0"/>
              <a:t>2 </a:t>
            </a:r>
            <a:r>
              <a:rPr lang="cs-CZ" smtClean="0"/>
              <a:t>, </a:t>
            </a:r>
            <a:r>
              <a:rPr lang="cs-CZ" dirty="0" smtClean="0"/>
              <a:t>který se rozpouští ve vodě a má podstatně menší objem než kyslík. Podtlak, který vzniká natáhne vodu mnohem výše, než v prvním případě.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228708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404664"/>
            <a:ext cx="2927981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Využití vzduchu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33142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</a:t>
            </a:r>
            <a:r>
              <a:rPr lang="cs-CZ" sz="2400" dirty="0"/>
              <a:t>přenos energie pro pneumatické nástroje a </a:t>
            </a:r>
            <a:r>
              <a:rPr lang="cs-CZ" sz="2400" dirty="0" smtClean="0"/>
              <a:t>zařízení (např. pneumatické kladivo) Příkladem </a:t>
            </a:r>
            <a:r>
              <a:rPr lang="cs-CZ" sz="2400" dirty="0"/>
              <a:t>budiž pneumatické kladivo či různé balicí </a:t>
            </a:r>
            <a:r>
              <a:rPr lang="cs-CZ" sz="2400" dirty="0" smtClean="0"/>
              <a:t>stroje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Stlačeným </a:t>
            </a:r>
            <a:r>
              <a:rPr lang="cs-CZ" sz="2400" dirty="0"/>
              <a:t>vzduchem se nafukují pneumatiky, zvedací vaky, nafukovací čluny, míče, </a:t>
            </a:r>
            <a:r>
              <a:rPr lang="cs-CZ" sz="2400" dirty="0" smtClean="0"/>
              <a:t>hračky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Stlačený vzduch </a:t>
            </a:r>
            <a:r>
              <a:rPr lang="cs-CZ" sz="2400" dirty="0" smtClean="0"/>
              <a:t>je </a:t>
            </a:r>
            <a:r>
              <a:rPr lang="cs-CZ" sz="2400" dirty="0"/>
              <a:t>používán při </a:t>
            </a:r>
            <a:r>
              <a:rPr lang="cs-CZ" sz="2400" dirty="0" smtClean="0"/>
              <a:t>potápění</a:t>
            </a:r>
            <a:endParaRPr lang="cs-CZ" sz="2400" dirty="0"/>
          </a:p>
        </p:txBody>
      </p:sp>
      <p:pic>
        <p:nvPicPr>
          <p:cNvPr id="4098" name="Picture 2" descr="C:\Users\uzivatel\AppData\Local\Microsoft\Windows\Temporary Internet Files\Content.IE5\GFHMNZ7G\MP9004054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64023"/>
            <a:ext cx="2646988" cy="18907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PVDUFBUN\MC9002797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411" y="4111734"/>
            <a:ext cx="2004583" cy="1739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9BRHG7ZI\MC900340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775" y="4325105"/>
            <a:ext cx="704889" cy="15261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PVDUFBUN\MC900384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966107"/>
            <a:ext cx="1431702" cy="14389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761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407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Vzduch VY_32_INOVACE_1A_15 Číslo projektu: CZ.1.07/1.4.00/21.1101</vt:lpstr>
      <vt:lpstr>Prezentace aplikace PowerPoint</vt:lpstr>
      <vt:lpstr>VZDUCH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2013-06-22T01:33:17Z</dcterms:modified>
</cp:coreProperties>
</file>