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7" r:id="rId4"/>
    <p:sldId id="271" r:id="rId5"/>
    <p:sldId id="272" r:id="rId6"/>
    <p:sldId id="273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7B12"/>
    <a:srgbClr val="2362ED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0D24F-85AC-4BE7-96ED-291AD199B1EA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C8573E-DEB2-445A-9846-4F41231D0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231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PH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Ph</a:t>
            </a:r>
            <a:r>
              <a:rPr lang="cs-CZ" dirty="0" smtClean="0"/>
              <a:t> látek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VY_32_INOVACE_1A_17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3962636"/>
              </p:ext>
            </p:extLst>
          </p:nvPr>
        </p:nvGraphicFramePr>
        <p:xfrm>
          <a:off x="518161" y="1052736"/>
          <a:ext cx="8093859" cy="560528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materiál určený  k výkladu.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 mohou používat i žáci doma v rámci sdíleného prostředí a tedy je použitelný i pro rodiče. V závěru jsou cvičení, kdy mají žáci pomocí skrytého pera podtrhnout nebo zakroužkovat podle zadání správné odpovědi. V posledním snímku mají vlastními slovy zapsat jednoduchou metodu zjištění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Ph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na zahrádce.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by měli být schopni rozlišovat látky kyselé, zásadité a neutrální a znát stupnici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Ph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260648"/>
            <a:ext cx="5256584" cy="1008112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látek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541983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Důležité pojmy </a:t>
            </a:r>
          </a:p>
          <a:p>
            <a:pPr algn="ctr"/>
            <a:endParaRPr lang="cs-CZ" sz="2400" b="1" dirty="0" smtClean="0"/>
          </a:p>
          <a:p>
            <a:r>
              <a:rPr lang="cs-CZ" sz="2400" dirty="0" smtClean="0"/>
              <a:t>roztok může být:</a:t>
            </a:r>
          </a:p>
          <a:p>
            <a:endParaRPr lang="cs-CZ" sz="24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KYSELÝ – kyseliny, šťáva citrusů, ocet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NEUTRÁLNÍ – čistá voda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ZÁSADITÝ – hydroxidy, louhy, mýdlo</a:t>
            </a:r>
          </a:p>
          <a:p>
            <a:endParaRPr lang="cs-CZ" sz="2400" dirty="0" smtClean="0"/>
          </a:p>
          <a:p>
            <a:r>
              <a:rPr lang="cs-CZ" sz="2400" dirty="0" smtClean="0"/>
              <a:t>Hodnota je udávána stupnicí 0 – 14, kde hodnota 7 určuje látku neutrální</a:t>
            </a:r>
            <a:endParaRPr lang="cs-CZ" sz="2400" dirty="0"/>
          </a:p>
        </p:txBody>
      </p:sp>
      <p:pic>
        <p:nvPicPr>
          <p:cNvPr id="7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1419294" y="2340561"/>
            <a:ext cx="6192688" cy="2817604"/>
            <a:chOff x="1475656" y="1844824"/>
            <a:chExt cx="6192688" cy="2817604"/>
          </a:xfrm>
        </p:grpSpPr>
        <p:sp>
          <p:nvSpPr>
            <p:cNvPr id="13" name="Obousměrná vodorovná šipka 12"/>
            <p:cNvSpPr/>
            <p:nvPr/>
          </p:nvSpPr>
          <p:spPr>
            <a:xfrm>
              <a:off x="1475656" y="2276872"/>
              <a:ext cx="6079965" cy="936104"/>
            </a:xfrm>
            <a:prstGeom prst="leftRightArrow">
              <a:avLst>
                <a:gd name="adj1" fmla="val 65583"/>
                <a:gd name="adj2" fmla="val 99888"/>
              </a:avLst>
            </a:prstGeom>
            <a:gradFill flip="none" rotWithShape="1">
              <a:gsLst>
                <a:gs pos="0">
                  <a:srgbClr val="002060"/>
                </a:gs>
                <a:gs pos="38000">
                  <a:srgbClr val="077B12"/>
                </a:gs>
                <a:gs pos="28000">
                  <a:srgbClr val="2362ED"/>
                </a:gs>
                <a:gs pos="21000">
                  <a:srgbClr val="0819FB"/>
                </a:gs>
                <a:gs pos="49000">
                  <a:srgbClr val="1A8D48"/>
                </a:gs>
                <a:gs pos="62000">
                  <a:srgbClr val="FFFF00"/>
                </a:gs>
                <a:gs pos="73000">
                  <a:srgbClr val="EE3F17"/>
                </a:gs>
                <a:gs pos="88000">
                  <a:srgbClr val="E81766"/>
                </a:gs>
                <a:gs pos="100000">
                  <a:srgbClr val="A603AB"/>
                </a:gs>
              </a:gsLst>
              <a:lin ang="10800000" scaled="1"/>
              <a:tileRect/>
            </a:gradFill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4515638" y="2964619"/>
              <a:ext cx="0" cy="100811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5148064" y="3564697"/>
              <a:ext cx="1296144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Zásadité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867566" y="4293096"/>
              <a:ext cx="1296144" cy="369332"/>
            </a:xfrm>
            <a:prstGeom prst="rect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Neutrální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571422" y="3468675"/>
              <a:ext cx="1208490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Kyselé</a:t>
              </a: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475656" y="1844824"/>
              <a:ext cx="6192688" cy="432048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pc="600" dirty="0" smtClean="0"/>
                <a:t>0  1 2 3 4 5 6 7 8 9 </a:t>
              </a:r>
              <a:r>
                <a:rPr lang="cs-CZ" sz="1600" spc="300" dirty="0" smtClean="0"/>
                <a:t>10 11 12 13 14 </a:t>
              </a:r>
              <a:endParaRPr lang="cs-CZ" spc="300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042616" y="332656"/>
            <a:ext cx="6946043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Stupnice a barevné vyjádření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látek pomocí indikačního papíru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398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23565"/>
            <a:ext cx="629181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Podtrhni látky kyselé a zakroužkuj látky zásadité</a:t>
            </a:r>
          </a:p>
        </p:txBody>
      </p:sp>
      <p:sp>
        <p:nvSpPr>
          <p:cNvPr id="12" name="Nadpis 2"/>
          <p:cNvSpPr txBox="1">
            <a:spLocks/>
          </p:cNvSpPr>
          <p:nvPr/>
        </p:nvSpPr>
        <p:spPr>
          <a:xfrm>
            <a:off x="1514914" y="260648"/>
            <a:ext cx="640871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Cvičení I.</a:t>
            </a:r>
            <a:endParaRPr lang="cs-CZ" sz="3600" b="1" spc="50" baseline="-2500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348880"/>
            <a:ext cx="850938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Citronová šťáva má </a:t>
            </a:r>
            <a:r>
              <a:rPr lang="cs-CZ" sz="2400" b="1" dirty="0" err="1" smtClean="0"/>
              <a:t>Ph</a:t>
            </a:r>
            <a:r>
              <a:rPr lang="cs-CZ" sz="2400" b="1" dirty="0" smtClean="0"/>
              <a:t>  2,4		Ocet má </a:t>
            </a:r>
            <a:r>
              <a:rPr lang="cs-CZ" sz="2400" b="1" dirty="0" err="1" smtClean="0"/>
              <a:t>Ph</a:t>
            </a:r>
            <a:r>
              <a:rPr lang="cs-CZ" sz="2400" b="1" dirty="0" smtClean="0"/>
              <a:t> 2,8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Sliny člověka mají </a:t>
            </a:r>
            <a:r>
              <a:rPr lang="cs-CZ" sz="2400" b="1" dirty="0" err="1" smtClean="0"/>
              <a:t>Ph</a:t>
            </a:r>
            <a:r>
              <a:rPr lang="cs-CZ" sz="2400" b="1" dirty="0" smtClean="0"/>
              <a:t> asi 7,4		Mořská voda má </a:t>
            </a:r>
            <a:r>
              <a:rPr lang="cs-CZ" sz="2400" b="1" dirty="0" err="1" smtClean="0"/>
              <a:t>Ph</a:t>
            </a:r>
            <a:r>
              <a:rPr lang="cs-CZ" sz="2400" b="1" dirty="0" smtClean="0"/>
              <a:t> asi 8,0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  Víno má </a:t>
            </a:r>
            <a:r>
              <a:rPr lang="cs-CZ" sz="2400" b="1" dirty="0" err="1" smtClean="0"/>
              <a:t>Ph</a:t>
            </a:r>
            <a:r>
              <a:rPr lang="cs-CZ" sz="2400" b="1" dirty="0" smtClean="0"/>
              <a:t> asi 3,1			Hašené vápno má </a:t>
            </a:r>
            <a:r>
              <a:rPr lang="cs-CZ" sz="2400" b="1" dirty="0" err="1" smtClean="0"/>
              <a:t>Ph</a:t>
            </a:r>
            <a:r>
              <a:rPr lang="cs-CZ" sz="2400" b="1" dirty="0" smtClean="0"/>
              <a:t> asi 12,5</a:t>
            </a:r>
          </a:p>
          <a:p>
            <a:endParaRPr lang="cs-CZ" sz="2400" b="1" dirty="0"/>
          </a:p>
          <a:p>
            <a:r>
              <a:rPr lang="cs-CZ" sz="2400" b="1" dirty="0" smtClean="0"/>
              <a:t>    			 Čaj má </a:t>
            </a:r>
            <a:r>
              <a:rPr lang="cs-CZ" sz="2400" b="1" dirty="0" err="1" smtClean="0"/>
              <a:t>Ph</a:t>
            </a:r>
            <a:r>
              <a:rPr lang="cs-CZ" sz="2400" b="1" dirty="0" smtClean="0"/>
              <a:t> asi 5,5</a:t>
            </a:r>
            <a:endParaRPr lang="cs-CZ" sz="2400" b="1" dirty="0"/>
          </a:p>
        </p:txBody>
      </p:sp>
      <p:sp>
        <p:nvSpPr>
          <p:cNvPr id="11" name="Šipka doleva 10">
            <a:hlinkClick r:id="rId2" action="ppaction://hlinksldjump"/>
          </p:cNvPr>
          <p:cNvSpPr/>
          <p:nvPr/>
        </p:nvSpPr>
        <p:spPr>
          <a:xfrm>
            <a:off x="1907704" y="6237312"/>
            <a:ext cx="2160240" cy="620688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skryté pero!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97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Cvičení II.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2453" y="1401701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Navrhněte způsob, kterým byste zjistili, že zem na zahrádce je kyselá, neutrální nebo zásaditá.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2453" y="2425147"/>
            <a:ext cx="7983880" cy="413510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665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80727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323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Ph látek VY_32_INOVACE_1A_17 Číslo projektu: CZ.1.07/1.4.00/21.1101</vt:lpstr>
      <vt:lpstr>Prezentace aplikace PowerPoint</vt:lpstr>
      <vt:lpstr>Ph látek</vt:lpstr>
      <vt:lpstr>Prezentace aplikace PowerPoint</vt:lpstr>
      <vt:lpstr>Prezentace aplikace PowerPoint</vt:lpstr>
      <vt:lpstr>Cvičení II.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2013-06-22T01:35:51Z</dcterms:modified>
</cp:coreProperties>
</file>