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72" r:id="rId2"/>
  </p:sldMasterIdLst>
  <p:notesMasterIdLst>
    <p:notesMasterId r:id="rId11"/>
  </p:notesMasterIdLst>
  <p:sldIdLst>
    <p:sldId id="262" r:id="rId3"/>
    <p:sldId id="263" r:id="rId4"/>
    <p:sldId id="257" r:id="rId5"/>
    <p:sldId id="271" r:id="rId6"/>
    <p:sldId id="272" r:id="rId7"/>
    <p:sldId id="277" r:id="rId8"/>
    <p:sldId id="278" r:id="rId9"/>
    <p:sldId id="270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121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40D24F-85AC-4BE7-96ED-291AD199B1EA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C8573E-DEB2-445A-9846-4F41231D0C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0231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2077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79891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8112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85192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93725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31584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57604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628123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44672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9107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6323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000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yseliny" TargetMode="External"/><Relationship Id="rId7" Type="http://schemas.openxmlformats.org/officeDocument/2006/relationships/hyperlink" Target="http://cs.wikipedia.org/wiki/Kyselina_mraven%C4%8D%C3%AD" TargetMode="External"/><Relationship Id="rId2" Type="http://schemas.openxmlformats.org/officeDocument/2006/relationships/hyperlink" Target="http://cs.wikipedia.org/wiki/PH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cs.wikipedia.org/wiki/Kyselina_citronov%C3%A1" TargetMode="External"/><Relationship Id="rId5" Type="http://schemas.openxmlformats.org/officeDocument/2006/relationships/hyperlink" Target="http://cs.wikipedia.org/wiki/Kyselina_octov%C3%A1" TargetMode="Externa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youtube.com/watch?v=p-pd2oi7YCU" TargetMode="Externa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7.xml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openxmlformats.org/officeDocument/2006/relationships/image" Target="../media/image7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klipar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998" y="404664"/>
            <a:ext cx="69865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Kyseliny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VY_32_INOVACE_1A_18</a:t>
            </a:r>
            <a:br>
              <a:rPr lang="cs-CZ" dirty="0" smtClean="0"/>
            </a:br>
            <a:r>
              <a:rPr lang="cs-CZ" sz="3100" dirty="0" smtClean="0"/>
              <a:t>Číslo projektu: </a:t>
            </a:r>
            <a:r>
              <a:rPr lang="cs-CZ" sz="3100" dirty="0"/>
              <a:t>CZ.1.07/1.4.00/21.1101</a:t>
            </a:r>
            <a:endParaRPr lang="cs-CZ" dirty="0"/>
          </a:p>
        </p:txBody>
      </p:sp>
      <p:sp>
        <p:nvSpPr>
          <p:cNvPr id="6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Sada </a:t>
            </a:r>
            <a:r>
              <a:rPr lang="cs-CZ" dirty="0" smtClean="0"/>
              <a:t>1</a:t>
            </a:r>
            <a:endParaRPr lang="cs-CZ" dirty="0"/>
          </a:p>
          <a:p>
            <a:r>
              <a:rPr lang="cs-CZ" dirty="0" smtClean="0"/>
              <a:t>Člověk a příroda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120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1482600"/>
              </p:ext>
            </p:extLst>
          </p:nvPr>
        </p:nvGraphicFramePr>
        <p:xfrm>
          <a:off x="518161" y="1052736"/>
          <a:ext cx="8093859" cy="560528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117195"/>
                <a:gridCol w="5976664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Jedná se materiál určený  k výkladu, který je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doplněn řadou zajímavých odkazů. Materiál mohou používat i žáci doma v rámci sdíleného prostředí a tedy je použitelný i pro rodiče. V závěru je cvičení, kdy mají žáci poskládat obrázky za sebe tak, jak by postupovali při poleptání kyselinou. (pracovat v editačním </a:t>
                      </a:r>
                      <a:r>
                        <a:rPr lang="cs-CZ" sz="1400" b="0" baseline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prostředí</a:t>
                      </a:r>
                      <a:r>
                        <a:rPr lang="cs-CZ" sz="1400" b="0" baseline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).</a:t>
                      </a:r>
                      <a:endParaRPr lang="cs-CZ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Miroslav </a:t>
                      </a:r>
                      <a:r>
                        <a:rPr lang="cs-CZ" sz="1400" baseline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Kruba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červen 2012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dysortografie 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6676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Člověk a příroda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Chemie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Očekávaný výstup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Žáci by měli být schopni vyjmenovat několik základních druhů kyselin a ke každé by měli vědět pár informací, které ji charakterizují.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tabule, hypertextových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odkazů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 je použitelný pro výuku v online prostředí sdíleném žáky i rodiči.</a:t>
                      </a:r>
                    </a:p>
                    <a:p>
                      <a:pPr marL="82550" marR="0" indent="-825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Možnost dopisovat rukopisné poznámky přes skrytá tlačítka v rámci nového  softwaru.</a:t>
                      </a: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–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 lehkým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praktická – 2. stupeň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14 – 16 let, 9.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18161" y="478331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prostřednictvím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ICT,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18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279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611560" y="260648"/>
            <a:ext cx="5256584" cy="1008112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Kyseliny</a:t>
            </a:r>
            <a:endParaRPr lang="cs-CZ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187624" y="177281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541983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Jsou </a:t>
            </a:r>
            <a:r>
              <a:rPr lang="cs-CZ" sz="2400" dirty="0"/>
              <a:t>látky, </a:t>
            </a:r>
            <a:r>
              <a:rPr lang="cs-CZ" sz="2400" dirty="0" smtClean="0"/>
              <a:t>jejichž </a:t>
            </a:r>
            <a:r>
              <a:rPr lang="cs-CZ" sz="2400" dirty="0"/>
              <a:t>vodný roztok má hodnotu </a:t>
            </a:r>
            <a:r>
              <a:rPr lang="cs-CZ" sz="2400" dirty="0">
                <a:hlinkClick r:id="rId2" tooltip="PH"/>
              </a:rPr>
              <a:t>pH</a:t>
            </a:r>
            <a:r>
              <a:rPr lang="cs-CZ" sz="2400" dirty="0"/>
              <a:t> nižší než </a:t>
            </a:r>
            <a:r>
              <a:rPr lang="cs-CZ" sz="2400" dirty="0" smtClean="0"/>
              <a:t>7</a:t>
            </a:r>
          </a:p>
          <a:p>
            <a:r>
              <a:rPr lang="cs-CZ" sz="2400" dirty="0" smtClean="0"/>
              <a:t>- Jedná se většinou o nebezpečné látky, které mohou rozleptat i kovy</a:t>
            </a:r>
            <a:endParaRPr lang="cs-CZ" sz="2400" dirty="0"/>
          </a:p>
        </p:txBody>
      </p:sp>
      <p:pic>
        <p:nvPicPr>
          <p:cNvPr id="7" name="Picture 2" descr="https://encrypted-tbn0.gstatic.com/images?q=tbn:ANd9GcSt67cvPEUJkZV_8RGzMj4PPneQ-ehYl7OpVdcZtUd7NS1_eGrRS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32656"/>
            <a:ext cx="928298" cy="10443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16182" y="3140968"/>
            <a:ext cx="512993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u="sng" dirty="0" smtClean="0"/>
              <a:t>Několik typů kyselin</a:t>
            </a:r>
          </a:p>
          <a:p>
            <a:endParaRPr lang="cs-CZ" sz="2400" u="sng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Kyselina </a:t>
            </a:r>
            <a:r>
              <a:rPr lang="cs-CZ" sz="2400" dirty="0" smtClean="0">
                <a:hlinkClick r:id="rId5"/>
              </a:rPr>
              <a:t>octová</a:t>
            </a:r>
            <a:r>
              <a:rPr lang="cs-CZ" sz="2400" dirty="0" smtClean="0"/>
              <a:t>, </a:t>
            </a:r>
            <a:r>
              <a:rPr lang="cs-CZ" sz="2400" dirty="0" smtClean="0">
                <a:hlinkClick r:id="rId6"/>
              </a:rPr>
              <a:t>citronová</a:t>
            </a:r>
            <a:r>
              <a:rPr lang="cs-CZ" sz="2400" dirty="0" smtClean="0"/>
              <a:t> a </a:t>
            </a:r>
            <a:r>
              <a:rPr lang="cs-CZ" sz="2400" dirty="0" smtClean="0">
                <a:hlinkClick r:id="rId7"/>
              </a:rPr>
              <a:t>mravenčí</a:t>
            </a:r>
            <a:endParaRPr lang="cs-CZ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Kyselina sírová H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SO</a:t>
            </a:r>
            <a:r>
              <a:rPr lang="cs-CZ" sz="2400" baseline="-25000" dirty="0" smtClean="0"/>
              <a:t>4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Kyselina dusičná HNO</a:t>
            </a:r>
            <a:r>
              <a:rPr lang="cs-CZ" sz="2400" baseline="-25000" dirty="0" smtClean="0"/>
              <a:t>3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Kyselina chlorovodíková </a:t>
            </a:r>
            <a:r>
              <a:rPr lang="cs-CZ" sz="2400" dirty="0" err="1" smtClean="0"/>
              <a:t>HCl</a:t>
            </a:r>
            <a:endParaRPr lang="cs-CZ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187624" y="332656"/>
            <a:ext cx="6408712" cy="648072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285750" indent="-285750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Kyselina sírová H</a:t>
            </a:r>
            <a:r>
              <a:rPr lang="cs-CZ" sz="3200" b="1" spc="50" baseline="-250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</a:t>
            </a:r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</a:t>
            </a:r>
            <a:r>
              <a:rPr lang="cs-CZ" sz="3200" b="1" spc="50" baseline="-250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4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1187624" y="177281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124744"/>
            <a:ext cx="61926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Je silná žíravina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Bezbarvá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Používá se v autobateriích, při výrobě barviv, plastů, výbušnin a hnojiv</a:t>
            </a:r>
            <a:endParaRPr lang="cs-CZ" sz="2400" dirty="0"/>
          </a:p>
        </p:txBody>
      </p:sp>
      <p:pic>
        <p:nvPicPr>
          <p:cNvPr id="1027" name="Picture 3" descr="C:\Users\uzivatel\AppData\Local\Microsoft\Windows\Temporary Internet Files\Content.IE5\ZOW1DX4L\MC900370716[1].wmf"/>
          <p:cNvPicPr>
            <a:picLocks noChangeAspect="1" noChangeArrowheads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4030" y="883829"/>
            <a:ext cx="1439862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Nadpis 2"/>
          <p:cNvSpPr txBox="1">
            <a:spLocks/>
          </p:cNvSpPr>
          <p:nvPr/>
        </p:nvSpPr>
        <p:spPr>
          <a:xfrm>
            <a:off x="1372355" y="3284984"/>
            <a:ext cx="6408712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indent="-285750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Kyselina dusičná HNO</a:t>
            </a:r>
            <a:r>
              <a:rPr lang="cs-CZ" sz="3200" b="1" spc="50" baseline="-250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3</a:t>
            </a:r>
            <a:endParaRPr lang="cs-CZ" sz="3200" b="1" spc="50" baseline="-250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971600" y="4581128"/>
            <a:ext cx="734419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Je nestálá, bezbarvá kapalina</a:t>
            </a:r>
          </a:p>
          <a:p>
            <a:r>
              <a:rPr lang="cs-CZ" sz="2400" dirty="0" smtClean="0"/>
              <a:t>Rozkládá se účinkem světla</a:t>
            </a:r>
          </a:p>
          <a:p>
            <a:r>
              <a:rPr lang="cs-CZ" sz="2400" dirty="0" smtClean="0"/>
              <a:t>Používá se k výrobě hnojiv, léčiv, plastů, barviv a výbušnin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333986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177281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56446" y="1556792"/>
            <a:ext cx="7992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Je bezbarvá, těkavá kapalina (technická bývá zbarvená žlutě)</a:t>
            </a:r>
          </a:p>
          <a:p>
            <a:r>
              <a:rPr lang="cs-CZ" sz="2400" dirty="0" smtClean="0"/>
              <a:t>Prodává se pod názvem kyselina solná a používá se k čištění toalet</a:t>
            </a:r>
          </a:p>
          <a:p>
            <a:r>
              <a:rPr lang="cs-CZ" sz="2400" dirty="0" smtClean="0"/>
              <a:t>Dobře rozpouští vápník (vodní kámen)</a:t>
            </a:r>
          </a:p>
        </p:txBody>
      </p:sp>
      <p:pic>
        <p:nvPicPr>
          <p:cNvPr id="1026" name="Picture 2" descr="C:\Users\uzivatel\AppData\Local\Microsoft\Windows\Temporary Internet Files\Content.IE5\PVDUFBUN\MC900433865[2]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914" y="4780283"/>
            <a:ext cx="1108720" cy="11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342010" y="5886657"/>
            <a:ext cx="1376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c</a:t>
            </a:r>
            <a:r>
              <a:rPr lang="cs-CZ" dirty="0" smtClean="0"/>
              <a:t>ca 45 s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56445" y="3248179"/>
            <a:ext cx="7659969" cy="14773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i="1" dirty="0" smtClean="0"/>
              <a:t>Jednoduchý pokus (výroba vodíku za pomocí </a:t>
            </a:r>
            <a:r>
              <a:rPr lang="cs-CZ" b="1" i="1" dirty="0" err="1" smtClean="0"/>
              <a:t>HCl</a:t>
            </a:r>
            <a:r>
              <a:rPr lang="cs-CZ" b="1" i="1" dirty="0" smtClean="0"/>
              <a:t> a Zinku) </a:t>
            </a:r>
          </a:p>
          <a:p>
            <a:r>
              <a:rPr lang="cs-CZ" i="1" dirty="0" smtClean="0"/>
              <a:t>Do zkumavky nalejeme menší množství </a:t>
            </a:r>
            <a:r>
              <a:rPr lang="cs-CZ" i="1" dirty="0" err="1" smtClean="0"/>
              <a:t>HCl</a:t>
            </a:r>
            <a:r>
              <a:rPr lang="cs-CZ" i="1" dirty="0" smtClean="0"/>
              <a:t>, do ní vhodíme kousky zinku (obal z tužkové baterie je dostačující). Okamžitě dochází k reakci a vzniku vodíku. Ten jímáme do zkumavky. Po přiblížení k plamenu dojde k výbuchu (jakémusi štěknutí).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843808" y="4909810"/>
            <a:ext cx="29225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u="sng" dirty="0" smtClean="0"/>
              <a:t>Výše popsaný pokus na videu</a:t>
            </a:r>
            <a:endParaRPr lang="cs-CZ" u="sng" dirty="0"/>
          </a:p>
        </p:txBody>
      </p:sp>
      <p:sp>
        <p:nvSpPr>
          <p:cNvPr id="12" name="Nadpis 2"/>
          <p:cNvSpPr txBox="1">
            <a:spLocks/>
          </p:cNvSpPr>
          <p:nvPr/>
        </p:nvSpPr>
        <p:spPr>
          <a:xfrm>
            <a:off x="1514914" y="691645"/>
            <a:ext cx="6408712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indent="-285750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Kyselina chlorovodíková </a:t>
            </a:r>
            <a:r>
              <a:rPr lang="cs-CZ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HCl</a:t>
            </a:r>
            <a:endParaRPr lang="cs-CZ" sz="3200" b="1" spc="50" baseline="-250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7975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177281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476672"/>
            <a:ext cx="828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prstClr val="black"/>
                </a:solidFill>
              </a:rPr>
              <a:t>První pomoc při zasažení kyselinou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47564" y="1340768"/>
            <a:ext cx="7920880" cy="23042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dirty="0" smtClean="0"/>
              <a:t>Omýt velkým proudem tekoucí vody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Omýt mýdlem a vodou (někdy se používá i jedlá soda, která kyselinu neutralizuje)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Opláchnout opět vodou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Při těžším zasažení vyhledat lékaře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Při zasažení očí vypláchnout vodou a vyhledat lékaře (způsobuje slepotu)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Při požití je potřeba vypít velké množství vody a </a:t>
            </a:r>
            <a:r>
              <a:rPr lang="cs-CZ" b="1" dirty="0" smtClean="0">
                <a:solidFill>
                  <a:srgbClr val="FF0000"/>
                </a:solidFill>
              </a:rPr>
              <a:t>nevyvolávat zvracení </a:t>
            </a:r>
            <a:r>
              <a:rPr lang="cs-CZ" dirty="0" smtClean="0"/>
              <a:t>(došlo by k opětovnému poleptání jícnu), vyhledat okamžitě lékaře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47564" y="3868553"/>
            <a:ext cx="7992888" cy="212365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i="1" dirty="0" smtClean="0"/>
              <a:t>Poznámka:</a:t>
            </a:r>
          </a:p>
          <a:p>
            <a:r>
              <a:rPr lang="cs-CZ" sz="2400" b="1" u="sng" dirty="0" smtClean="0"/>
              <a:t>Kyselé deště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dirty="0" smtClean="0"/>
              <a:t>Vznikají z oxidů, které se slučují v atmosféře s vodní párou, ta pak v podobě dešťů padá k zemi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dirty="0" smtClean="0"/>
              <a:t>Kyselé deště poškozují rostliny, živočichy, urychlují korozi kovových součástí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dirty="0" smtClean="0"/>
              <a:t>Omezit je lze jen dostatečným odsiřováním spalovacích elektráren, omezit vypouštění oxidů do ovzduší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79076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31984" y="235966"/>
            <a:ext cx="82702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Dej obrázky pod čísla tak, </a:t>
            </a:r>
            <a:r>
              <a:rPr lang="cs-CZ" sz="2000" b="1" smtClean="0">
                <a:solidFill>
                  <a:srgbClr val="FF0000"/>
                </a:solidFill>
              </a:rPr>
              <a:t>aby šly </a:t>
            </a:r>
            <a:r>
              <a:rPr lang="cs-CZ" sz="2000" b="1" dirty="0" smtClean="0">
                <a:solidFill>
                  <a:srgbClr val="FF0000"/>
                </a:solidFill>
              </a:rPr>
              <a:t>ve správném pořadí v případě první pomoci potřísnění kyselinou</a:t>
            </a:r>
            <a:endParaRPr lang="cs-CZ" sz="2000" b="1" dirty="0">
              <a:solidFill>
                <a:srgbClr val="FF0000"/>
              </a:solidFill>
            </a:endParaRPr>
          </a:p>
        </p:txBody>
      </p:sp>
      <p:pic>
        <p:nvPicPr>
          <p:cNvPr id="4099" name="Picture 3" descr="C:\Users\uzivatel\AppData\Local\Microsoft\Windows\Temporary Internet Files\Content.IE5\PVDUFBUN\MP90042280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1801" y="3696746"/>
            <a:ext cx="2374760" cy="15844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zivatel\AppData\Local\Microsoft\Windows\Temporary Internet Files\Content.IE5\8YKHHWPL\MP900424379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01" r="7298" b="6451"/>
          <a:stretch/>
        </p:blipFill>
        <p:spPr bwMode="auto">
          <a:xfrm>
            <a:off x="7164288" y="4128500"/>
            <a:ext cx="1706286" cy="14107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uzivatel\AppData\Local\Microsoft\Windows\Temporary Internet Files\Content.IE5\16UXLQ8S\MC90037134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8396" y="4725144"/>
            <a:ext cx="2023405" cy="16282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uzivatel\AppData\Local\Microsoft\Windows\Temporary Internet Files\Content.IE5\9BRHG7ZI\MP90040179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6556" l="4502" r="897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390" y="3207449"/>
            <a:ext cx="2097791" cy="30353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ál 4"/>
          <p:cNvSpPr/>
          <p:nvPr/>
        </p:nvSpPr>
        <p:spPr>
          <a:xfrm>
            <a:off x="2843808" y="1293857"/>
            <a:ext cx="781135" cy="720080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2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683391" y="1268760"/>
            <a:ext cx="781135" cy="720080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5055931" y="1293857"/>
            <a:ext cx="781135" cy="720080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3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7308304" y="1293857"/>
            <a:ext cx="781135" cy="720080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4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608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180727"/>
          </a:xfrm>
        </p:spPr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http://office.microsoft.com/klipart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033138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547</Words>
  <Application>Microsoft Office PowerPoint</Application>
  <PresentationFormat>Předvádění na obrazovce (4:3)</PresentationFormat>
  <Paragraphs>75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sady Office</vt:lpstr>
      <vt:lpstr>2_Motiv sady Office</vt:lpstr>
      <vt:lpstr>Kyseliny VY_32_INOVACE_1A_18 Číslo projektu: CZ.1.07/1.4.00/21.1101</vt:lpstr>
      <vt:lpstr>Prezentace aplikace PowerPoint</vt:lpstr>
      <vt:lpstr>Kyseliny</vt:lpstr>
      <vt:lpstr>Kyselina sírová H2SO4</vt:lpstr>
      <vt:lpstr>Prezentace aplikace PowerPoint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2011-08-03T16:50:00Z</dcterms:created>
  <dcterms:modified xsi:type="dcterms:W3CDTF">2013-06-22T16:49:37Z</dcterms:modified>
</cp:coreProperties>
</file>