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1"/>
  </p:sldMasterIdLst>
  <p:notesMasterIdLst>
    <p:notesMasterId r:id="rId8"/>
  </p:notesMasterIdLst>
  <p:sldIdLst>
    <p:sldId id="262" r:id="rId2"/>
    <p:sldId id="263" r:id="rId3"/>
    <p:sldId id="257" r:id="rId4"/>
    <p:sldId id="271" r:id="rId5"/>
    <p:sldId id="274" r:id="rId6"/>
    <p:sldId id="27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77B12"/>
    <a:srgbClr val="2362ED"/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3" d="100"/>
          <a:sy n="73" d="100"/>
        </p:scale>
        <p:origin x="-1212" y="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140D24F-85AC-4BE7-96ED-291AD199B1EA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4C8573E-DEB2-445A-9846-4F41231D0C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02318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73FBC5-A51B-4AE9-BCF8-11242E73D2D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cs.wikipedia.org/wiki/Hydroxid" TargetMode="Externa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cs.wikipedia.org/wiki/Hydroxid_v%C3%A1penat%C3%BD" TargetMode="Externa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Hydroxid_sodn%C3%BD.JPG" TargetMode="External"/><Relationship Id="rId2" Type="http://schemas.openxmlformats.org/officeDocument/2006/relationships/hyperlink" Target="http://office.microsoft.com/klipart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1998" y="404664"/>
            <a:ext cx="6986587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Zásady a neutralizace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VY_32_INOVACE_1A_19</a:t>
            </a:r>
            <a:br>
              <a:rPr lang="cs-CZ" dirty="0" smtClean="0"/>
            </a:br>
            <a:r>
              <a:rPr lang="cs-CZ" sz="3100" dirty="0" smtClean="0"/>
              <a:t>Číslo projektu: </a:t>
            </a:r>
            <a:r>
              <a:rPr lang="cs-CZ" sz="3100" dirty="0"/>
              <a:t>CZ.1.07/1.4.00/21.1101</a:t>
            </a:r>
            <a:endParaRPr lang="cs-CZ" dirty="0"/>
          </a:p>
        </p:txBody>
      </p:sp>
      <p:sp>
        <p:nvSpPr>
          <p:cNvPr id="6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Sada </a:t>
            </a:r>
            <a:r>
              <a:rPr lang="cs-CZ" dirty="0" smtClean="0"/>
              <a:t>1</a:t>
            </a:r>
            <a:endParaRPr lang="cs-CZ" dirty="0"/>
          </a:p>
          <a:p>
            <a:r>
              <a:rPr lang="cs-CZ" dirty="0" smtClean="0"/>
              <a:t>Člověk a příroda</a:t>
            </a:r>
            <a:endParaRPr lang="cs-CZ" dirty="0"/>
          </a:p>
          <a:p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1200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02176419"/>
              </p:ext>
            </p:extLst>
          </p:nvPr>
        </p:nvGraphicFramePr>
        <p:xfrm>
          <a:off x="518161" y="1052736"/>
          <a:ext cx="8093859" cy="5391921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117195"/>
                <a:gridCol w="5976664"/>
              </a:tblGrid>
              <a:tr h="2662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400" b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Jedná se materiál určený  k výkladu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. Materiál mohou používat i žáci doma v rámci sdíleného prostředí a tedy je použitelný i pro rodiče. Součástí je popsaný jednoduchý pokus, který bývá pro žáky velice atraktivní, neboť dochází ke zvukovým a tepelným projevům reakce. </a:t>
                      </a:r>
                      <a:endParaRPr lang="cs-CZ" sz="1400" b="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5978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Mgr.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Miroslav </a:t>
                      </a:r>
                      <a:r>
                        <a:rPr lang="cs-CZ" sz="1400" baseline="0" dirty="0" err="1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Kruba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červen 2012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15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ADHD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dysortografie 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66762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lang="cs-CZ" sz="1400" dirty="0" smtClean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Člověk a příroda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Chemie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Očekávaný výstup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Žáci by měli být schopni rozlišovat látky, které se mohou používat k neutralizaci kyselin.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Využití interaktivní tabule, hypertextových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odkazů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a práce s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PC.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 je použitelný pro výuku v online prostředí sdíleném žáky i rodiči.</a:t>
                      </a:r>
                    </a:p>
                    <a:p>
                      <a:pPr marL="82550" marR="0" indent="-8255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 Možnost dopisovat rukopisné poznámky přes skrytá tlačítka v rámci nového  softwaru.</a:t>
                      </a:r>
                    </a:p>
                  </a:txBody>
                  <a:tcPr marL="8466" marR="8466" marT="8466" marB="8466" anchor="ctr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– </a:t>
                      </a: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 lehkým mentálním postižením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Základní škola praktická – 2. stupeň 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14 – 16 let, 9. ročník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518161" y="478331"/>
            <a:ext cx="8280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Identifikátor materiálu: III/2 Inovace a zkvalitnění výuky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prostřednictvím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ICT,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19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32790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60000"/>
                <a:lumOff val="40000"/>
              </a:schemeClr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619672" y="260648"/>
            <a:ext cx="5256584" cy="1008112"/>
          </a:xfrm>
        </p:spPr>
        <p:txBody>
          <a:bodyPr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4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Zásady (hydroxidy)</a:t>
            </a:r>
            <a:endParaRPr lang="cs-CZ" sz="48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187624" y="177281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1541983"/>
            <a:ext cx="7920880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Vyznačují se chemickou vazbou OH</a:t>
            </a:r>
            <a:r>
              <a:rPr lang="cs-CZ" sz="2400" baseline="30000" dirty="0" smtClean="0"/>
              <a:t>-</a:t>
            </a:r>
            <a:endParaRPr lang="cs-CZ" sz="2400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Roztoky hydroxidů se nazývají louhy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Mají podobně leptavé vlastnosti jako kyseliny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Používají se k čištění odpadů a neutralizování kyselých látek a prostředí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Jsou to většinou bílé pevné látky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Hydroxidy se používají při výrobě mýdel, papíru a plastů</a:t>
            </a:r>
          </a:p>
          <a:p>
            <a:endParaRPr lang="cs-CZ" sz="2400" dirty="0" smtClean="0"/>
          </a:p>
          <a:p>
            <a:r>
              <a:rPr lang="cs-CZ" sz="2400" u="sng" dirty="0" smtClean="0"/>
              <a:t>Nejznámější hydroxidy:</a:t>
            </a:r>
          </a:p>
          <a:p>
            <a:endParaRPr lang="cs-CZ" sz="2400" dirty="0" smtClean="0"/>
          </a:p>
          <a:p>
            <a:r>
              <a:rPr lang="cs-CZ" sz="2400" dirty="0" smtClean="0"/>
              <a:t>Hydroxid draselný - KOH</a:t>
            </a:r>
          </a:p>
          <a:p>
            <a:r>
              <a:rPr lang="cs-CZ" sz="2400" dirty="0" smtClean="0"/>
              <a:t>Hydroxid sodný -  </a:t>
            </a:r>
            <a:r>
              <a:rPr lang="cs-CZ" sz="2400" dirty="0" err="1" smtClean="0"/>
              <a:t>NaOH</a:t>
            </a:r>
            <a:endParaRPr lang="cs-CZ" sz="2400" dirty="0" smtClean="0"/>
          </a:p>
          <a:p>
            <a:r>
              <a:rPr lang="cs-CZ" sz="2400" dirty="0" smtClean="0"/>
              <a:t>Hydroxid vápenatý – Ca(OH)</a:t>
            </a:r>
            <a:r>
              <a:rPr lang="cs-CZ" sz="2400" baseline="-25000" dirty="0" smtClean="0"/>
              <a:t>2</a:t>
            </a:r>
          </a:p>
        </p:txBody>
      </p:sp>
      <p:pic>
        <p:nvPicPr>
          <p:cNvPr id="7" name="Picture 2" descr="https://encrypted-tbn0.gstatic.com/images?q=tbn:ANd9GcSt67cvPEUJkZV_8RGzMj4PPneQ-ehYl7OpVdcZtUd7NS1_eGrRS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0645" y="828737"/>
            <a:ext cx="928298" cy="104433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60000"/>
                <a:lumOff val="40000"/>
              </a:schemeClr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ovéPole 15"/>
          <p:cNvSpPr txBox="1"/>
          <p:nvPr/>
        </p:nvSpPr>
        <p:spPr>
          <a:xfrm>
            <a:off x="1042616" y="332656"/>
            <a:ext cx="6946043" cy="954107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Hydroxid vápenatý </a:t>
            </a:r>
            <a:r>
              <a:rPr lang="cs-CZ" sz="2800" dirty="0"/>
              <a:t>Ca(OH)</a:t>
            </a:r>
            <a:r>
              <a:rPr lang="cs-CZ" sz="2800" baseline="-25000" dirty="0"/>
              <a:t>2</a:t>
            </a:r>
          </a:p>
          <a:p>
            <a:pPr algn="ctr"/>
            <a:endParaRPr lang="cs-CZ" sz="28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405826" y="1052736"/>
            <a:ext cx="805460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Je bílá pevná látka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Používá se v zemědělství k odstraňování kyselosti půdy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Prodává se pod názvem „vápenný hydrát“ nebo hašené vápno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042616" y="4149080"/>
            <a:ext cx="6900094" cy="216982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b="1" u="sng" dirty="0" smtClean="0">
                <a:solidFill>
                  <a:srgbClr val="FF0000"/>
                </a:solidFill>
              </a:rPr>
              <a:t>První pomoc při zasažení hydroxidem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/>
              <a:t>Zasažené místo omyjeme proudem čisté vody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/>
              <a:t>Poté opláchneme pokožku zředěným octem nebo citrónovou šťávou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/>
              <a:t>Opět opláchneme vodou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/>
              <a:t>Při těžším zasažení vyhledáme lékařskou pomoc</a:t>
            </a:r>
            <a:endParaRPr lang="cs-CZ" dirty="0"/>
          </a:p>
        </p:txBody>
      </p:sp>
      <p:pic>
        <p:nvPicPr>
          <p:cNvPr id="2050" name="Picture 2" descr="Soubor:Hydroxid vápenatý.PN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43710" y="2420887"/>
            <a:ext cx="3745408" cy="141943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339860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60000"/>
                <a:lumOff val="40000"/>
              </a:schemeClr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ovéPole 15"/>
          <p:cNvSpPr txBox="1"/>
          <p:nvPr/>
        </p:nvSpPr>
        <p:spPr>
          <a:xfrm>
            <a:off x="1042616" y="332656"/>
            <a:ext cx="6946043" cy="954107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Neutralizace kyselin hydroxidem</a:t>
            </a:r>
            <a:endParaRPr lang="cs-CZ" sz="2800" baseline="-25000" dirty="0"/>
          </a:p>
          <a:p>
            <a:pPr algn="ctr"/>
            <a:endParaRPr lang="cs-CZ" sz="28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519193" y="1124744"/>
            <a:ext cx="834356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Jedná se o proces, kdy se do kyseliny vhazují pecičky hydroxidu sodného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94532" y="2060848"/>
            <a:ext cx="7992888" cy="383181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b="1" u="sng" dirty="0" smtClean="0">
                <a:solidFill>
                  <a:srgbClr val="FF0000"/>
                </a:solidFill>
              </a:rPr>
              <a:t>Jednoduchý pokus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/>
              <a:t>Do zkumavky dáme kyselinu chlorovodíkovou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/>
              <a:t>Poté vhodíme malé množství peciček hydroxidu sodného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/>
              <a:t>Reakce je velmi bouřlivá, proto není vhodné vhazovat pecičky víc jak po jedné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/>
              <a:t>Reakce je doprovázena vysokou teplotou, proto raději používáme držák zkumavky</a:t>
            </a:r>
          </a:p>
          <a:p>
            <a:pPr>
              <a:lnSpc>
                <a:spcPct val="150000"/>
              </a:lnSpc>
            </a:pPr>
            <a:r>
              <a:rPr lang="cs-CZ" u="sng" dirty="0" smtClean="0"/>
              <a:t>Chemická rovnice vypadá takto</a:t>
            </a:r>
          </a:p>
          <a:p>
            <a:pPr>
              <a:lnSpc>
                <a:spcPct val="150000"/>
              </a:lnSpc>
            </a:pPr>
            <a:r>
              <a:rPr lang="cs-CZ" dirty="0" err="1" smtClean="0"/>
              <a:t>HCl</a:t>
            </a:r>
            <a:r>
              <a:rPr lang="cs-CZ" dirty="0" smtClean="0"/>
              <a:t> + </a:t>
            </a:r>
            <a:r>
              <a:rPr lang="cs-CZ" dirty="0" err="1" smtClean="0"/>
              <a:t>NaOH</a:t>
            </a:r>
            <a:r>
              <a:rPr lang="cs-CZ" dirty="0" smtClean="0"/>
              <a:t> 	 </a:t>
            </a:r>
            <a:r>
              <a:rPr lang="cs-CZ" dirty="0" err="1" smtClean="0"/>
              <a:t>NaCl</a:t>
            </a:r>
            <a:r>
              <a:rPr lang="cs-CZ" dirty="0" smtClean="0"/>
              <a:t> + H</a:t>
            </a:r>
            <a:r>
              <a:rPr lang="cs-CZ" baseline="-25000" dirty="0" smtClean="0"/>
              <a:t>2</a:t>
            </a:r>
            <a:r>
              <a:rPr lang="cs-CZ" dirty="0" smtClean="0"/>
              <a:t>O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Víme, že </a:t>
            </a:r>
            <a:r>
              <a:rPr lang="cs-CZ" dirty="0" err="1" smtClean="0"/>
              <a:t>NaCl</a:t>
            </a:r>
            <a:r>
              <a:rPr lang="cs-CZ" dirty="0" smtClean="0"/>
              <a:t> je kuchyňská sůl a H</a:t>
            </a:r>
            <a:r>
              <a:rPr lang="cs-CZ" baseline="-25000" dirty="0" smtClean="0"/>
              <a:t>2</a:t>
            </a:r>
            <a:r>
              <a:rPr lang="cs-CZ" dirty="0" smtClean="0"/>
              <a:t>O je voda</a:t>
            </a:r>
            <a:endParaRPr lang="cs-CZ" dirty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2123728" y="5229200"/>
            <a:ext cx="576064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pic>
        <p:nvPicPr>
          <p:cNvPr id="1026" name="Picture 2" descr="Soubor:Hydroxid sodný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4311352"/>
            <a:ext cx="2279323" cy="183569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57765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60000"/>
                <a:lumOff val="40000"/>
              </a:schemeClr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00200"/>
            <a:ext cx="8496944" cy="1972816"/>
          </a:xfrm>
        </p:spPr>
        <p:txBody>
          <a:bodyPr>
            <a:normAutofit fontScale="62500" lnSpcReduction="20000"/>
          </a:bodyPr>
          <a:lstStyle/>
          <a:p>
            <a:r>
              <a:rPr lang="cs-CZ" dirty="0" smtClean="0">
                <a:hlinkClick r:id="rId2"/>
              </a:rPr>
              <a:t>http://office.microsoft.com/klipart</a:t>
            </a:r>
            <a:endParaRPr lang="cs-CZ" dirty="0" smtClean="0"/>
          </a:p>
          <a:p>
            <a:r>
              <a:rPr lang="cs-CZ" dirty="0"/>
              <a:t>MANGL, Ondřej. </a:t>
            </a:r>
            <a:r>
              <a:rPr lang="cs-CZ" i="1" dirty="0"/>
              <a:t>Wikipedia.cz</a:t>
            </a:r>
            <a:r>
              <a:rPr lang="cs-CZ" dirty="0"/>
              <a:t> [online]. [cit. </a:t>
            </a:r>
            <a:r>
              <a:rPr lang="cs-CZ" dirty="0" smtClean="0"/>
              <a:t>21.5.2012]. </a:t>
            </a:r>
            <a:r>
              <a:rPr lang="cs-CZ" dirty="0"/>
              <a:t>Dostupný na WWW: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cs.wikipedia.org/wiki/Soubor:Hydroxid_sodn%C3%BD.JPG</a:t>
            </a:r>
            <a:endParaRPr lang="cs-CZ" dirty="0" smtClean="0"/>
          </a:p>
          <a:p>
            <a:r>
              <a:rPr lang="cs-CZ" dirty="0"/>
              <a:t>MANGL, Ondřej. </a:t>
            </a:r>
            <a:r>
              <a:rPr lang="cs-CZ" i="1" dirty="0"/>
              <a:t>Wikipedia.cz</a:t>
            </a:r>
            <a:r>
              <a:rPr lang="cs-CZ" dirty="0"/>
              <a:t> [online]. [cit. </a:t>
            </a:r>
            <a:r>
              <a:rPr lang="cs-CZ" dirty="0" smtClean="0"/>
              <a:t>21.5.2012]. </a:t>
            </a:r>
            <a:r>
              <a:rPr lang="cs-CZ" dirty="0"/>
              <a:t>Dostupný na WWW: http://cs.wikipedia.org/wiki/Soubor:Hydroxid_v%C3%A1penat%C3%BD.PNG  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0331381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422</Words>
  <Application>Microsoft Office PowerPoint</Application>
  <PresentationFormat>Předvádění na obrazovce (4:3)</PresentationFormat>
  <Paragraphs>67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Zásady a neutralizace VY_32_INOVACE_1A_19 Číslo projektu: CZ.1.07/1.4.00/21.1101</vt:lpstr>
      <vt:lpstr>Prezentace aplikace PowerPoint</vt:lpstr>
      <vt:lpstr>Zásady (hydroxidy)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2011-08-03T16:50:00Z</dcterms:created>
  <dcterms:modified xsi:type="dcterms:W3CDTF">2013-06-22T01:38:40Z</dcterms:modified>
</cp:coreProperties>
</file>