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theme/theme5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48" r:id="rId1"/>
    <p:sldMasterId id="2147483672" r:id="rId2"/>
    <p:sldMasterId id="2147483684" r:id="rId3"/>
    <p:sldMasterId id="2147483696" r:id="rId4"/>
    <p:sldMasterId id="2147483720" r:id="rId5"/>
  </p:sldMasterIdLst>
  <p:sldIdLst>
    <p:sldId id="262" r:id="rId6"/>
    <p:sldId id="263" r:id="rId7"/>
    <p:sldId id="280" r:id="rId8"/>
    <p:sldId id="272" r:id="rId9"/>
    <p:sldId id="273" r:id="rId10"/>
    <p:sldId id="274" r:id="rId11"/>
    <p:sldId id="275" r:id="rId12"/>
    <p:sldId id="276" r:id="rId13"/>
    <p:sldId id="277" r:id="rId14"/>
    <p:sldId id="279" r:id="rId15"/>
    <p:sldId id="281" r:id="rId16"/>
    <p:sldId id="270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3" d="100"/>
          <a:sy n="73" d="100"/>
        </p:scale>
        <p:origin x="-1212" y="6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presProps" Target="presProps.xml"/><Relationship Id="rId3" Type="http://schemas.openxmlformats.org/officeDocument/2006/relationships/slideMaster" Target="slideMasters/slideMaster3.xml"/><Relationship Id="rId21" Type="http://schemas.openxmlformats.org/officeDocument/2006/relationships/tableStyles" Target="tableStyles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1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10.xml"/><Relationship Id="rId10" Type="http://schemas.openxmlformats.org/officeDocument/2006/relationships/slide" Target="slides/slide5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4.xml"/><Relationship Id="rId14" Type="http://schemas.openxmlformats.org/officeDocument/2006/relationships/slide" Target="slides/slide9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3686870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1825179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6989769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1717361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6728678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0740887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2847955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5572886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8892309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6426190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8119226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36401881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6392755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4559927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7914239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006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33703197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55148607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4183469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66757203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37852005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49459225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0243960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9395838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65405845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13371946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07398351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196846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37947874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92639799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22548455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86515675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27104821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08193542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5796522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61736066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38202266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51419610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30833652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30190189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20768336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13417017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47479735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248726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11" Type="http://schemas.openxmlformats.org/officeDocument/2006/relationships/slideLayout" Target="../slideLayouts/slideLayout55.xml"/><Relationship Id="rId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54.xml"/><Relationship Id="rId4" Type="http://schemas.openxmlformats.org/officeDocument/2006/relationships/slideLayout" Target="../slideLayouts/slideLayout48.xml"/><Relationship Id="rId9" Type="http://schemas.openxmlformats.org/officeDocument/2006/relationships/slideLayout" Target="../slideLayouts/slideLayout5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873FBC5-A51B-4AE9-BCF8-11242E73D2D7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4">
                <a:lumMod val="40000"/>
                <a:lumOff val="60000"/>
              </a:schemeClr>
            </a:gs>
            <a:gs pos="53000">
              <a:srgbClr val="D4DEFF"/>
            </a:gs>
            <a:gs pos="83000">
              <a:srgbClr val="D4DEFF"/>
            </a:gs>
            <a:gs pos="100000">
              <a:schemeClr val="accent1">
                <a:lumMod val="20000"/>
                <a:lumOff val="8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103761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806458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81249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722258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8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://www.youtube.com/watch?v=-1qwMTzAhMQ" TargetMode="External"/><Relationship Id="rId1" Type="http://schemas.openxmlformats.org/officeDocument/2006/relationships/slideLayout" Target="../slideLayouts/slideLayout18.xml"/><Relationship Id="rId4" Type="http://schemas.openxmlformats.org/officeDocument/2006/relationships/hyperlink" Target="http://www.youtube.com/watch?feature=endscreen&amp;v=TkYKGgGLYUM&amp;NR=1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://www.youtube.com/watch?v=lmZcBxDUF7M" TargetMode="Externa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4.gi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://www.youtube.com/watch?v=yOS45xk-58M" TargetMode="External"/><Relationship Id="rId1" Type="http://schemas.openxmlformats.org/officeDocument/2006/relationships/slideLayout" Target="../slideLayouts/slideLayout18.xml"/><Relationship Id="rId4" Type="http://schemas.openxmlformats.org/officeDocument/2006/relationships/hyperlink" Target="http://www.youtube.com/watch?v=p-pd2oi7YCU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://www.youtube.com/watch?v=NLmwhPB21IA" TargetMode="External"/><Relationship Id="rId1" Type="http://schemas.openxmlformats.org/officeDocument/2006/relationships/slideLayout" Target="../slideLayouts/slideLayout28.xml"/><Relationship Id="rId4" Type="http://schemas.openxmlformats.org/officeDocument/2006/relationships/hyperlink" Target="http://www.youtube.com/watch?v=RubP__ZDHYw" TargetMode="Externa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40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6UNJeiGqpAE" TargetMode="Externa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50.xml"/><Relationship Id="rId4" Type="http://schemas.openxmlformats.org/officeDocument/2006/relationships/image" Target="../media/image3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qAV1Wc6wj_Y" TargetMode="External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50.xml"/><Relationship Id="rId5" Type="http://schemas.openxmlformats.org/officeDocument/2006/relationships/image" Target="../media/image5.wmf"/><Relationship Id="rId4" Type="http://schemas.openxmlformats.org/officeDocument/2006/relationships/image" Target="../media/image3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1998" y="404664"/>
            <a:ext cx="6986587" cy="152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Chemické pokusy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VY_32_INOVACE_1A_20</a:t>
            </a:r>
            <a:br>
              <a:rPr lang="cs-CZ" dirty="0" smtClean="0"/>
            </a:br>
            <a:r>
              <a:rPr lang="cs-CZ" sz="3100" dirty="0" smtClean="0"/>
              <a:t>Číslo projektu: </a:t>
            </a:r>
            <a:r>
              <a:rPr lang="cs-CZ" sz="3100" dirty="0"/>
              <a:t>CZ.1.07/1.4.00/21.1101</a:t>
            </a:r>
            <a:endParaRPr lang="cs-CZ" dirty="0"/>
          </a:p>
        </p:txBody>
      </p:sp>
      <p:sp>
        <p:nvSpPr>
          <p:cNvPr id="6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/>
              <a:t>Sada </a:t>
            </a:r>
            <a:r>
              <a:rPr lang="cs-CZ" dirty="0" smtClean="0"/>
              <a:t>1</a:t>
            </a:r>
            <a:endParaRPr lang="cs-CZ" dirty="0"/>
          </a:p>
          <a:p>
            <a:r>
              <a:rPr lang="cs-CZ" dirty="0" smtClean="0"/>
              <a:t>Člověk a příroda</a:t>
            </a:r>
            <a:endParaRPr lang="cs-CZ" dirty="0"/>
          </a:p>
          <a:p>
            <a:r>
              <a:rPr lang="cs-CZ" dirty="0"/>
              <a:t>MŠ, ZŠ a </a:t>
            </a:r>
            <a:r>
              <a:rPr lang="cs-CZ" dirty="0" err="1"/>
              <a:t>PrŠ</a:t>
            </a:r>
            <a:r>
              <a:rPr lang="cs-CZ" dirty="0"/>
              <a:t> Trhové Sviny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012006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5626953"/>
              </p:ext>
            </p:extLst>
          </p:nvPr>
        </p:nvGraphicFramePr>
        <p:xfrm>
          <a:off x="518161" y="1052736"/>
          <a:ext cx="8093859" cy="5178561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117195"/>
                <a:gridCol w="5976664"/>
              </a:tblGrid>
              <a:tr h="2662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400" b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Jedná se o ucelený soubor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 jednoduchých a relativně bezpečných pokusů, které názorně demonstrují jevy, které mohou probíhat. Pokud to bylo jen trochu možné, jsou pokusy odkazovány na konkrétní ukázková videa.</a:t>
                      </a:r>
                      <a:endParaRPr lang="cs-CZ" sz="1400" b="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5978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Období vytvoření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Mgr.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Miroslav </a:t>
                      </a:r>
                      <a:r>
                        <a:rPr lang="cs-CZ" sz="1400" baseline="0" dirty="0" err="1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Kruba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červen 2012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150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Speciální vzdělávací potřeby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ADHD</a:t>
                      </a: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dyslexie, dysgrafie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dysortografie 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66762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</a:t>
                      </a:r>
                      <a:endParaRPr lang="cs-CZ" sz="1400" dirty="0" smtClean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obor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Člověk a příroda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Chemie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43738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Interaktivní DUM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43738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Očekávaný výstup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 Žáci by se měli naučit provádět jednoduché pokusy jen s nepatrným dohledem vyučujícího.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9908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interaktivity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Využití interaktivní tabule, hypertextových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odkazů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a práce s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PC. 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Materiál je použitelný pro výuku v online prostředí sdíleném žáky i rodiči.</a:t>
                      </a:r>
                    </a:p>
                    <a:p>
                      <a:pPr marL="82550" marR="0" indent="-8255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 Možnost dopisovat rukopisné poznámky přes skrytá tlačítka v rámci nového  softwaru.</a:t>
                      </a:r>
                    </a:p>
                  </a:txBody>
                  <a:tcPr marL="8466" marR="8466" marT="8466" marB="8466" anchor="ctr"/>
                </a:tc>
              </a:tr>
              <a:tr h="3600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Žák – </a:t>
                      </a: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 lehkým mentálním postižením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45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Stupeň a typ vzdělávání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Základní škola praktická – 2. stupeň 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2922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Typická věková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14 – 16 let, 9. ročník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518161" y="478331"/>
            <a:ext cx="82809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Identifikátor materiálu: III/2 Inovace a zkvalitnění výuky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prostřednictvím 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ICT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20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327908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699792" y="575102"/>
            <a:ext cx="2854884" cy="52322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28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Chemické pokusy</a:t>
            </a:r>
            <a:endParaRPr lang="cs-CZ" sz="28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9552" y="1700808"/>
            <a:ext cx="8208912" cy="3970318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itchFamily="34" charset="0"/>
              <a:buChar char="•"/>
            </a:pPr>
            <a:r>
              <a:rPr lang="cs-CZ" sz="2400" dirty="0" smtClean="0"/>
              <a:t>Jsou zajímavým zpestřením problematiky chemických dějů</a:t>
            </a:r>
          </a:p>
          <a:p>
            <a:pPr marL="285750" indent="-285750">
              <a:lnSpc>
                <a:spcPct val="150000"/>
              </a:lnSpc>
              <a:buFont typeface="Arial" pitchFamily="34" charset="0"/>
              <a:buChar char="•"/>
            </a:pPr>
            <a:r>
              <a:rPr lang="cs-CZ" sz="2400" dirty="0" smtClean="0"/>
              <a:t>Při práci pečlivě sledujeme průběh pokusu a co nejpřesněji zaznamenáváme sledované události</a:t>
            </a:r>
          </a:p>
          <a:p>
            <a:pPr marL="285750" indent="-285750">
              <a:lnSpc>
                <a:spcPct val="150000"/>
              </a:lnSpc>
              <a:buFont typeface="Arial" pitchFamily="34" charset="0"/>
              <a:buChar char="•"/>
            </a:pPr>
            <a:r>
              <a:rPr lang="cs-CZ" sz="2400" dirty="0" smtClean="0"/>
              <a:t>Pracujeme s ochrannými pomůckami a děláme přesně to, co nám bylo řečeno</a:t>
            </a:r>
          </a:p>
          <a:p>
            <a:pPr marL="285750" indent="-285750">
              <a:lnSpc>
                <a:spcPct val="150000"/>
              </a:lnSpc>
              <a:buFont typeface="Arial" pitchFamily="34" charset="0"/>
              <a:buChar char="•"/>
            </a:pPr>
            <a:r>
              <a:rPr lang="cs-CZ" sz="2400" dirty="0" smtClean="0"/>
              <a:t>Důležitá je bezpečnost!!!</a:t>
            </a:r>
          </a:p>
          <a:p>
            <a:pPr marL="285750" indent="-285750">
              <a:lnSpc>
                <a:spcPct val="150000"/>
              </a:lnSpc>
              <a:buFont typeface="Arial" pitchFamily="34" charset="0"/>
              <a:buChar char="•"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425234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Odstavíme nádobu a necháme usadit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9156" y="2276872"/>
            <a:ext cx="7380312" cy="369015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743258" y="332656"/>
            <a:ext cx="7470891" cy="1785104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200" b="1" dirty="0" smtClean="0">
                <a:solidFill>
                  <a:prstClr val="black"/>
                </a:solidFill>
              </a:rPr>
              <a:t>Pokus 1 – (Usazování)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200" dirty="0" smtClean="0">
                <a:solidFill>
                  <a:prstClr val="black"/>
                </a:solidFill>
              </a:rPr>
              <a:t>Vezmi si jakoukoliv čirou plastovou láhev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200" dirty="0" smtClean="0">
                <a:solidFill>
                  <a:prstClr val="black"/>
                </a:solidFill>
              </a:rPr>
              <a:t>Napusť ji vodou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200" dirty="0" smtClean="0">
                <a:solidFill>
                  <a:prstClr val="black"/>
                </a:solidFill>
              </a:rPr>
              <a:t>Do láhve s vodou nasyp jemný písek, nebo hlínu (vše protřep)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200" dirty="0" smtClean="0">
                <a:solidFill>
                  <a:prstClr val="black"/>
                </a:solidFill>
              </a:rPr>
              <a:t>Sleduj co se bude dít po nějaké chvíli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743258" y="6169777"/>
            <a:ext cx="64376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</a:rPr>
              <a:t>Zdroj fotografie:   http</a:t>
            </a:r>
            <a:r>
              <a:rPr lang="cs-CZ" dirty="0">
                <a:solidFill>
                  <a:prstClr val="black"/>
                </a:solidFill>
              </a:rPr>
              <a:t>://www.topolwater.com/servis-ukony-01.htm</a:t>
            </a:r>
          </a:p>
        </p:txBody>
      </p:sp>
    </p:spTree>
    <p:extLst>
      <p:ext uri="{BB962C8B-B14F-4D97-AF65-F5344CB8AC3E}">
        <p14:creationId xmlns:p14="http://schemas.microsoft.com/office/powerpoint/2010/main" val="18734574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743258" y="681670"/>
            <a:ext cx="5231047" cy="1785104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200" b="1" dirty="0" smtClean="0">
                <a:solidFill>
                  <a:prstClr val="black"/>
                </a:solidFill>
              </a:rPr>
              <a:t>Pokus 2 – (Krystalizace)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200" dirty="0"/>
              <a:t>Rozpusť větší množství soli ve vroucí vodě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200" dirty="0"/>
              <a:t>Nalij roztok do zkumavky (skleničky)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200" dirty="0"/>
              <a:t>Přes okraj zavěs bavlnku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200" dirty="0"/>
              <a:t>Sleduj co se bude dít po několika dnech</a:t>
            </a:r>
          </a:p>
        </p:txBody>
      </p:sp>
      <p:grpSp>
        <p:nvGrpSpPr>
          <p:cNvPr id="5" name="Skupina 4"/>
          <p:cNvGrpSpPr/>
          <p:nvPr/>
        </p:nvGrpSpPr>
        <p:grpSpPr>
          <a:xfrm>
            <a:off x="7033782" y="681670"/>
            <a:ext cx="1076772" cy="1480354"/>
            <a:chOff x="7020272" y="836712"/>
            <a:chExt cx="1076772" cy="1480354"/>
          </a:xfrm>
        </p:grpSpPr>
        <p:pic>
          <p:nvPicPr>
            <p:cNvPr id="2050" name="Picture 2" descr="C:\Users\uzivatel\AppData\Local\Microsoft\Windows\Temporary Internet Files\Content.IE5\PVDUFBUN\MC900433865[3].png">
              <a:hlinkClick r:id="rId2"/>
            </p:cNvPr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020272" y="836712"/>
              <a:ext cx="1076772" cy="107677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TextovéPole 3"/>
            <p:cNvSpPr txBox="1"/>
            <p:nvPr/>
          </p:nvSpPr>
          <p:spPr>
            <a:xfrm>
              <a:off x="7099397" y="1947734"/>
              <a:ext cx="918521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/>
                <a:t>c</a:t>
              </a:r>
              <a:r>
                <a:rPr lang="cs-CZ" dirty="0" smtClean="0"/>
                <a:t>ca 34 s</a:t>
              </a:r>
              <a:endParaRPr lang="cs-CZ" dirty="0"/>
            </a:p>
          </p:txBody>
        </p:sp>
      </p:grpSp>
      <p:sp>
        <p:nvSpPr>
          <p:cNvPr id="6" name="TextovéPole 5"/>
          <p:cNvSpPr txBox="1"/>
          <p:nvPr/>
        </p:nvSpPr>
        <p:spPr>
          <a:xfrm>
            <a:off x="705594" y="3212976"/>
            <a:ext cx="6356139" cy="2523768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dirty="0" smtClean="0"/>
              <a:t>Obměna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000" dirty="0" smtClean="0"/>
              <a:t>Rozpusťte stejným způsobem modrou skalici a postupujte stejně jako v předešlém případě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000" dirty="0" smtClean="0"/>
              <a:t>Po nějaké době se objeví krásné modré krystaly modré skalice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000" dirty="0" smtClean="0"/>
              <a:t>Čím pomaleji se odpařuje voda, tím větší se krystaly objevují</a:t>
            </a:r>
          </a:p>
          <a:p>
            <a:endParaRPr lang="cs-CZ" dirty="0"/>
          </a:p>
        </p:txBody>
      </p:sp>
      <p:grpSp>
        <p:nvGrpSpPr>
          <p:cNvPr id="8" name="Skupina 7"/>
          <p:cNvGrpSpPr/>
          <p:nvPr/>
        </p:nvGrpSpPr>
        <p:grpSpPr>
          <a:xfrm>
            <a:off x="7427081" y="3725743"/>
            <a:ext cx="1367362" cy="1480354"/>
            <a:chOff x="7099397" y="836712"/>
            <a:chExt cx="1367362" cy="1480354"/>
          </a:xfrm>
        </p:grpSpPr>
        <p:pic>
          <p:nvPicPr>
            <p:cNvPr id="9" name="Picture 2" descr="C:\Users\uzivatel\AppData\Local\Microsoft\Windows\Temporary Internet Files\Content.IE5\PVDUFBUN\MC900433865[3].png">
              <a:hlinkClick r:id="rId4"/>
            </p:cNvPr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165358" y="836712"/>
              <a:ext cx="1076772" cy="107677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0" name="TextovéPole 9"/>
            <p:cNvSpPr txBox="1"/>
            <p:nvPr/>
          </p:nvSpPr>
          <p:spPr>
            <a:xfrm>
              <a:off x="7099397" y="1947734"/>
              <a:ext cx="136736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/>
                <a:t>c</a:t>
              </a:r>
              <a:r>
                <a:rPr lang="cs-CZ" dirty="0" smtClean="0"/>
                <a:t>ca 2:25 min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31345693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5"/>
          <p:cNvGrpSpPr/>
          <p:nvPr/>
        </p:nvGrpSpPr>
        <p:grpSpPr>
          <a:xfrm>
            <a:off x="3707904" y="3154073"/>
            <a:ext cx="1517038" cy="1703443"/>
            <a:chOff x="4474588" y="2580401"/>
            <a:chExt cx="1108720" cy="1428244"/>
          </a:xfrm>
        </p:grpSpPr>
        <p:pic>
          <p:nvPicPr>
            <p:cNvPr id="3" name="Picture 2" descr="C:\Users\uzivatel\AppData\Local\Microsoft\Windows\Temporary Internet Files\Content.IE5\PVDUFBUN\MC900433865[2].png">
              <a:hlinkClick r:id="rId2"/>
            </p:cNvPr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474588" y="2580401"/>
              <a:ext cx="1108720" cy="110872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TextovéPole 3"/>
            <p:cNvSpPr txBox="1"/>
            <p:nvPr/>
          </p:nvSpPr>
          <p:spPr>
            <a:xfrm>
              <a:off x="4788399" y="3698980"/>
              <a:ext cx="671296" cy="309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cs-CZ" dirty="0"/>
                <a:t>c</a:t>
              </a:r>
              <a:r>
                <a:rPr lang="cs-CZ" dirty="0" smtClean="0"/>
                <a:t>ca 33 s</a:t>
              </a:r>
              <a:endParaRPr lang="cs-CZ" dirty="0"/>
            </a:p>
          </p:txBody>
        </p:sp>
      </p:grpSp>
      <p:sp>
        <p:nvSpPr>
          <p:cNvPr id="5" name="TextovéPole 4"/>
          <p:cNvSpPr txBox="1"/>
          <p:nvPr/>
        </p:nvSpPr>
        <p:spPr>
          <a:xfrm>
            <a:off x="753953" y="836712"/>
            <a:ext cx="7056784" cy="2123658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200" b="1" dirty="0" smtClean="0">
                <a:solidFill>
                  <a:prstClr val="black"/>
                </a:solidFill>
              </a:rPr>
              <a:t>Pokus 3 – (Hoření kyslíku)</a:t>
            </a:r>
          </a:p>
          <a:p>
            <a:pPr marL="285750" indent="-285750">
              <a:buFontTx/>
              <a:buChar char="-"/>
            </a:pPr>
            <a:r>
              <a:rPr lang="cs-CZ" sz="2200" dirty="0"/>
              <a:t>Do zkumavky se dá peroxid vodíku, do něj se nasype černý prášek z baterie</a:t>
            </a:r>
          </a:p>
          <a:p>
            <a:pPr marL="285750" indent="-285750">
              <a:buFontTx/>
              <a:buChar char="-"/>
            </a:pPr>
            <a:r>
              <a:rPr lang="cs-CZ" sz="2200" dirty="0"/>
              <a:t>Pak jen stačí vložit k hrdlu, či dovnitř zkumavky žhavou špejli</a:t>
            </a:r>
          </a:p>
          <a:p>
            <a:pPr marL="285750" indent="-285750">
              <a:buFontTx/>
              <a:buChar char="-"/>
            </a:pPr>
            <a:r>
              <a:rPr lang="cs-CZ" sz="2200" dirty="0"/>
              <a:t>Kyslík ji zapálí</a:t>
            </a:r>
          </a:p>
        </p:txBody>
      </p:sp>
      <p:pic>
        <p:nvPicPr>
          <p:cNvPr id="3074" name="Picture 2" descr="C:\Users\uzivatel\AppData\Local\Microsoft\Windows\Temporary Internet Files\Content.IE5\16UXLQ8S\MM900041072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00757" y="832006"/>
            <a:ext cx="725654" cy="14358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657091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Skupina 2"/>
          <p:cNvGrpSpPr/>
          <p:nvPr/>
        </p:nvGrpSpPr>
        <p:grpSpPr>
          <a:xfrm>
            <a:off x="5104778" y="4098401"/>
            <a:ext cx="2736304" cy="1852060"/>
            <a:chOff x="6156176" y="3469027"/>
            <a:chExt cx="2736304" cy="1852060"/>
          </a:xfrm>
        </p:grpSpPr>
        <p:pic>
          <p:nvPicPr>
            <p:cNvPr id="4" name="Picture 2" descr="C:\Users\uzivatel\AppData\Local\Microsoft\Windows\Temporary Internet Files\Content.IE5\PVDUFBUN\MC900433865[2].png">
              <a:hlinkClick r:id="rId2"/>
            </p:cNvPr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76256" y="3888391"/>
              <a:ext cx="1108720" cy="110872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" name="TextovéPole 4"/>
            <p:cNvSpPr txBox="1"/>
            <p:nvPr/>
          </p:nvSpPr>
          <p:spPr>
            <a:xfrm>
              <a:off x="6156176" y="3469027"/>
              <a:ext cx="273630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Jímání vodíku do balonku</a:t>
              </a:r>
              <a:endParaRPr lang="cs-CZ" b="1" dirty="0"/>
            </a:p>
          </p:txBody>
        </p:sp>
        <p:sp>
          <p:nvSpPr>
            <p:cNvPr id="6" name="TextovéPole 5"/>
            <p:cNvSpPr txBox="1"/>
            <p:nvPr/>
          </p:nvSpPr>
          <p:spPr>
            <a:xfrm>
              <a:off x="6873133" y="4951755"/>
              <a:ext cx="1255429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>
                  <a:solidFill>
                    <a:prstClr val="black"/>
                  </a:solidFill>
                </a:rPr>
                <a:t>c</a:t>
              </a:r>
              <a:r>
                <a:rPr lang="cs-CZ" dirty="0" smtClean="0">
                  <a:solidFill>
                    <a:prstClr val="black"/>
                  </a:solidFill>
                </a:rPr>
                <a:t>ca 3,5 min</a:t>
              </a:r>
              <a:endParaRPr lang="cs-CZ" dirty="0">
                <a:solidFill>
                  <a:prstClr val="black"/>
                </a:solidFill>
              </a:endParaRPr>
            </a:p>
          </p:txBody>
        </p:sp>
      </p:grpSp>
      <p:sp>
        <p:nvSpPr>
          <p:cNvPr id="7" name="TextovéPole 6"/>
          <p:cNvSpPr txBox="1"/>
          <p:nvPr/>
        </p:nvSpPr>
        <p:spPr>
          <a:xfrm>
            <a:off x="755576" y="334635"/>
            <a:ext cx="7848872" cy="2123658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200" b="1" dirty="0" smtClean="0">
                <a:solidFill>
                  <a:prstClr val="black"/>
                </a:solidFill>
              </a:rPr>
              <a:t>Pokus 4 – (Výroba vodíku)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200" dirty="0">
                <a:solidFill>
                  <a:prstClr val="black"/>
                </a:solidFill>
              </a:rPr>
              <a:t>Do zkumavky nalejeme menší množství </a:t>
            </a:r>
            <a:r>
              <a:rPr lang="cs-CZ" sz="2200" dirty="0" err="1">
                <a:solidFill>
                  <a:prstClr val="black"/>
                </a:solidFill>
              </a:rPr>
              <a:t>HCl</a:t>
            </a:r>
            <a:r>
              <a:rPr lang="cs-CZ" sz="2200" dirty="0">
                <a:solidFill>
                  <a:prstClr val="black"/>
                </a:solidFill>
              </a:rPr>
              <a:t>, do ní vhodíme kousky zinku (obal z tužkové baterie je dostačující). </a:t>
            </a:r>
            <a:endParaRPr lang="cs-CZ" sz="2200" dirty="0" smtClean="0">
              <a:solidFill>
                <a:prstClr val="black"/>
              </a:solidFill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cs-CZ" sz="2200" dirty="0" smtClean="0">
                <a:solidFill>
                  <a:prstClr val="black"/>
                </a:solidFill>
              </a:rPr>
              <a:t>Okamžitě </a:t>
            </a:r>
            <a:r>
              <a:rPr lang="cs-CZ" sz="2200" dirty="0">
                <a:solidFill>
                  <a:prstClr val="black"/>
                </a:solidFill>
              </a:rPr>
              <a:t>dochází k reakci a vzniku vodíku. </a:t>
            </a:r>
            <a:endParaRPr lang="cs-CZ" sz="2200" dirty="0" smtClean="0">
              <a:solidFill>
                <a:prstClr val="black"/>
              </a:solidFill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cs-CZ" sz="2200" dirty="0" smtClean="0">
                <a:solidFill>
                  <a:prstClr val="black"/>
                </a:solidFill>
              </a:rPr>
              <a:t>Ten </a:t>
            </a:r>
            <a:r>
              <a:rPr lang="cs-CZ" sz="2200" dirty="0">
                <a:solidFill>
                  <a:prstClr val="black"/>
                </a:solidFill>
              </a:rPr>
              <a:t>jímáme do zkumavky. </a:t>
            </a:r>
            <a:endParaRPr lang="cs-CZ" sz="2200" dirty="0" smtClean="0">
              <a:solidFill>
                <a:prstClr val="black"/>
              </a:solidFill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cs-CZ" sz="2200" dirty="0" smtClean="0">
                <a:solidFill>
                  <a:prstClr val="black"/>
                </a:solidFill>
              </a:rPr>
              <a:t>Po </a:t>
            </a:r>
            <a:r>
              <a:rPr lang="cs-CZ" sz="2200" dirty="0">
                <a:solidFill>
                  <a:prstClr val="black"/>
                </a:solidFill>
              </a:rPr>
              <a:t>přiblížení k plamenu dojde k výbuchu (jakémusi štěknutí</a:t>
            </a:r>
            <a:r>
              <a:rPr lang="cs-CZ" sz="2200" dirty="0" smtClean="0">
                <a:solidFill>
                  <a:prstClr val="black"/>
                </a:solidFill>
              </a:rPr>
              <a:t>)</a:t>
            </a:r>
            <a:endParaRPr lang="cs-CZ" sz="2200" dirty="0">
              <a:solidFill>
                <a:prstClr val="black"/>
              </a:solidFill>
            </a:endParaRPr>
          </a:p>
        </p:txBody>
      </p:sp>
      <p:grpSp>
        <p:nvGrpSpPr>
          <p:cNvPr id="11" name="Skupina 10"/>
          <p:cNvGrpSpPr/>
          <p:nvPr/>
        </p:nvGrpSpPr>
        <p:grpSpPr>
          <a:xfrm>
            <a:off x="779292" y="4098401"/>
            <a:ext cx="2794548" cy="1881032"/>
            <a:chOff x="854911" y="4064745"/>
            <a:chExt cx="2794548" cy="1881032"/>
          </a:xfrm>
        </p:grpSpPr>
        <p:grpSp>
          <p:nvGrpSpPr>
            <p:cNvPr id="8" name="Skupina 7"/>
            <p:cNvGrpSpPr/>
            <p:nvPr/>
          </p:nvGrpSpPr>
          <p:grpSpPr>
            <a:xfrm>
              <a:off x="1524921" y="4470071"/>
              <a:ext cx="1376375" cy="1475706"/>
              <a:chOff x="1342010" y="4780283"/>
              <a:chExt cx="1376375" cy="1475706"/>
            </a:xfrm>
          </p:grpSpPr>
          <p:pic>
            <p:nvPicPr>
              <p:cNvPr id="9" name="Picture 2" descr="C:\Users\uzivatel\AppData\Local\Microsoft\Windows\Temporary Internet Files\Content.IE5\PVDUFBUN\MC900433865[2].png">
                <a:hlinkClick r:id="rId4"/>
              </p:cNvPr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514914" y="4780283"/>
                <a:ext cx="1108720" cy="1108720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10" name="TextovéPole 9"/>
              <p:cNvSpPr txBox="1"/>
              <p:nvPr/>
            </p:nvSpPr>
            <p:spPr>
              <a:xfrm>
                <a:off x="1342010" y="5886657"/>
                <a:ext cx="1376375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dirty="0">
                    <a:solidFill>
                      <a:prstClr val="black"/>
                    </a:solidFill>
                  </a:rPr>
                  <a:t>c</a:t>
                </a:r>
                <a:r>
                  <a:rPr lang="cs-CZ" dirty="0" smtClean="0">
                    <a:solidFill>
                      <a:prstClr val="black"/>
                    </a:solidFill>
                  </a:rPr>
                  <a:t>ca 45 s</a:t>
                </a:r>
                <a:endParaRPr lang="cs-CZ" dirty="0">
                  <a:solidFill>
                    <a:prstClr val="black"/>
                  </a:solidFill>
                </a:endParaRPr>
              </a:p>
            </p:txBody>
          </p:sp>
        </p:grpSp>
        <p:sp>
          <p:nvSpPr>
            <p:cNvPr id="2" name="TextovéPole 1"/>
            <p:cNvSpPr txBox="1"/>
            <p:nvPr/>
          </p:nvSpPr>
          <p:spPr>
            <a:xfrm>
              <a:off x="854911" y="4064745"/>
              <a:ext cx="279454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Jímání vodíku do zkumavky</a:t>
              </a:r>
              <a:endParaRPr lang="cs-CZ" b="1" dirty="0"/>
            </a:p>
          </p:txBody>
        </p:sp>
      </p:grpSp>
      <p:sp>
        <p:nvSpPr>
          <p:cNvPr id="13" name="TextovéPole 12"/>
          <p:cNvSpPr txBox="1"/>
          <p:nvPr/>
        </p:nvSpPr>
        <p:spPr>
          <a:xfrm>
            <a:off x="743257" y="2636912"/>
            <a:ext cx="6356139" cy="98488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dirty="0" smtClean="0"/>
              <a:t>Obměna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000" dirty="0" smtClean="0"/>
              <a:t>Pokus funguje stejně i s hliníkem (kousky alobalu)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686438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60000"/>
                <a:lumOff val="40000"/>
              </a:schemeClr>
            </a:gs>
            <a:gs pos="53000">
              <a:srgbClr val="D4DEFF"/>
            </a:gs>
            <a:gs pos="83000">
              <a:srgbClr val="D4DEFF"/>
            </a:gs>
            <a:gs pos="100000">
              <a:srgbClr val="96AB94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87624" y="177281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67544" y="5461377"/>
            <a:ext cx="7659969" cy="36933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prstClr val="black"/>
                </a:solidFill>
              </a:rPr>
              <a:t>Jednoduchý pokus (důkaz, že oxid uhličitý nepodporuje hoření) </a:t>
            </a:r>
          </a:p>
        </p:txBody>
      </p:sp>
      <p:grpSp>
        <p:nvGrpSpPr>
          <p:cNvPr id="3" name="Skupina 2"/>
          <p:cNvGrpSpPr/>
          <p:nvPr/>
        </p:nvGrpSpPr>
        <p:grpSpPr>
          <a:xfrm>
            <a:off x="827584" y="2932530"/>
            <a:ext cx="3195234" cy="1707102"/>
            <a:chOff x="2252363" y="2862389"/>
            <a:chExt cx="3195234" cy="1707102"/>
          </a:xfrm>
        </p:grpSpPr>
        <p:pic>
          <p:nvPicPr>
            <p:cNvPr id="1026" name="Picture 2" descr="C:\Users\uzivatel\AppData\Local\Microsoft\Windows\Temporary Internet Files\Content.IE5\PVDUFBUN\MC900433865[2].png">
              <a:hlinkClick r:id="rId2"/>
            </p:cNvPr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159269" y="3231721"/>
              <a:ext cx="1108720" cy="110872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" name="TextovéPole 5"/>
            <p:cNvSpPr txBox="1"/>
            <p:nvPr/>
          </p:nvSpPr>
          <p:spPr>
            <a:xfrm>
              <a:off x="3025442" y="4200159"/>
              <a:ext cx="1376375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>
                  <a:solidFill>
                    <a:prstClr val="black"/>
                  </a:solidFill>
                </a:rPr>
                <a:t>c</a:t>
              </a:r>
              <a:r>
                <a:rPr lang="cs-CZ" dirty="0" smtClean="0">
                  <a:solidFill>
                    <a:prstClr val="black"/>
                  </a:solidFill>
                </a:rPr>
                <a:t>ca 1,56 min</a:t>
              </a:r>
              <a:endParaRPr lang="cs-CZ" dirty="0">
                <a:solidFill>
                  <a:prstClr val="black"/>
                </a:solidFill>
              </a:endParaRPr>
            </a:p>
          </p:txBody>
        </p:sp>
        <p:sp>
          <p:nvSpPr>
            <p:cNvPr id="10" name="TextovéPole 9"/>
            <p:cNvSpPr txBox="1"/>
            <p:nvPr/>
          </p:nvSpPr>
          <p:spPr>
            <a:xfrm>
              <a:off x="2252363" y="2862389"/>
              <a:ext cx="319523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prstClr val="black"/>
                  </a:solidFill>
                </a:rPr>
                <a:t>Přelévání </a:t>
              </a:r>
              <a:r>
                <a:rPr lang="cs-CZ" b="1" dirty="0" smtClean="0">
                  <a:solidFill>
                    <a:prstClr val="black"/>
                  </a:solidFill>
                </a:rPr>
                <a:t>CO</a:t>
              </a:r>
              <a:r>
                <a:rPr lang="cs-CZ" b="1" baseline="-25000" dirty="0" smtClean="0">
                  <a:solidFill>
                    <a:prstClr val="black"/>
                  </a:solidFill>
                </a:rPr>
                <a:t>2 </a:t>
              </a:r>
              <a:r>
                <a:rPr lang="cs-CZ" dirty="0" smtClean="0">
                  <a:solidFill>
                    <a:prstClr val="black"/>
                  </a:solidFill>
                </a:rPr>
                <a:t>a zhasínání svíček </a:t>
              </a:r>
              <a:endParaRPr lang="cs-CZ" dirty="0">
                <a:solidFill>
                  <a:prstClr val="black"/>
                </a:solidFill>
              </a:endParaRPr>
            </a:p>
          </p:txBody>
        </p:sp>
      </p:grpSp>
      <p:sp>
        <p:nvSpPr>
          <p:cNvPr id="8" name="TextovéPole 7"/>
          <p:cNvSpPr txBox="1"/>
          <p:nvPr/>
        </p:nvSpPr>
        <p:spPr>
          <a:xfrm>
            <a:off x="578181" y="332656"/>
            <a:ext cx="7848872" cy="2277547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200" b="1" dirty="0" smtClean="0">
                <a:solidFill>
                  <a:prstClr val="black"/>
                </a:solidFill>
              </a:rPr>
              <a:t>Pokus 5 – (Výroba CO</a:t>
            </a:r>
            <a:r>
              <a:rPr lang="cs-CZ" sz="2200" b="1" baseline="-25000" dirty="0" smtClean="0">
                <a:solidFill>
                  <a:prstClr val="black"/>
                </a:solidFill>
              </a:rPr>
              <a:t>2</a:t>
            </a:r>
            <a:r>
              <a:rPr lang="cs-CZ" sz="2200" b="1" dirty="0" smtClean="0">
                <a:solidFill>
                  <a:prstClr val="black"/>
                </a:solidFill>
              </a:rPr>
              <a:t> a hasící vlastnosti)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>
                <a:solidFill>
                  <a:prstClr val="black"/>
                </a:solidFill>
              </a:rPr>
              <a:t>Do větší sklenice nalejeme ocet a nasypeme jedlou sodu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>
                <a:solidFill>
                  <a:prstClr val="black"/>
                </a:solidFill>
              </a:rPr>
              <a:t>Dojde k reakci a uvolňování oxidu uhličitého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>
                <a:solidFill>
                  <a:prstClr val="black"/>
                </a:solidFill>
              </a:rPr>
              <a:t>Když vložíme do sklenice zapálenou špejli vidíme, že dojde (ještě nad hladinou) k uhašení ohně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>
                <a:solidFill>
                  <a:prstClr val="black"/>
                </a:solidFill>
              </a:rPr>
              <a:t>Oxid uhličitý vytlačil všechen kyslík z láhve, a proto uvnitř nemůže docházet k hoření</a:t>
            </a:r>
            <a:r>
              <a:rPr lang="cs-CZ" sz="2000" i="1" dirty="0">
                <a:solidFill>
                  <a:prstClr val="black"/>
                </a:solidFill>
              </a:rPr>
              <a:t>.</a:t>
            </a:r>
          </a:p>
        </p:txBody>
      </p:sp>
      <p:grpSp>
        <p:nvGrpSpPr>
          <p:cNvPr id="5" name="Skupina 4"/>
          <p:cNvGrpSpPr/>
          <p:nvPr/>
        </p:nvGrpSpPr>
        <p:grpSpPr>
          <a:xfrm>
            <a:off x="4903026" y="2932530"/>
            <a:ext cx="3266022" cy="1842720"/>
            <a:chOff x="4573469" y="2932530"/>
            <a:chExt cx="3266022" cy="1842720"/>
          </a:xfrm>
        </p:grpSpPr>
        <p:pic>
          <p:nvPicPr>
            <p:cNvPr id="11" name="Picture 2" descr="C:\Users\uzivatel\AppData\Local\Microsoft\Windows\Temporary Internet Files\Content.IE5\PVDUFBUN\MC900433865[2].png">
              <a:hlinkClick r:id="rId4"/>
            </p:cNvPr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652120" y="3301862"/>
              <a:ext cx="1108720" cy="110872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2" name="TextovéPole 11"/>
            <p:cNvSpPr txBox="1"/>
            <p:nvPr/>
          </p:nvSpPr>
          <p:spPr>
            <a:xfrm>
              <a:off x="4573469" y="2932530"/>
              <a:ext cx="326602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prstClr val="black"/>
                  </a:solidFill>
                </a:rPr>
                <a:t>Důkaz, že </a:t>
              </a:r>
              <a:r>
                <a:rPr lang="cs-CZ" b="1" dirty="0" smtClean="0">
                  <a:solidFill>
                    <a:prstClr val="black"/>
                  </a:solidFill>
                </a:rPr>
                <a:t>CO</a:t>
              </a:r>
              <a:r>
                <a:rPr lang="cs-CZ" b="1" baseline="-25000" dirty="0" smtClean="0">
                  <a:solidFill>
                    <a:prstClr val="black"/>
                  </a:solidFill>
                </a:rPr>
                <a:t>2  </a:t>
              </a:r>
              <a:r>
                <a:rPr lang="cs-CZ" dirty="0" smtClean="0">
                  <a:solidFill>
                    <a:prstClr val="black"/>
                  </a:solidFill>
                </a:rPr>
                <a:t>je těžší než vzduch</a:t>
              </a:r>
              <a:endParaRPr lang="cs-CZ" u="sng" dirty="0">
                <a:solidFill>
                  <a:prstClr val="black"/>
                </a:solidFill>
              </a:endParaRPr>
            </a:p>
          </p:txBody>
        </p:sp>
        <p:sp>
          <p:nvSpPr>
            <p:cNvPr id="13" name="TextovéPole 12"/>
            <p:cNvSpPr txBox="1"/>
            <p:nvPr/>
          </p:nvSpPr>
          <p:spPr>
            <a:xfrm>
              <a:off x="5675771" y="4405918"/>
              <a:ext cx="1376375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dirty="0">
                  <a:solidFill>
                    <a:prstClr val="black"/>
                  </a:solidFill>
                </a:rPr>
                <a:t>c</a:t>
              </a:r>
              <a:r>
                <a:rPr lang="cs-CZ" dirty="0" smtClean="0">
                  <a:solidFill>
                    <a:prstClr val="black"/>
                  </a:solidFill>
                </a:rPr>
                <a:t>ca 18 s</a:t>
              </a:r>
              <a:endParaRPr lang="cs-CZ" dirty="0">
                <a:solidFill>
                  <a:prstClr val="black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9121864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TextovéPole 32"/>
          <p:cNvSpPr txBox="1"/>
          <p:nvPr/>
        </p:nvSpPr>
        <p:spPr>
          <a:xfrm>
            <a:off x="272316" y="634963"/>
            <a:ext cx="8692172" cy="3200876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200" b="1" dirty="0" smtClean="0">
                <a:solidFill>
                  <a:prstClr val="black"/>
                </a:solidFill>
              </a:rPr>
              <a:t>Pokus 6 – (Důkaz, že vzduch je směs)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>
                <a:solidFill>
                  <a:prstClr val="black"/>
                </a:solidFill>
              </a:rPr>
              <a:t>Do větší </a:t>
            </a:r>
            <a:r>
              <a:rPr lang="cs-CZ" sz="2000" dirty="0" smtClean="0">
                <a:solidFill>
                  <a:prstClr val="black"/>
                </a:solidFill>
              </a:rPr>
              <a:t>sklenice, misky nebo akvária napustíme pár cm vody obarvenou tuší nebo indikátorem </a:t>
            </a:r>
            <a:r>
              <a:rPr lang="cs-CZ" sz="2000" dirty="0" err="1" smtClean="0">
                <a:solidFill>
                  <a:prstClr val="black"/>
                </a:solidFill>
              </a:rPr>
              <a:t>Ph</a:t>
            </a:r>
            <a:endParaRPr lang="cs-CZ" sz="2000" dirty="0">
              <a:solidFill>
                <a:prstClr val="black"/>
              </a:solidFill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>
                <a:solidFill>
                  <a:prstClr val="black"/>
                </a:solidFill>
              </a:rPr>
              <a:t>Zapálenou (čajovou) svíčku položíme na hladinu a zapálíme (může být i vata namočená v lihu a vsunutá do ořechové skořápky)</a:t>
            </a:r>
            <a:endParaRPr lang="cs-CZ" sz="2000" dirty="0">
              <a:solidFill>
                <a:prstClr val="black"/>
              </a:solidFill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>
                <a:solidFill>
                  <a:prstClr val="black"/>
                </a:solidFill>
              </a:rPr>
              <a:t>Svíčku přiklopíme odměrným válcem s tenkým průřezem nebo jen skleničkou a sledujeme co se děje po dohoření svíčky s hladinou vody</a:t>
            </a:r>
            <a:endParaRPr lang="cs-CZ" sz="2000" dirty="0">
              <a:solidFill>
                <a:prstClr val="black"/>
              </a:solidFill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>
                <a:solidFill>
                  <a:prstClr val="black"/>
                </a:solidFill>
              </a:rPr>
              <a:t>Kyslík byl spálen a nahrazen CO</a:t>
            </a:r>
            <a:r>
              <a:rPr lang="cs-CZ" sz="2000" baseline="-25000" dirty="0">
                <a:solidFill>
                  <a:prstClr val="black"/>
                </a:solidFill>
              </a:rPr>
              <a:t>2 </a:t>
            </a:r>
            <a:r>
              <a:rPr lang="cs-CZ" sz="2000" dirty="0">
                <a:solidFill>
                  <a:prstClr val="black"/>
                </a:solidFill>
              </a:rPr>
              <a:t>, který se rozpouští ve vodě a má podstatně menší objem než </a:t>
            </a:r>
            <a:r>
              <a:rPr lang="cs-CZ" sz="2000" dirty="0" smtClean="0">
                <a:solidFill>
                  <a:prstClr val="black"/>
                </a:solidFill>
              </a:rPr>
              <a:t>kyslík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>
                <a:solidFill>
                  <a:prstClr val="black"/>
                </a:solidFill>
              </a:rPr>
              <a:t>Podtlak, který vzniká natáhne vodu mnohem výše, než v prvním případě.</a:t>
            </a:r>
            <a:endParaRPr lang="cs-CZ" sz="2000" i="1" dirty="0">
              <a:solidFill>
                <a:prstClr val="black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051720" y="111743"/>
            <a:ext cx="487037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n w="1905"/>
                <a:gradFill>
                  <a:gsLst>
                    <a:gs pos="0">
                      <a:srgbClr val="F79646">
                        <a:shade val="20000"/>
                        <a:satMod val="200000"/>
                      </a:srgbClr>
                    </a:gs>
                    <a:gs pos="78000">
                      <a:srgbClr val="F79646">
                        <a:tint val="90000"/>
                        <a:shade val="89000"/>
                        <a:satMod val="220000"/>
                      </a:srgbClr>
                    </a:gs>
                    <a:gs pos="100000">
                      <a:srgbClr val="F79646">
                        <a:tint val="12000"/>
                        <a:satMod val="255000"/>
                      </a:srgb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Jak dokázat, že vzduch je směs?</a:t>
            </a:r>
            <a:endParaRPr lang="cs-CZ" sz="2800" b="1" dirty="0">
              <a:ln w="1905"/>
              <a:gradFill>
                <a:gsLst>
                  <a:gs pos="0">
                    <a:srgbClr val="F79646">
                      <a:shade val="20000"/>
                      <a:satMod val="200000"/>
                    </a:srgbClr>
                  </a:gs>
                  <a:gs pos="78000">
                    <a:srgbClr val="F79646">
                      <a:tint val="90000"/>
                      <a:shade val="89000"/>
                      <a:satMod val="220000"/>
                    </a:srgbClr>
                  </a:gs>
                  <a:gs pos="100000">
                    <a:srgbClr val="F79646">
                      <a:tint val="12000"/>
                      <a:satMod val="255000"/>
                    </a:srgb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grpSp>
        <p:nvGrpSpPr>
          <p:cNvPr id="54" name="Skupina 53"/>
          <p:cNvGrpSpPr/>
          <p:nvPr/>
        </p:nvGrpSpPr>
        <p:grpSpPr>
          <a:xfrm>
            <a:off x="4305419" y="4376103"/>
            <a:ext cx="1802722" cy="2034772"/>
            <a:chOff x="4572000" y="2444059"/>
            <a:chExt cx="3605448" cy="2857149"/>
          </a:xfrm>
        </p:grpSpPr>
        <p:sp>
          <p:nvSpPr>
            <p:cNvPr id="41" name="Je rovno 40"/>
            <p:cNvSpPr/>
            <p:nvPr/>
          </p:nvSpPr>
          <p:spPr>
            <a:xfrm>
              <a:off x="4577048" y="4953513"/>
              <a:ext cx="3600400" cy="306034"/>
            </a:xfrm>
            <a:prstGeom prst="mathEqual">
              <a:avLst/>
            </a:prstGeom>
          </p:spPr>
          <p:style>
            <a:lnRef idx="1">
              <a:schemeClr val="accent4"/>
            </a:lnRef>
            <a:fillRef idx="3">
              <a:schemeClr val="accent4"/>
            </a:fillRef>
            <a:effectRef idx="2">
              <a:schemeClr val="accent4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1000">
                <a:solidFill>
                  <a:prstClr val="black"/>
                </a:solidFill>
              </a:endParaRPr>
            </a:p>
          </p:txBody>
        </p:sp>
        <p:sp>
          <p:nvSpPr>
            <p:cNvPr id="42" name="Je rovno 41"/>
            <p:cNvSpPr/>
            <p:nvPr/>
          </p:nvSpPr>
          <p:spPr>
            <a:xfrm>
              <a:off x="4577048" y="4720589"/>
              <a:ext cx="3600400" cy="306034"/>
            </a:xfrm>
            <a:prstGeom prst="mathEqual">
              <a:avLst/>
            </a:prstGeom>
          </p:spPr>
          <p:style>
            <a:lnRef idx="1">
              <a:schemeClr val="accent4"/>
            </a:lnRef>
            <a:fillRef idx="3">
              <a:schemeClr val="accent4"/>
            </a:fillRef>
            <a:effectRef idx="2">
              <a:schemeClr val="accent4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1000">
                <a:solidFill>
                  <a:prstClr val="black"/>
                </a:solidFill>
              </a:endParaRPr>
            </a:p>
          </p:txBody>
        </p:sp>
        <p:grpSp>
          <p:nvGrpSpPr>
            <p:cNvPr id="52" name="Skupina 51"/>
            <p:cNvGrpSpPr/>
            <p:nvPr/>
          </p:nvGrpSpPr>
          <p:grpSpPr>
            <a:xfrm>
              <a:off x="4932040" y="2444059"/>
              <a:ext cx="2880320" cy="2857149"/>
              <a:chOff x="4932040" y="2444059"/>
              <a:chExt cx="2880320" cy="2857149"/>
            </a:xfrm>
          </p:grpSpPr>
          <p:sp>
            <p:nvSpPr>
              <p:cNvPr id="25" name="Rámeček 24"/>
              <p:cNvSpPr/>
              <p:nvPr/>
            </p:nvSpPr>
            <p:spPr>
              <a:xfrm>
                <a:off x="4932040" y="3645024"/>
                <a:ext cx="2880320" cy="1656184"/>
              </a:xfrm>
              <a:prstGeom prst="frame">
                <a:avLst>
                  <a:gd name="adj1" fmla="val 3824"/>
                </a:avLst>
              </a:prstGeom>
            </p:spPr>
            <p:style>
              <a:lnRef idx="1">
                <a:schemeClr val="dk1"/>
              </a:lnRef>
              <a:fillRef idx="2">
                <a:schemeClr val="dk1"/>
              </a:fillRef>
              <a:effectRef idx="1">
                <a:schemeClr val="dk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 sz="1000">
                  <a:solidFill>
                    <a:prstClr val="black"/>
                  </a:solidFill>
                </a:endParaRPr>
              </a:p>
            </p:txBody>
          </p:sp>
          <p:sp>
            <p:nvSpPr>
              <p:cNvPr id="29" name="Zaoblený obdélník 28"/>
              <p:cNvSpPr/>
              <p:nvPr/>
            </p:nvSpPr>
            <p:spPr>
              <a:xfrm>
                <a:off x="5949598" y="2444059"/>
                <a:ext cx="1008112" cy="2268252"/>
              </a:xfrm>
              <a:prstGeom prst="roundRect">
                <a:avLst/>
              </a:prstGeom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 sz="1000">
                  <a:solidFill>
                    <a:prstClr val="black"/>
                  </a:solidFill>
                </a:endParaRPr>
              </a:p>
            </p:txBody>
          </p:sp>
          <p:cxnSp>
            <p:nvCxnSpPr>
              <p:cNvPr id="30" name="Přímá spojnice 29"/>
              <p:cNvCxnSpPr/>
              <p:nvPr/>
            </p:nvCxnSpPr>
            <p:spPr>
              <a:xfrm>
                <a:off x="4998606" y="4490286"/>
                <a:ext cx="1017558" cy="0"/>
              </a:xfrm>
              <a:prstGeom prst="line">
                <a:avLst/>
              </a:prstGeom>
            </p:spPr>
            <p:style>
              <a:lnRef idx="3">
                <a:schemeClr val="accent4"/>
              </a:lnRef>
              <a:fillRef idx="0">
                <a:schemeClr val="accent4"/>
              </a:fillRef>
              <a:effectRef idx="2">
                <a:schemeClr val="accent4"/>
              </a:effectRef>
              <a:fontRef idx="minor">
                <a:schemeClr val="tx1"/>
              </a:fontRef>
            </p:style>
          </p:cxnSp>
          <p:cxnSp>
            <p:nvCxnSpPr>
              <p:cNvPr id="32" name="Přímá spojnice 31"/>
              <p:cNvCxnSpPr/>
              <p:nvPr/>
            </p:nvCxnSpPr>
            <p:spPr>
              <a:xfrm>
                <a:off x="6957710" y="4490286"/>
                <a:ext cx="710634" cy="1"/>
              </a:xfrm>
              <a:prstGeom prst="line">
                <a:avLst/>
              </a:prstGeom>
            </p:spPr>
            <p:style>
              <a:lnRef idx="3">
                <a:schemeClr val="accent4"/>
              </a:lnRef>
              <a:fillRef idx="0">
                <a:schemeClr val="accent4"/>
              </a:fillRef>
              <a:effectRef idx="2">
                <a:schemeClr val="accent4"/>
              </a:effectRef>
              <a:fontRef idx="minor">
                <a:schemeClr val="tx1"/>
              </a:fontRef>
            </p:style>
          </p:cxnSp>
          <p:cxnSp>
            <p:nvCxnSpPr>
              <p:cNvPr id="34" name="Přímá spojnice 33"/>
              <p:cNvCxnSpPr/>
              <p:nvPr/>
            </p:nvCxnSpPr>
            <p:spPr>
              <a:xfrm>
                <a:off x="5949598" y="3933056"/>
                <a:ext cx="1008112" cy="0"/>
              </a:xfrm>
              <a:prstGeom prst="line">
                <a:avLst/>
              </a:prstGeom>
            </p:spPr>
            <p:style>
              <a:lnRef idx="3">
                <a:schemeClr val="accent4"/>
              </a:lnRef>
              <a:fillRef idx="0">
                <a:schemeClr val="accent4"/>
              </a:fillRef>
              <a:effectRef idx="2">
                <a:schemeClr val="accent4"/>
              </a:effectRef>
              <a:fontRef idx="minor">
                <a:schemeClr val="tx1"/>
              </a:fontRef>
            </p:style>
          </p:cxnSp>
          <p:sp>
            <p:nvSpPr>
              <p:cNvPr id="44" name="Je rovno 43"/>
              <p:cNvSpPr/>
              <p:nvPr/>
            </p:nvSpPr>
            <p:spPr>
              <a:xfrm>
                <a:off x="5805582" y="4398026"/>
                <a:ext cx="1296144" cy="306034"/>
              </a:xfrm>
              <a:prstGeom prst="mathEqual">
                <a:avLst/>
              </a:prstGeom>
            </p:spPr>
            <p:style>
              <a:lnRef idx="1">
                <a:schemeClr val="accent4"/>
              </a:lnRef>
              <a:fillRef idx="3">
                <a:schemeClr val="accent4"/>
              </a:fillRef>
              <a:effectRef idx="2">
                <a:schemeClr val="accent4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sz="1000">
                  <a:solidFill>
                    <a:prstClr val="black"/>
                  </a:solidFill>
                </a:endParaRPr>
              </a:p>
            </p:txBody>
          </p:sp>
          <p:sp>
            <p:nvSpPr>
              <p:cNvPr id="45" name="Je rovno 44"/>
              <p:cNvSpPr/>
              <p:nvPr/>
            </p:nvSpPr>
            <p:spPr>
              <a:xfrm>
                <a:off x="5805582" y="4184253"/>
                <a:ext cx="1296144" cy="306034"/>
              </a:xfrm>
              <a:prstGeom prst="mathEqual">
                <a:avLst/>
              </a:prstGeom>
            </p:spPr>
            <p:style>
              <a:lnRef idx="1">
                <a:schemeClr val="accent4"/>
              </a:lnRef>
              <a:fillRef idx="3">
                <a:schemeClr val="accent4"/>
              </a:fillRef>
              <a:effectRef idx="2">
                <a:schemeClr val="accent4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sz="1000">
                  <a:solidFill>
                    <a:prstClr val="black"/>
                  </a:solidFill>
                </a:endParaRPr>
              </a:p>
            </p:txBody>
          </p:sp>
          <p:sp>
            <p:nvSpPr>
              <p:cNvPr id="46" name="Je rovno 45"/>
              <p:cNvSpPr/>
              <p:nvPr/>
            </p:nvSpPr>
            <p:spPr>
              <a:xfrm>
                <a:off x="5805582" y="3938596"/>
                <a:ext cx="1296144" cy="306034"/>
              </a:xfrm>
              <a:prstGeom prst="mathEqual">
                <a:avLst/>
              </a:prstGeom>
            </p:spPr>
            <p:style>
              <a:lnRef idx="1">
                <a:schemeClr val="accent4"/>
              </a:lnRef>
              <a:fillRef idx="3">
                <a:schemeClr val="accent4"/>
              </a:fillRef>
              <a:effectRef idx="2">
                <a:schemeClr val="accent4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sz="1000">
                  <a:solidFill>
                    <a:prstClr val="black"/>
                  </a:solidFill>
                </a:endParaRPr>
              </a:p>
            </p:txBody>
          </p:sp>
          <p:sp>
            <p:nvSpPr>
              <p:cNvPr id="48" name="Obdélník 47"/>
              <p:cNvSpPr/>
              <p:nvPr/>
            </p:nvSpPr>
            <p:spPr>
              <a:xfrm>
                <a:off x="6129618" y="3721410"/>
                <a:ext cx="648072" cy="217186"/>
              </a:xfrm>
              <a:prstGeom prst="rect">
                <a:avLst/>
              </a:prstGeom>
              <a:ln>
                <a:solidFill>
                  <a:schemeClr val="bg2">
                    <a:lumMod val="1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002">
                <a:schemeClr val="dk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sz="1000">
                  <a:solidFill>
                    <a:prstClr val="white"/>
                  </a:solidFill>
                </a:endParaRPr>
              </a:p>
            </p:txBody>
          </p:sp>
          <p:cxnSp>
            <p:nvCxnSpPr>
              <p:cNvPr id="53" name="Přímá spojnice 52"/>
              <p:cNvCxnSpPr/>
              <p:nvPr/>
            </p:nvCxnSpPr>
            <p:spPr>
              <a:xfrm>
                <a:off x="6453654" y="3557638"/>
                <a:ext cx="0" cy="174772"/>
              </a:xfrm>
              <a:prstGeom prst="line">
                <a:avLst/>
              </a:prstGeom>
            </p:spPr>
            <p:style>
              <a:lnRef idx="3">
                <a:schemeClr val="dk1"/>
              </a:lnRef>
              <a:fillRef idx="0">
                <a:schemeClr val="dk1"/>
              </a:fillRef>
              <a:effectRef idx="2">
                <a:schemeClr val="dk1"/>
              </a:effectRef>
              <a:fontRef idx="minor">
                <a:schemeClr val="tx1"/>
              </a:fontRef>
            </p:style>
          </p:cxnSp>
        </p:grpSp>
        <p:sp>
          <p:nvSpPr>
            <p:cNvPr id="43" name="Je rovno 42"/>
            <p:cNvSpPr/>
            <p:nvPr/>
          </p:nvSpPr>
          <p:spPr>
            <a:xfrm>
              <a:off x="4572000" y="4477968"/>
              <a:ext cx="3600400" cy="306034"/>
            </a:xfrm>
            <a:prstGeom prst="mathEqual">
              <a:avLst/>
            </a:prstGeom>
          </p:spPr>
          <p:style>
            <a:lnRef idx="1">
              <a:schemeClr val="accent4"/>
            </a:lnRef>
            <a:fillRef idx="3">
              <a:schemeClr val="accent4"/>
            </a:fillRef>
            <a:effectRef idx="2">
              <a:schemeClr val="accent4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1000">
                <a:solidFill>
                  <a:prstClr val="black"/>
                </a:solidFill>
              </a:endParaRPr>
            </a:p>
          </p:txBody>
        </p:sp>
      </p:grpSp>
      <p:grpSp>
        <p:nvGrpSpPr>
          <p:cNvPr id="51" name="Skupina 50"/>
          <p:cNvGrpSpPr/>
          <p:nvPr/>
        </p:nvGrpSpPr>
        <p:grpSpPr>
          <a:xfrm>
            <a:off x="2016678" y="4376103"/>
            <a:ext cx="1814823" cy="1987172"/>
            <a:chOff x="755576" y="2510898"/>
            <a:chExt cx="3629649" cy="2790310"/>
          </a:xfrm>
        </p:grpSpPr>
        <p:sp>
          <p:nvSpPr>
            <p:cNvPr id="20" name="Rámeček 19"/>
            <p:cNvSpPr/>
            <p:nvPr/>
          </p:nvSpPr>
          <p:spPr>
            <a:xfrm>
              <a:off x="1115616" y="3645024"/>
              <a:ext cx="2880320" cy="1656184"/>
            </a:xfrm>
            <a:prstGeom prst="frame">
              <a:avLst>
                <a:gd name="adj1" fmla="val 3824"/>
              </a:avLst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sz="1000">
                <a:solidFill>
                  <a:prstClr val="black"/>
                </a:solidFill>
              </a:endParaRPr>
            </a:p>
          </p:txBody>
        </p:sp>
        <p:sp>
          <p:nvSpPr>
            <p:cNvPr id="21" name="Zaoblený obdélník 20"/>
            <p:cNvSpPr/>
            <p:nvPr/>
          </p:nvSpPr>
          <p:spPr>
            <a:xfrm>
              <a:off x="2051720" y="2510898"/>
              <a:ext cx="1008112" cy="2268252"/>
            </a:xfrm>
            <a:prstGeom prst="round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sz="1000">
                <a:solidFill>
                  <a:prstClr val="black"/>
                </a:solidFill>
              </a:endParaRPr>
            </a:p>
          </p:txBody>
        </p:sp>
        <p:cxnSp>
          <p:nvCxnSpPr>
            <p:cNvPr id="24" name="Přímá spojnice 23"/>
            <p:cNvCxnSpPr/>
            <p:nvPr/>
          </p:nvCxnSpPr>
          <p:spPr>
            <a:xfrm>
              <a:off x="1255223" y="4473116"/>
              <a:ext cx="2668867" cy="0"/>
            </a:xfrm>
            <a:prstGeom prst="line">
              <a:avLst/>
            </a:prstGeom>
          </p:spPr>
          <p:style>
            <a:lnRef idx="3">
              <a:schemeClr val="accent4"/>
            </a:lnRef>
            <a:fillRef idx="0">
              <a:schemeClr val="accent4"/>
            </a:fillRef>
            <a:effectRef idx="2">
              <a:schemeClr val="accent4"/>
            </a:effectRef>
            <a:fontRef idx="minor">
              <a:schemeClr val="tx1"/>
            </a:fontRef>
          </p:style>
        </p:cxnSp>
        <p:sp>
          <p:nvSpPr>
            <p:cNvPr id="35" name="Je rovno 34"/>
            <p:cNvSpPr/>
            <p:nvPr/>
          </p:nvSpPr>
          <p:spPr>
            <a:xfrm>
              <a:off x="755576" y="4473116"/>
              <a:ext cx="3600400" cy="306034"/>
            </a:xfrm>
            <a:prstGeom prst="mathEqual">
              <a:avLst/>
            </a:prstGeom>
          </p:spPr>
          <p:style>
            <a:lnRef idx="1">
              <a:schemeClr val="accent4"/>
            </a:lnRef>
            <a:fillRef idx="3">
              <a:schemeClr val="accent4"/>
            </a:fillRef>
            <a:effectRef idx="2">
              <a:schemeClr val="accent4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1000">
                <a:solidFill>
                  <a:prstClr val="black"/>
                </a:solidFill>
              </a:endParaRPr>
            </a:p>
          </p:txBody>
        </p:sp>
        <p:sp>
          <p:nvSpPr>
            <p:cNvPr id="39" name="Je rovno 38"/>
            <p:cNvSpPr/>
            <p:nvPr/>
          </p:nvSpPr>
          <p:spPr>
            <a:xfrm>
              <a:off x="755576" y="4712311"/>
              <a:ext cx="3600400" cy="306034"/>
            </a:xfrm>
            <a:prstGeom prst="mathEqual">
              <a:avLst/>
            </a:prstGeom>
          </p:spPr>
          <p:style>
            <a:lnRef idx="1">
              <a:schemeClr val="accent4"/>
            </a:lnRef>
            <a:fillRef idx="3">
              <a:schemeClr val="accent4"/>
            </a:fillRef>
            <a:effectRef idx="2">
              <a:schemeClr val="accent4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1000">
                <a:solidFill>
                  <a:prstClr val="black"/>
                </a:solidFill>
              </a:endParaRPr>
            </a:p>
          </p:txBody>
        </p:sp>
        <p:sp>
          <p:nvSpPr>
            <p:cNvPr id="40" name="Je rovno 39"/>
            <p:cNvSpPr/>
            <p:nvPr/>
          </p:nvSpPr>
          <p:spPr>
            <a:xfrm>
              <a:off x="784825" y="4954130"/>
              <a:ext cx="3600400" cy="306034"/>
            </a:xfrm>
            <a:prstGeom prst="mathEqual">
              <a:avLst/>
            </a:prstGeom>
          </p:spPr>
          <p:style>
            <a:lnRef idx="1">
              <a:schemeClr val="accent4"/>
            </a:lnRef>
            <a:fillRef idx="3">
              <a:schemeClr val="accent4"/>
            </a:fillRef>
            <a:effectRef idx="2">
              <a:schemeClr val="accent4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1000">
                <a:solidFill>
                  <a:prstClr val="black"/>
                </a:solidFill>
              </a:endParaRPr>
            </a:p>
          </p:txBody>
        </p:sp>
        <p:sp>
          <p:nvSpPr>
            <p:cNvPr id="36" name="Obdélník 35"/>
            <p:cNvSpPr/>
            <p:nvPr/>
          </p:nvSpPr>
          <p:spPr>
            <a:xfrm>
              <a:off x="2231740" y="4242788"/>
              <a:ext cx="648072" cy="217186"/>
            </a:xfrm>
            <a:prstGeom prst="rect">
              <a:avLst/>
            </a:prstGeom>
            <a:ln>
              <a:solidFill>
                <a:schemeClr val="bg2">
                  <a:lumMod val="1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002">
              <a:schemeClr val="dk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1000">
                <a:solidFill>
                  <a:prstClr val="white"/>
                </a:solidFill>
              </a:endParaRPr>
            </a:p>
          </p:txBody>
        </p:sp>
        <p:cxnSp>
          <p:nvCxnSpPr>
            <p:cNvPr id="38" name="Přímá spojnice 37"/>
            <p:cNvCxnSpPr>
              <a:endCxn id="36" idx="0"/>
            </p:cNvCxnSpPr>
            <p:nvPr/>
          </p:nvCxnSpPr>
          <p:spPr>
            <a:xfrm>
              <a:off x="2555776" y="4068016"/>
              <a:ext cx="0" cy="174772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pic>
          <p:nvPicPr>
            <p:cNvPr id="50" name="Picture 2" descr="C:\Users\uzivatel\AppData\Local\Microsoft\Windows\Temporary Internet Files\Content.IE5\ZOW1DX4L\MC900311662[1].wmf"/>
            <p:cNvPicPr>
              <a:picLocks noChangeAspect="1" noChangeArrowheads="1"/>
            </p:cNvPicPr>
            <p:nvPr/>
          </p:nvPicPr>
          <p:blipFill rotWithShape="1"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2552" t="655" r="32552" b="70095"/>
            <a:stretch/>
          </p:blipFill>
          <p:spPr bwMode="auto">
            <a:xfrm>
              <a:off x="2403570" y="3830048"/>
              <a:ext cx="304412" cy="39098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56" name="Čárový popisek 1 (bez ohraničení) 55"/>
          <p:cNvSpPr/>
          <p:nvPr/>
        </p:nvSpPr>
        <p:spPr>
          <a:xfrm>
            <a:off x="3315187" y="4149080"/>
            <a:ext cx="824765" cy="492569"/>
          </a:xfrm>
          <a:prstGeom prst="callout1">
            <a:avLst>
              <a:gd name="adj1" fmla="val 53363"/>
              <a:gd name="adj2" fmla="val -270"/>
              <a:gd name="adj3" fmla="val 112500"/>
              <a:gd name="adj4" fmla="val -38333"/>
            </a:avLst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200" b="1" dirty="0" smtClean="0">
                <a:solidFill>
                  <a:prstClr val="black"/>
                </a:solidFill>
              </a:rPr>
              <a:t>Vzduch</a:t>
            </a:r>
            <a:endParaRPr lang="cs-CZ" sz="1200" b="1" dirty="0">
              <a:solidFill>
                <a:prstClr val="black"/>
              </a:solidFill>
            </a:endParaRPr>
          </a:p>
        </p:txBody>
      </p:sp>
      <p:sp>
        <p:nvSpPr>
          <p:cNvPr id="60" name="Čárový popisek 1 (bez ohraničení) 59"/>
          <p:cNvSpPr/>
          <p:nvPr/>
        </p:nvSpPr>
        <p:spPr>
          <a:xfrm>
            <a:off x="3662142" y="6225072"/>
            <a:ext cx="823297" cy="518194"/>
          </a:xfrm>
          <a:prstGeom prst="callout1">
            <a:avLst>
              <a:gd name="adj1" fmla="val 53363"/>
              <a:gd name="adj2" fmla="val -270"/>
              <a:gd name="adj3" fmla="val -78700"/>
              <a:gd name="adj4" fmla="val -44047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200" b="1" dirty="0" smtClean="0">
                <a:solidFill>
                  <a:prstClr val="black"/>
                </a:solidFill>
              </a:rPr>
              <a:t>Voda</a:t>
            </a:r>
            <a:endParaRPr lang="cs-CZ" sz="1200" b="1" dirty="0">
              <a:solidFill>
                <a:prstClr val="black"/>
              </a:solidFill>
            </a:endParaRPr>
          </a:p>
        </p:txBody>
      </p:sp>
      <p:cxnSp>
        <p:nvCxnSpPr>
          <p:cNvPr id="58" name="Přímá spojnice 57"/>
          <p:cNvCxnSpPr>
            <a:stCxn id="60" idx="0"/>
          </p:cNvCxnSpPr>
          <p:nvPr/>
        </p:nvCxnSpPr>
        <p:spPr>
          <a:xfrm flipV="1">
            <a:off x="4485439" y="6163258"/>
            <a:ext cx="287672" cy="320911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67" name="Čárový popisek 1 (bez ohraničení) 66"/>
          <p:cNvSpPr/>
          <p:nvPr/>
        </p:nvSpPr>
        <p:spPr>
          <a:xfrm>
            <a:off x="5639851" y="4276057"/>
            <a:ext cx="824765" cy="490481"/>
          </a:xfrm>
          <a:prstGeom prst="callout1">
            <a:avLst>
              <a:gd name="adj1" fmla="val 53363"/>
              <a:gd name="adj2" fmla="val -270"/>
              <a:gd name="adj3" fmla="val 112500"/>
              <a:gd name="adj4" fmla="val -38333"/>
            </a:avLst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200" b="1" dirty="0" smtClean="0">
                <a:solidFill>
                  <a:prstClr val="black"/>
                </a:solidFill>
              </a:rPr>
              <a:t>Dusík s CO</a:t>
            </a:r>
            <a:r>
              <a:rPr lang="cs-CZ" sz="1200" b="1" baseline="-25000" dirty="0" smtClean="0">
                <a:solidFill>
                  <a:prstClr val="black"/>
                </a:solidFill>
              </a:rPr>
              <a:t>2</a:t>
            </a:r>
            <a:endParaRPr lang="cs-CZ" sz="1200" b="1" baseline="-250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55621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60000"/>
                <a:lumOff val="40000"/>
              </a:schemeClr>
            </a:gs>
            <a:gs pos="53000">
              <a:srgbClr val="D4DEFF"/>
            </a:gs>
            <a:gs pos="83000">
              <a:srgbClr val="D4DEFF"/>
            </a:gs>
            <a:gs pos="100000">
              <a:srgbClr val="96AB94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389130" y="347481"/>
            <a:ext cx="7848872" cy="3200876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200" b="1" dirty="0" smtClean="0">
                <a:solidFill>
                  <a:prstClr val="black"/>
                </a:solidFill>
              </a:rPr>
              <a:t>Pokus 7 – (Neutralizace </a:t>
            </a:r>
            <a:r>
              <a:rPr lang="cs-CZ" sz="2200" b="1" dirty="0" err="1" smtClean="0">
                <a:solidFill>
                  <a:prstClr val="black"/>
                </a:solidFill>
              </a:rPr>
              <a:t>HCl</a:t>
            </a:r>
            <a:r>
              <a:rPr lang="cs-CZ" sz="2200" b="1" dirty="0" smtClean="0">
                <a:solidFill>
                  <a:prstClr val="black"/>
                </a:solidFill>
              </a:rPr>
              <a:t>)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000" dirty="0">
                <a:solidFill>
                  <a:prstClr val="black"/>
                </a:solidFill>
              </a:rPr>
              <a:t>Do zkumavky dáme kyselinu chlorovodíkovou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000" dirty="0">
                <a:solidFill>
                  <a:prstClr val="black"/>
                </a:solidFill>
              </a:rPr>
              <a:t>Poté vhodíme malé množství peciček hydroxidu sodného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000" dirty="0">
                <a:solidFill>
                  <a:prstClr val="black"/>
                </a:solidFill>
              </a:rPr>
              <a:t>Reakce je velmi bouřlivá, proto není vhodné vhazovat pecičky víc jak po jedné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000" dirty="0">
                <a:solidFill>
                  <a:prstClr val="black"/>
                </a:solidFill>
              </a:rPr>
              <a:t>Reakce je doprovázena vysokou teplotou, proto raději používáme držák zkumavky</a:t>
            </a:r>
          </a:p>
          <a:p>
            <a:r>
              <a:rPr lang="cs-CZ" sz="2000" u="sng" dirty="0">
                <a:solidFill>
                  <a:prstClr val="black"/>
                </a:solidFill>
              </a:rPr>
              <a:t>Chemická rovnice vypadá takto</a:t>
            </a:r>
          </a:p>
          <a:p>
            <a:r>
              <a:rPr lang="cs-CZ" sz="2000" dirty="0" err="1">
                <a:solidFill>
                  <a:prstClr val="black"/>
                </a:solidFill>
              </a:rPr>
              <a:t>HCl</a:t>
            </a:r>
            <a:r>
              <a:rPr lang="cs-CZ" sz="2000" dirty="0">
                <a:solidFill>
                  <a:prstClr val="black"/>
                </a:solidFill>
              </a:rPr>
              <a:t> + </a:t>
            </a:r>
            <a:r>
              <a:rPr lang="cs-CZ" sz="2000" dirty="0" err="1">
                <a:solidFill>
                  <a:prstClr val="black"/>
                </a:solidFill>
              </a:rPr>
              <a:t>NaOH</a:t>
            </a:r>
            <a:r>
              <a:rPr lang="cs-CZ" sz="2000" dirty="0">
                <a:solidFill>
                  <a:prstClr val="black"/>
                </a:solidFill>
              </a:rPr>
              <a:t> 	 </a:t>
            </a:r>
            <a:r>
              <a:rPr lang="cs-CZ" sz="2000" dirty="0" err="1">
                <a:solidFill>
                  <a:prstClr val="black"/>
                </a:solidFill>
              </a:rPr>
              <a:t>NaCl</a:t>
            </a:r>
            <a:r>
              <a:rPr lang="cs-CZ" sz="2000" dirty="0">
                <a:solidFill>
                  <a:prstClr val="black"/>
                </a:solidFill>
              </a:rPr>
              <a:t> + H</a:t>
            </a:r>
            <a:r>
              <a:rPr lang="cs-CZ" sz="2000" baseline="-25000" dirty="0">
                <a:solidFill>
                  <a:prstClr val="black"/>
                </a:solidFill>
              </a:rPr>
              <a:t>2</a:t>
            </a:r>
            <a:r>
              <a:rPr lang="cs-CZ" sz="2000" dirty="0">
                <a:solidFill>
                  <a:prstClr val="black"/>
                </a:solidFill>
              </a:rPr>
              <a:t>O</a:t>
            </a:r>
          </a:p>
          <a:p>
            <a:r>
              <a:rPr lang="cs-CZ" sz="2000" dirty="0">
                <a:solidFill>
                  <a:prstClr val="black"/>
                </a:solidFill>
              </a:rPr>
              <a:t>Víme, že </a:t>
            </a:r>
            <a:r>
              <a:rPr lang="cs-CZ" sz="2000" dirty="0" err="1">
                <a:solidFill>
                  <a:prstClr val="black"/>
                </a:solidFill>
              </a:rPr>
              <a:t>NaCl</a:t>
            </a:r>
            <a:r>
              <a:rPr lang="cs-CZ" sz="2000" dirty="0">
                <a:solidFill>
                  <a:prstClr val="black"/>
                </a:solidFill>
              </a:rPr>
              <a:t> je kuchyňská sůl a H</a:t>
            </a:r>
            <a:r>
              <a:rPr lang="cs-CZ" sz="2000" baseline="-25000" dirty="0">
                <a:solidFill>
                  <a:prstClr val="black"/>
                </a:solidFill>
              </a:rPr>
              <a:t>2</a:t>
            </a:r>
            <a:r>
              <a:rPr lang="cs-CZ" sz="2000" dirty="0">
                <a:solidFill>
                  <a:prstClr val="black"/>
                </a:solidFill>
              </a:rPr>
              <a:t>O je voda</a:t>
            </a:r>
            <a:endParaRPr lang="cs-CZ" sz="2000" i="1" dirty="0">
              <a:solidFill>
                <a:prstClr val="black"/>
              </a:solidFill>
            </a:endParaRPr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1752450" y="2996952"/>
            <a:ext cx="576064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pic>
        <p:nvPicPr>
          <p:cNvPr id="1026" name="Picture 2" descr="Soubor:Hydroxid sodný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2446771"/>
            <a:ext cx="2279323" cy="183569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Vývojový diagram: zpoždění 3"/>
          <p:cNvSpPr/>
          <p:nvPr/>
        </p:nvSpPr>
        <p:spPr>
          <a:xfrm rot="5400000">
            <a:off x="571234" y="5144048"/>
            <a:ext cx="1737320" cy="611480"/>
          </a:xfrm>
          <a:prstGeom prst="flowChartDelay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Je rovno 5"/>
          <p:cNvSpPr/>
          <p:nvPr/>
        </p:nvSpPr>
        <p:spPr>
          <a:xfrm>
            <a:off x="1232776" y="5840760"/>
            <a:ext cx="413752" cy="477688"/>
          </a:xfrm>
          <a:prstGeom prst="mathEqual">
            <a:avLst/>
          </a:prstGeom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003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0" name="Je rovno 9"/>
          <p:cNvSpPr/>
          <p:nvPr/>
        </p:nvSpPr>
        <p:spPr>
          <a:xfrm>
            <a:off x="1133912" y="5682608"/>
            <a:ext cx="611480" cy="477688"/>
          </a:xfrm>
          <a:prstGeom prst="mathEqual">
            <a:avLst/>
          </a:prstGeom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003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8" name="Zaoblený obdélníkový popisek 7"/>
          <p:cNvSpPr/>
          <p:nvPr/>
        </p:nvSpPr>
        <p:spPr>
          <a:xfrm>
            <a:off x="2040482" y="6079604"/>
            <a:ext cx="653691" cy="517748"/>
          </a:xfrm>
          <a:prstGeom prst="wedgeRoundRectCallout">
            <a:avLst>
              <a:gd name="adj1" fmla="val -134737"/>
              <a:gd name="adj2" fmla="val -51036"/>
              <a:gd name="adj3" fmla="val 16667"/>
            </a:avLst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HCl</a:t>
            </a:r>
            <a:endParaRPr lang="cs-CZ" dirty="0"/>
          </a:p>
        </p:txBody>
      </p:sp>
      <p:sp>
        <p:nvSpPr>
          <p:cNvPr id="12" name="Zaoblený obdélníkový popisek 11"/>
          <p:cNvSpPr/>
          <p:nvPr/>
        </p:nvSpPr>
        <p:spPr>
          <a:xfrm>
            <a:off x="2396276" y="4365104"/>
            <a:ext cx="807572" cy="432048"/>
          </a:xfrm>
          <a:prstGeom prst="wedgeRoundRectCallout">
            <a:avLst>
              <a:gd name="adj1" fmla="val -134737"/>
              <a:gd name="adj2" fmla="val -51036"/>
              <a:gd name="adj3" fmla="val 16667"/>
            </a:avLst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NaOH</a:t>
            </a:r>
            <a:endParaRPr lang="cs-CZ" dirty="0"/>
          </a:p>
        </p:txBody>
      </p:sp>
      <p:sp>
        <p:nvSpPr>
          <p:cNvPr id="9" name="Ovál 8"/>
          <p:cNvSpPr/>
          <p:nvPr/>
        </p:nvSpPr>
        <p:spPr>
          <a:xfrm>
            <a:off x="1439894" y="4293096"/>
            <a:ext cx="312556" cy="144016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1592294" y="4221088"/>
            <a:ext cx="312556" cy="144016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1356247" y="5768752"/>
            <a:ext cx="312556" cy="144016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vál 16"/>
          <p:cNvSpPr/>
          <p:nvPr/>
        </p:nvSpPr>
        <p:spPr>
          <a:xfrm>
            <a:off x="1199969" y="5449788"/>
            <a:ext cx="312556" cy="144016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8" name="Skupina 17"/>
          <p:cNvGrpSpPr/>
          <p:nvPr/>
        </p:nvGrpSpPr>
        <p:grpSpPr>
          <a:xfrm>
            <a:off x="3971723" y="4597097"/>
            <a:ext cx="2902205" cy="1851839"/>
            <a:chOff x="3971723" y="4597097"/>
            <a:chExt cx="2902205" cy="1851839"/>
          </a:xfrm>
        </p:grpSpPr>
        <p:pic>
          <p:nvPicPr>
            <p:cNvPr id="5122" name="Picture 2" descr="C:\Users\uzivatel\AppData\Local\Microsoft\Windows\Temporary Internet Files\Content.IE5\PVDUFBUN\MC900433865[4].png">
              <a:hlinkClick r:id="rId3"/>
            </p:cNvPr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739144" y="4933103"/>
              <a:ext cx="1144189" cy="114418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1" name="TextovéPole 10"/>
            <p:cNvSpPr txBox="1"/>
            <p:nvPr/>
          </p:nvSpPr>
          <p:spPr>
            <a:xfrm>
              <a:off x="4739145" y="6079604"/>
              <a:ext cx="136736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/>
                <a:t>c</a:t>
              </a:r>
              <a:r>
                <a:rPr lang="cs-CZ" dirty="0" smtClean="0"/>
                <a:t>ca 1:45 min</a:t>
              </a:r>
              <a:endParaRPr lang="cs-CZ" dirty="0"/>
            </a:p>
          </p:txBody>
        </p:sp>
        <p:sp>
          <p:nvSpPr>
            <p:cNvPr id="13" name="TextovéPole 12"/>
            <p:cNvSpPr txBox="1"/>
            <p:nvPr/>
          </p:nvSpPr>
          <p:spPr>
            <a:xfrm>
              <a:off x="3971723" y="4597097"/>
              <a:ext cx="2902205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000" dirty="0" smtClean="0"/>
                <a:t>Příprava </a:t>
              </a:r>
              <a:r>
                <a:rPr lang="cs-CZ" sz="2000" dirty="0" err="1" smtClean="0"/>
                <a:t>NaCl</a:t>
              </a:r>
              <a:r>
                <a:rPr lang="cs-CZ" sz="2000" dirty="0" smtClean="0"/>
                <a:t> neutralizací</a:t>
              </a:r>
              <a:endParaRPr lang="cs-CZ" sz="2000" dirty="0"/>
            </a:p>
          </p:txBody>
        </p:sp>
      </p:grpSp>
    </p:spTree>
    <p:extLst>
      <p:ext uri="{BB962C8B-B14F-4D97-AF65-F5344CB8AC3E}">
        <p14:creationId xmlns:p14="http://schemas.microsoft.com/office/powerpoint/2010/main" val="20236860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Krychle 10"/>
          <p:cNvSpPr/>
          <p:nvPr/>
        </p:nvSpPr>
        <p:spPr>
          <a:xfrm>
            <a:off x="6156471" y="4598267"/>
            <a:ext cx="288032" cy="309536"/>
          </a:xfrm>
          <a:prstGeom prst="cube">
            <a:avLst/>
          </a:prstGeo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459608" y="415388"/>
            <a:ext cx="7344816" cy="196977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200" b="1" dirty="0" smtClean="0">
                <a:solidFill>
                  <a:prstClr val="black"/>
                </a:solidFill>
              </a:rPr>
              <a:t>Pokus 8 – (Rekce draslíku s vodou)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i="1" dirty="0" smtClean="0">
                <a:solidFill>
                  <a:prstClr val="black"/>
                </a:solidFill>
              </a:rPr>
              <a:t>Do větší mísy, akvária dáme vodu</a:t>
            </a:r>
            <a:endParaRPr lang="cs-CZ" sz="2000" i="1" dirty="0">
              <a:solidFill>
                <a:prstClr val="black"/>
              </a:solidFill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cs-CZ" sz="2000" i="1" dirty="0" smtClean="0">
                <a:solidFill>
                  <a:prstClr val="black"/>
                </a:solidFill>
              </a:rPr>
              <a:t>Malý kousek draslíku vhodíme do vody a sledujeme z bezpečné vzdálenosti co se bude dít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i="1" dirty="0" smtClean="0">
                <a:solidFill>
                  <a:prstClr val="black"/>
                </a:solidFill>
              </a:rPr>
              <a:t>Pozor!!! Tento pokus může být nebezpečný a může způsobit popáleniny</a:t>
            </a:r>
            <a:endParaRPr lang="cs-CZ" sz="2000" i="1" dirty="0">
              <a:solidFill>
                <a:prstClr val="black"/>
              </a:solidFill>
            </a:endParaRPr>
          </a:p>
        </p:txBody>
      </p:sp>
      <p:pic>
        <p:nvPicPr>
          <p:cNvPr id="4098" name="Picture 2" descr="C:\Users\uzivatel\AppData\Local\Microsoft\Windows\Temporary Internet Files\Content.IE5\16UXLQ8S\MM900041072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56376" y="795602"/>
            <a:ext cx="591840" cy="11710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6" name="Skupina 5"/>
          <p:cNvGrpSpPr/>
          <p:nvPr/>
        </p:nvGrpSpPr>
        <p:grpSpPr>
          <a:xfrm>
            <a:off x="938932" y="2932530"/>
            <a:ext cx="2408032" cy="1718911"/>
            <a:chOff x="2252363" y="2862389"/>
            <a:chExt cx="2408032" cy="1718911"/>
          </a:xfrm>
        </p:grpSpPr>
        <p:pic>
          <p:nvPicPr>
            <p:cNvPr id="7" name="Picture 2" descr="C:\Users\uzivatel\AppData\Local\Microsoft\Windows\Temporary Internet Files\Content.IE5\PVDUFBUN\MC900433865[2].png">
              <a:hlinkClick r:id="rId3"/>
            </p:cNvPr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937298" y="3231721"/>
              <a:ext cx="1108720" cy="110872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8" name="TextovéPole 7"/>
            <p:cNvSpPr txBox="1"/>
            <p:nvPr/>
          </p:nvSpPr>
          <p:spPr>
            <a:xfrm>
              <a:off x="2803470" y="4211968"/>
              <a:ext cx="1376375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>
                  <a:solidFill>
                    <a:prstClr val="black"/>
                  </a:solidFill>
                </a:rPr>
                <a:t>c</a:t>
              </a:r>
              <a:r>
                <a:rPr lang="cs-CZ" dirty="0" smtClean="0">
                  <a:solidFill>
                    <a:prstClr val="black"/>
                  </a:solidFill>
                </a:rPr>
                <a:t>ca 0:37 s</a:t>
              </a:r>
              <a:endParaRPr lang="cs-CZ" dirty="0">
                <a:solidFill>
                  <a:prstClr val="black"/>
                </a:solidFill>
              </a:endParaRPr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2252363" y="2862389"/>
              <a:ext cx="240803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prstClr val="black"/>
                  </a:solidFill>
                </a:rPr>
                <a:t>Reakce draslíku s vodou</a:t>
              </a:r>
              <a:endParaRPr lang="cs-CZ" u="sng" dirty="0">
                <a:solidFill>
                  <a:prstClr val="black"/>
                </a:solidFill>
              </a:endParaRPr>
            </a:p>
          </p:txBody>
        </p:sp>
      </p:grpSp>
      <p:sp>
        <p:nvSpPr>
          <p:cNvPr id="5" name="Rámeček 4"/>
          <p:cNvSpPr/>
          <p:nvPr/>
        </p:nvSpPr>
        <p:spPr>
          <a:xfrm>
            <a:off x="4564064" y="3814525"/>
            <a:ext cx="3240360" cy="1811187"/>
          </a:xfrm>
          <a:prstGeom prst="frame">
            <a:avLst>
              <a:gd name="adj1" fmla="val 6730"/>
            </a:avLst>
          </a:prstGeom>
          <a:solidFill>
            <a:schemeClr val="bg1">
              <a:lumMod val="85000"/>
            </a:schemeClr>
          </a:solidFill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700596" y="4724175"/>
            <a:ext cx="2952328" cy="725106"/>
          </a:xfrm>
          <a:prstGeom prst="rect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101" name="Picture 5" descr="C:\Users\uzivatel\AppData\Local\Microsoft\Windows\Temporary Internet Files\Content.IE5\ZOW1DX4L\MC900311662[2].wmf"/>
          <p:cNvPicPr>
            <a:picLocks noChangeAspect="1" noChangeArrowheads="1"/>
          </p:cNvPicPr>
          <p:nvPr/>
        </p:nvPicPr>
        <p:blipFill rotWithShape="1">
          <a:blip r:embed="rId5" cstate="print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738" r="29912" b="77256"/>
          <a:stretch/>
        </p:blipFill>
        <p:spPr bwMode="auto">
          <a:xfrm>
            <a:off x="5924542" y="4310923"/>
            <a:ext cx="463857" cy="4736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Oválný popisek 11"/>
          <p:cNvSpPr/>
          <p:nvPr/>
        </p:nvSpPr>
        <p:spPr>
          <a:xfrm>
            <a:off x="3203847" y="5624374"/>
            <a:ext cx="1080119" cy="468052"/>
          </a:xfrm>
          <a:prstGeom prst="wedgeEllipseCallout">
            <a:avLst>
              <a:gd name="adj1" fmla="val 108562"/>
              <a:gd name="adj2" fmla="val -167870"/>
            </a:avLst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Voda</a:t>
            </a:r>
            <a:endParaRPr lang="cs-CZ" dirty="0"/>
          </a:p>
        </p:txBody>
      </p:sp>
      <p:sp>
        <p:nvSpPr>
          <p:cNvPr id="17" name="Oválný popisek 16"/>
          <p:cNvSpPr/>
          <p:nvPr/>
        </p:nvSpPr>
        <p:spPr>
          <a:xfrm>
            <a:off x="6724305" y="3117196"/>
            <a:ext cx="1232071" cy="468052"/>
          </a:xfrm>
          <a:prstGeom prst="wedgeEllipseCallout">
            <a:avLst>
              <a:gd name="adj1" fmla="val -78894"/>
              <a:gd name="adj2" fmla="val 267510"/>
            </a:avLst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Draslík</a:t>
            </a:r>
            <a:endParaRPr lang="cs-CZ" dirty="0"/>
          </a:p>
        </p:txBody>
      </p:sp>
      <p:sp>
        <p:nvSpPr>
          <p:cNvPr id="18" name="Oválný popisek 17"/>
          <p:cNvSpPr/>
          <p:nvPr/>
        </p:nvSpPr>
        <p:spPr>
          <a:xfrm>
            <a:off x="4700596" y="3029638"/>
            <a:ext cx="1391507" cy="468052"/>
          </a:xfrm>
          <a:prstGeom prst="wedgeEllipseCallout">
            <a:avLst>
              <a:gd name="adj1" fmla="val 48334"/>
              <a:gd name="adj2" fmla="val 259137"/>
            </a:avLst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Plamen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958093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964704"/>
          </a:xfrm>
        </p:spPr>
        <p:txBody>
          <a:bodyPr/>
          <a:lstStyle/>
          <a:p>
            <a:r>
              <a:rPr lang="cs-CZ" dirty="0" smtClean="0"/>
              <a:t>http://office.microsoft.com/klipart</a:t>
            </a:r>
          </a:p>
        </p:txBody>
      </p:sp>
    </p:spTree>
    <p:extLst>
      <p:ext uri="{BB962C8B-B14F-4D97-AF65-F5344CB8AC3E}">
        <p14:creationId xmlns:p14="http://schemas.microsoft.com/office/powerpoint/2010/main" val="10331381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2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3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1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5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776</Words>
  <Application>Microsoft Office PowerPoint</Application>
  <PresentationFormat>Předvádění na obrazovce (4:3)</PresentationFormat>
  <Paragraphs>112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5</vt:i4>
      </vt:variant>
      <vt:variant>
        <vt:lpstr>Nadpisy snímků</vt:lpstr>
      </vt:variant>
      <vt:variant>
        <vt:i4>12</vt:i4>
      </vt:variant>
    </vt:vector>
  </HeadingPairs>
  <TitlesOfParts>
    <vt:vector size="17" baseType="lpstr">
      <vt:lpstr>Motiv sady Office</vt:lpstr>
      <vt:lpstr>2_Motiv sady Office</vt:lpstr>
      <vt:lpstr>3_Motiv sady Office</vt:lpstr>
      <vt:lpstr>1_Motiv sady Office</vt:lpstr>
      <vt:lpstr>5_Motiv sady Office</vt:lpstr>
      <vt:lpstr>Chemické pokusy VY_32_INOVACE_1A_20 Číslo projektu: CZ.1.07/1.4.00/21.1101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2011-08-03T16:50:00Z</dcterms:created>
  <dcterms:modified xsi:type="dcterms:W3CDTF">2013-06-22T12:31:16Z</dcterms:modified>
</cp:coreProperties>
</file>