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58" r:id="rId4"/>
    <p:sldId id="284" r:id="rId5"/>
    <p:sldId id="285" r:id="rId6"/>
    <p:sldId id="286" r:id="rId7"/>
    <p:sldId id="287" r:id="rId8"/>
    <p:sldId id="283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</a:t>
              </a:r>
              <a:r>
                <a:rPr lang="cs-CZ" sz="1200" b="0" i="0" u="none" strike="noStrike" kern="1200" cap="none" spc="0" baseline="0" dirty="0">
                  <a:uFillTx/>
                  <a:latin typeface="Calibri"/>
                </a:rPr>
                <a:t>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</a:t>
              </a:r>
              <a:r>
                <a:rPr lang="cs-CZ" sz="1200" kern="0" dirty="0" smtClean="0">
                  <a:latin typeface="Calibri"/>
                </a:rPr>
                <a:t>14 Značky fyzikálních veličin – test A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a 9.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</a:t>
            </a:r>
            <a:r>
              <a:rPr lang="cs-CZ" sz="1400" dirty="0" smtClean="0">
                <a:solidFill>
                  <a:schemeClr val="tx1"/>
                </a:solidFill>
              </a:rPr>
              <a:t>                  s </a:t>
            </a:r>
            <a:r>
              <a:rPr lang="cs-CZ" sz="1400" dirty="0" smtClean="0">
                <a:solidFill>
                  <a:schemeClr val="tx1"/>
                </a:solidFill>
              </a:rPr>
              <a:t>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</a:t>
            </a:r>
            <a:r>
              <a:rPr lang="cs-CZ" sz="1400" dirty="0" smtClean="0">
                <a:solidFill>
                  <a:schemeClr val="tx1"/>
                </a:solidFill>
              </a:rPr>
              <a:t>               k </a:t>
            </a:r>
            <a:r>
              <a:rPr lang="cs-CZ" sz="1400" dirty="0" smtClean="0">
                <a:solidFill>
                  <a:schemeClr val="tx1"/>
                </a:solidFill>
              </a:rPr>
              <a:t>samostatné práci žáků. V případě potřeby je možné některé otázky vynechat a dle toho také upravit celkové hodnocení. Na úvodní procvičení je možné použít řešení testu.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 ZNAČKY FYZIKÁLNÍCH  VELIČIN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</a:t>
            </a:r>
            <a:r>
              <a:rPr lang="cs-CZ" sz="1400" dirty="0" smtClean="0">
                <a:solidFill>
                  <a:schemeClr val="tx1"/>
                </a:solidFill>
              </a:rPr>
              <a:t>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13 - 15 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Značky fyzikálních veličin, test – List 1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Značka síly :</a:t>
            </a:r>
            <a:r>
              <a:rPr lang="cs-CZ" sz="2000" dirty="0" smtClean="0">
                <a:latin typeface="Calibri"/>
              </a:rPr>
              <a:t>                A/  </a:t>
            </a:r>
            <a:r>
              <a:rPr lang="cs-CZ" sz="2000" b="1" dirty="0" smtClean="0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b="1" dirty="0" smtClean="0">
                <a:latin typeface="Calibri"/>
              </a:rPr>
              <a:t>5.        Značka objemu :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V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smtClean="0">
                <a:latin typeface="Calibri"/>
              </a:rPr>
              <a:t>F  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smtClean="0">
                <a:latin typeface="Calibri"/>
              </a:rPr>
              <a:t>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C/  </a:t>
            </a:r>
            <a:r>
              <a:rPr lang="cs-CZ" sz="2000" b="1" dirty="0" smtClean="0">
                <a:latin typeface="Calibri"/>
              </a:rPr>
              <a:t>W</a:t>
            </a:r>
            <a:r>
              <a:rPr lang="cs-CZ" sz="2000" dirty="0" smtClean="0">
                <a:latin typeface="Calibri"/>
              </a:rPr>
              <a:t>                                                               C/  </a:t>
            </a:r>
            <a:r>
              <a:rPr lang="cs-CZ" sz="2000" b="1" dirty="0" smtClean="0">
                <a:latin typeface="Calibri"/>
              </a:rPr>
              <a:t>S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Značka gravitačního                            6.      Značka povrchu :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s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zrychlení :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z  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smtClean="0">
                <a:latin typeface="Calibri"/>
              </a:rPr>
              <a:t>p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smtClean="0">
                <a:latin typeface="Calibri"/>
              </a:rPr>
              <a:t>g </a:t>
            </a:r>
            <a:r>
              <a:rPr lang="cs-CZ" sz="2000" dirty="0" smtClean="0">
                <a:latin typeface="Calibri"/>
              </a:rPr>
              <a:t>                                                                C/  </a:t>
            </a:r>
            <a:r>
              <a:rPr lang="cs-CZ" sz="2000" b="1" dirty="0" smtClean="0">
                <a:latin typeface="Calibri"/>
              </a:rPr>
              <a:t>S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C/  </a:t>
            </a:r>
            <a:r>
              <a:rPr lang="cs-CZ" sz="2000" b="1" dirty="0" smtClean="0">
                <a:latin typeface="Calibri"/>
              </a:rPr>
              <a:t>v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3.    Značka hmotnosti :</a:t>
            </a:r>
            <a:r>
              <a:rPr lang="cs-CZ" sz="2000" dirty="0" smtClean="0">
                <a:latin typeface="Calibri"/>
              </a:rPr>
              <a:t>    A/  </a:t>
            </a:r>
            <a:r>
              <a:rPr lang="cs-CZ" sz="2000" b="1" dirty="0" smtClean="0">
                <a:latin typeface="Calibri"/>
              </a:rPr>
              <a:t>kg</a:t>
            </a:r>
            <a:r>
              <a:rPr lang="cs-CZ" sz="2000" dirty="0" smtClean="0">
                <a:latin typeface="Calibri"/>
              </a:rPr>
              <a:t>                </a:t>
            </a:r>
            <a:r>
              <a:rPr lang="cs-CZ" sz="2000" b="1" dirty="0" smtClean="0">
                <a:latin typeface="Calibri"/>
              </a:rPr>
              <a:t>7.     Značka dráhy  :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s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B/  </a:t>
            </a:r>
            <a:r>
              <a:rPr lang="cs-CZ" sz="2000" b="1" dirty="0" smtClean="0">
                <a:latin typeface="Calibri"/>
              </a:rPr>
              <a:t>m                                                               </a:t>
            </a:r>
            <a:r>
              <a:rPr lang="cs-CZ" sz="2000" dirty="0" smtClean="0">
                <a:latin typeface="Calibri"/>
              </a:rPr>
              <a:t> B/  </a:t>
            </a:r>
            <a:r>
              <a:rPr lang="cs-CZ" sz="2000" b="1" dirty="0" smtClean="0">
                <a:latin typeface="Calibri"/>
              </a:rPr>
              <a:t>t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C/  </a:t>
            </a:r>
            <a:r>
              <a:rPr lang="cs-CZ" sz="2000" b="1" dirty="0" smtClean="0">
                <a:latin typeface="Calibri"/>
              </a:rPr>
              <a:t>h</a:t>
            </a:r>
            <a:r>
              <a:rPr lang="cs-CZ" sz="2000" dirty="0" smtClean="0">
                <a:latin typeface="Calibri"/>
              </a:rPr>
              <a:t>                                                                 C/  </a:t>
            </a:r>
            <a:r>
              <a:rPr lang="cs-CZ" sz="2000" b="1" dirty="0" smtClean="0">
                <a:latin typeface="Calibri"/>
              </a:rPr>
              <a:t>v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4.    Značka hustoty                                     8.     Značka rychlosti :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v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je z řeckého :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pí                                                               </a:t>
            </a:r>
            <a:r>
              <a:rPr lang="cs-CZ" sz="2000" dirty="0" smtClean="0">
                <a:latin typeface="Calibri"/>
              </a:rPr>
              <a:t> B/  </a:t>
            </a:r>
            <a:r>
              <a:rPr lang="cs-CZ" sz="2000" b="1" dirty="0" smtClean="0">
                <a:latin typeface="Calibri"/>
              </a:rPr>
              <a:t>s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B/  </a:t>
            </a:r>
            <a:r>
              <a:rPr lang="cs-CZ" sz="2000" b="1" dirty="0" err="1" smtClean="0">
                <a:latin typeface="Calibri"/>
              </a:rPr>
              <a:t>óm</a:t>
            </a:r>
            <a:r>
              <a:rPr lang="cs-CZ" sz="2000" dirty="0" smtClean="0">
                <a:latin typeface="Calibri"/>
              </a:rPr>
              <a:t>                                                              C/ </a:t>
            </a:r>
            <a:r>
              <a:rPr lang="cs-CZ" sz="2000" b="1" dirty="0" smtClean="0">
                <a:latin typeface="Calibri"/>
              </a:rPr>
              <a:t> t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C/  </a:t>
            </a:r>
            <a:r>
              <a:rPr lang="cs-CZ" sz="2000" b="1" dirty="0" smtClean="0">
                <a:latin typeface="Calibri"/>
              </a:rPr>
              <a:t>ró</a:t>
            </a:r>
            <a:r>
              <a:rPr lang="cs-CZ" sz="2000" dirty="0" smtClean="0">
                <a:latin typeface="Calibri"/>
              </a:rPr>
              <a:t>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Značky fyzikálních veličin, test – List 2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Značka času :</a:t>
            </a:r>
            <a:r>
              <a:rPr lang="cs-CZ" sz="2000" dirty="0" smtClean="0">
                <a:latin typeface="Calibri"/>
              </a:rPr>
              <a:t>              A/  </a:t>
            </a:r>
            <a:r>
              <a:rPr lang="cs-CZ" sz="2000" b="1" dirty="0">
                <a:latin typeface="Calibri"/>
              </a:rPr>
              <a:t>s</a:t>
            </a:r>
            <a:r>
              <a:rPr lang="cs-CZ" sz="2000" dirty="0" smtClean="0">
                <a:latin typeface="Calibri"/>
              </a:rPr>
              <a:t>                </a:t>
            </a:r>
            <a:r>
              <a:rPr lang="cs-CZ" sz="2000" b="1" dirty="0" smtClean="0">
                <a:latin typeface="Calibri"/>
              </a:rPr>
              <a:t>13.      Značka polohové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b="1" dirty="0" smtClean="0">
                <a:latin typeface="Calibri"/>
              </a:rPr>
              <a:t>                           energie :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err="1">
                <a:latin typeface="Calibri"/>
              </a:rPr>
              <a:t>E</a:t>
            </a:r>
            <a:r>
              <a:rPr lang="cs-CZ" sz="2000" b="1" baseline="-25000" dirty="0" err="1">
                <a:latin typeface="Calibri"/>
              </a:rPr>
              <a:t>k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C/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B/  </a:t>
            </a:r>
            <a:r>
              <a:rPr lang="cs-CZ" sz="2000" b="1" dirty="0" err="1">
                <a:latin typeface="Calibri"/>
              </a:rPr>
              <a:t>E</a:t>
            </a:r>
            <a:r>
              <a:rPr lang="cs-CZ" sz="2000" b="1" baseline="-25000" dirty="0" err="1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C</a:t>
            </a:r>
            <a:r>
              <a:rPr lang="cs-CZ" sz="2000" dirty="0">
                <a:latin typeface="Calibri"/>
              </a:rPr>
              <a:t>/  </a:t>
            </a:r>
            <a:r>
              <a:rPr lang="cs-CZ" sz="2000" b="1" dirty="0" err="1" smtClean="0">
                <a:latin typeface="Calibri"/>
              </a:rPr>
              <a:t>E</a:t>
            </a:r>
            <a:r>
              <a:rPr lang="cs-CZ" sz="2000" b="1" baseline="-25000" dirty="0" err="1" smtClean="0">
                <a:latin typeface="Calibri"/>
              </a:rPr>
              <a:t>h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10.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Značka práce :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P               14.      Značka tlaku :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</a:t>
            </a:r>
            <a:r>
              <a:rPr lang="cs-CZ" sz="2000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C/  </a:t>
            </a:r>
            <a:r>
              <a:rPr lang="cs-CZ" sz="2000" b="1" dirty="0" smtClean="0">
                <a:latin typeface="Calibri"/>
              </a:rPr>
              <a:t>Pa</a:t>
            </a:r>
            <a:r>
              <a:rPr lang="cs-CZ" sz="2000" dirty="0" smtClean="0">
                <a:latin typeface="Calibri"/>
              </a:rPr>
              <a:t>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11.    Značka výkonu :</a:t>
            </a:r>
            <a:r>
              <a:rPr lang="cs-CZ" sz="2000" dirty="0" smtClean="0">
                <a:latin typeface="Calibri"/>
              </a:rPr>
              <a:t>         A/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dirty="0" smtClean="0">
                <a:latin typeface="Calibri"/>
              </a:rPr>
              <a:t>                </a:t>
            </a:r>
            <a:r>
              <a:rPr lang="cs-CZ" sz="2000" b="1" dirty="0" smtClean="0">
                <a:latin typeface="Calibri"/>
              </a:rPr>
              <a:t>15.     Značka tepla  :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b="1" dirty="0" smtClean="0">
                <a:latin typeface="Calibri"/>
              </a:rPr>
              <a:t>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Q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C/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                                                               C/  </a:t>
            </a:r>
            <a:r>
              <a:rPr lang="cs-CZ" sz="2000" b="1" dirty="0">
                <a:latin typeface="Calibri"/>
              </a:rPr>
              <a:t>t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12.    Značka pohybové                               16.     Značka měrné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energie :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err="1" smtClean="0">
                <a:latin typeface="Calibri"/>
              </a:rPr>
              <a:t>E</a:t>
            </a:r>
            <a:r>
              <a:rPr lang="cs-CZ" sz="2000" b="1" baseline="-25000" dirty="0" err="1" smtClean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                     tepelné kapacity :      </a:t>
            </a:r>
            <a:r>
              <a:rPr lang="cs-CZ" sz="2000" dirty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</a:t>
            </a:r>
            <a:r>
              <a:rPr lang="cs-CZ" sz="2000" b="1" dirty="0" smtClean="0">
                <a:latin typeface="Calibri"/>
              </a:rPr>
              <a:t>m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smtClean="0">
                <a:latin typeface="Calibri"/>
              </a:rPr>
              <a:t>E</a:t>
            </a:r>
            <a:r>
              <a:rPr lang="cs-CZ" sz="2000" b="1" baseline="-25000" dirty="0" smtClean="0">
                <a:latin typeface="Calibri"/>
              </a:rPr>
              <a:t>m</a:t>
            </a:r>
            <a:r>
              <a:rPr lang="cs-CZ" sz="2000" dirty="0" smtClean="0">
                <a:latin typeface="Calibri"/>
              </a:rPr>
              <a:t>                                                               </a:t>
            </a:r>
            <a:r>
              <a:rPr lang="cs-CZ" sz="2000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</a:t>
            </a:r>
            <a:r>
              <a:rPr lang="cs-CZ" sz="2000" b="1" dirty="0" smtClean="0">
                <a:latin typeface="Calibri"/>
              </a:rPr>
              <a:t> c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C/  </a:t>
            </a:r>
            <a:r>
              <a:rPr lang="cs-CZ" sz="2000" b="1" dirty="0" err="1" smtClean="0">
                <a:latin typeface="Calibri"/>
              </a:rPr>
              <a:t>E</a:t>
            </a:r>
            <a:r>
              <a:rPr lang="cs-CZ" sz="2000" b="1" baseline="-25000" dirty="0" err="1" smtClean="0">
                <a:latin typeface="Calibri"/>
              </a:rPr>
              <a:t>k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C/  </a:t>
            </a:r>
            <a:r>
              <a:rPr lang="cs-CZ" sz="2000" b="1" dirty="0" smtClean="0">
                <a:latin typeface="Calibri"/>
              </a:rPr>
              <a:t>t</a:t>
            </a:r>
            <a:endParaRPr lang="cs-CZ" sz="2000" b="1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284643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Značky fyzikálních veličin, test – List 3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17.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Značka skupenského</a:t>
            </a:r>
            <a:r>
              <a:rPr lang="cs-CZ" sz="2000" dirty="0" smtClean="0">
                <a:latin typeface="Calibri"/>
              </a:rPr>
              <a:t>                         </a:t>
            </a:r>
            <a:r>
              <a:rPr lang="cs-CZ" sz="2000" b="1" dirty="0" smtClean="0">
                <a:latin typeface="Calibri"/>
              </a:rPr>
              <a:t>21.      Značka elektrického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tepla</a:t>
            </a:r>
            <a:r>
              <a:rPr lang="cs-CZ" sz="2000" dirty="0" smtClean="0">
                <a:latin typeface="Calibri"/>
              </a:rPr>
              <a:t> :                                  A/  </a:t>
            </a:r>
            <a:r>
              <a:rPr lang="cs-CZ" sz="2000" b="1" dirty="0" smtClean="0">
                <a:latin typeface="Calibri"/>
              </a:rPr>
              <a:t>L                     proudu :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I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B/ </a:t>
            </a:r>
            <a:r>
              <a:rPr lang="cs-CZ" sz="2000" b="1" dirty="0" smtClean="0">
                <a:latin typeface="Calibri"/>
              </a:rPr>
              <a:t> Q</a:t>
            </a:r>
            <a:r>
              <a:rPr lang="cs-CZ" sz="2000" dirty="0" smtClean="0">
                <a:latin typeface="Calibri"/>
              </a:rPr>
              <a:t>                                                         B/  </a:t>
            </a:r>
            <a:r>
              <a:rPr lang="cs-CZ" sz="2000" b="1" dirty="0">
                <a:latin typeface="Calibri"/>
              </a:rPr>
              <a:t>R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C/  </a:t>
            </a:r>
            <a:r>
              <a:rPr lang="cs-CZ" sz="2000" b="1" dirty="0" smtClean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                                                          C</a:t>
            </a:r>
            <a:r>
              <a:rPr lang="cs-CZ" sz="2000" dirty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U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18.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Značka teploty :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b="1" dirty="0" smtClean="0">
                <a:latin typeface="Calibri"/>
              </a:rPr>
              <a:t>                22.   Značka elektrického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             odporu : 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U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                                    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B/  </a:t>
            </a:r>
            <a:r>
              <a:rPr lang="cs-CZ" sz="2000" b="1" dirty="0" smtClean="0">
                <a:latin typeface="Calibri"/>
              </a:rPr>
              <a:t>R</a:t>
            </a:r>
            <a:r>
              <a:rPr lang="cs-CZ" sz="2000" dirty="0" smtClean="0">
                <a:latin typeface="Calibri"/>
              </a:rPr>
              <a:t>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C/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I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19.   Značka elektrického</a:t>
            </a: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b="1" dirty="0" smtClean="0">
                <a:latin typeface="Calibri"/>
              </a:rPr>
              <a:t>23.     Značka elektrické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náboje :</a:t>
            </a:r>
            <a:r>
              <a:rPr lang="cs-CZ" sz="2000" dirty="0" smtClean="0">
                <a:latin typeface="Calibri"/>
              </a:rPr>
              <a:t>                          A/  </a:t>
            </a:r>
            <a:r>
              <a:rPr lang="cs-CZ" sz="2000" b="1" dirty="0"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            práce :     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P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B/  </a:t>
            </a:r>
            <a:r>
              <a:rPr lang="cs-CZ" sz="2000" b="1" dirty="0">
                <a:latin typeface="Calibri"/>
              </a:rPr>
              <a:t>e</a:t>
            </a:r>
            <a:r>
              <a:rPr lang="cs-CZ" sz="2000" dirty="0" smtClean="0">
                <a:latin typeface="Calibri"/>
              </a:rPr>
              <a:t>                                                               B/  </a:t>
            </a:r>
            <a:r>
              <a:rPr lang="cs-CZ" sz="2000" b="1" dirty="0">
                <a:latin typeface="Calibri"/>
              </a:rPr>
              <a:t>W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 smtClean="0">
                <a:latin typeface="Calibri"/>
              </a:rPr>
              <a:t>T                                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J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20.    Značka elektrického                          24.     Značka elektrického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napětí :   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R</a:t>
            </a:r>
            <a:r>
              <a:rPr lang="cs-CZ" sz="2000" b="1" dirty="0" smtClean="0">
                <a:latin typeface="Calibri"/>
              </a:rPr>
              <a:t>                         výkonu :                         </a:t>
            </a:r>
            <a:r>
              <a:rPr lang="cs-CZ" sz="2000" dirty="0" smtClean="0">
                <a:latin typeface="Calibri"/>
              </a:rPr>
              <a:t>A/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B/  </a:t>
            </a:r>
            <a:r>
              <a:rPr lang="cs-CZ" sz="2000" b="1" dirty="0" smtClean="0">
                <a:latin typeface="Calibri"/>
              </a:rPr>
              <a:t>I</a:t>
            </a:r>
            <a:r>
              <a:rPr lang="cs-CZ" sz="2000" dirty="0" smtClean="0">
                <a:latin typeface="Calibri"/>
              </a:rPr>
              <a:t>                                                                   B/ </a:t>
            </a:r>
            <a:r>
              <a:rPr lang="cs-CZ" sz="2000" b="1" dirty="0" smtClean="0">
                <a:latin typeface="Calibri"/>
              </a:rPr>
              <a:t> J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C/  </a:t>
            </a:r>
            <a:r>
              <a:rPr lang="cs-CZ" sz="2000" b="1" dirty="0">
                <a:latin typeface="Calibri"/>
              </a:rPr>
              <a:t>U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C/  </a:t>
            </a:r>
            <a:r>
              <a:rPr lang="cs-CZ" sz="2000" b="1" dirty="0">
                <a:latin typeface="Calibri"/>
              </a:rPr>
              <a:t>P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938627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Značky fyzikálních veličin, řešení – List 4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A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   odpověď                        Úkol </a:t>
            </a:r>
            <a:r>
              <a:rPr lang="cs-CZ" sz="1600" b="1" u="sng" dirty="0">
                <a:latin typeface="Calibri"/>
              </a:rPr>
              <a:t>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             odpověď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Značka síly :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F</a:t>
            </a:r>
            <a:r>
              <a:rPr lang="cs-CZ" sz="2000" b="1" dirty="0" smtClean="0">
                <a:latin typeface="Calibri"/>
              </a:rPr>
              <a:t>             (B)</a:t>
            </a:r>
            <a:r>
              <a:rPr lang="cs-CZ" sz="2000" dirty="0" smtClean="0">
                <a:latin typeface="Calibri"/>
              </a:rPr>
              <a:t>                 </a:t>
            </a:r>
            <a:r>
              <a:rPr lang="cs-CZ" sz="2000" b="1" dirty="0" smtClean="0">
                <a:latin typeface="Calibri"/>
              </a:rPr>
              <a:t>8</a:t>
            </a:r>
            <a:r>
              <a:rPr lang="cs-CZ" sz="2000" b="1" dirty="0">
                <a:latin typeface="Calibri"/>
              </a:rPr>
              <a:t>.     Značka rychlosti :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v </a:t>
            </a:r>
            <a:r>
              <a:rPr lang="cs-CZ" sz="2000" b="1" dirty="0">
                <a:latin typeface="Calibri"/>
              </a:rPr>
              <a:t>     (A)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2000" b="1" dirty="0" smtClean="0">
                <a:latin typeface="Calibri"/>
              </a:rPr>
              <a:t>Značka </a:t>
            </a:r>
            <a:r>
              <a:rPr lang="cs-CZ" sz="2000" b="1" dirty="0">
                <a:latin typeface="Calibri"/>
              </a:rPr>
              <a:t>gravitačního </a:t>
            </a:r>
            <a:r>
              <a:rPr lang="cs-CZ" sz="2000" b="1" dirty="0" smtClean="0">
                <a:latin typeface="Calibri"/>
              </a:rPr>
              <a:t>                          9</a:t>
            </a:r>
            <a:r>
              <a:rPr lang="cs-CZ" sz="2000" b="1" dirty="0">
                <a:latin typeface="Calibri"/>
              </a:rPr>
              <a:t>.</a:t>
            </a:r>
            <a:r>
              <a:rPr lang="cs-CZ" sz="2000" dirty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Značka času :</a:t>
            </a:r>
            <a:r>
              <a:rPr lang="cs-CZ" sz="2000" dirty="0">
                <a:latin typeface="Calibri"/>
              </a:rPr>
              <a:t>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t      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(C)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zrychlení :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g</a:t>
            </a:r>
            <a:r>
              <a:rPr lang="cs-CZ" sz="2000" b="1" dirty="0" smtClean="0">
                <a:latin typeface="Calibri"/>
              </a:rPr>
              <a:t>            (B)                 ---------------------------------------------------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</a:t>
            </a:r>
            <a:r>
              <a:rPr lang="cs-CZ" sz="2000" b="1" dirty="0" smtClean="0">
                <a:latin typeface="Calibri"/>
              </a:rPr>
              <a:t>10</a:t>
            </a:r>
            <a:r>
              <a:rPr lang="cs-CZ" sz="2000" b="1" dirty="0">
                <a:latin typeface="Calibri"/>
              </a:rPr>
              <a:t>.</a:t>
            </a:r>
            <a:r>
              <a:rPr lang="cs-CZ" sz="2000" dirty="0">
                <a:latin typeface="Calibri"/>
              </a:rPr>
              <a:t>    </a:t>
            </a:r>
            <a:r>
              <a:rPr lang="cs-CZ" sz="2000" b="1" dirty="0">
                <a:latin typeface="Calibri"/>
              </a:rPr>
              <a:t>Značka práce :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     (C)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3.    Značka hmotnosti :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m</a:t>
            </a:r>
            <a:r>
              <a:rPr lang="cs-CZ" sz="2000" b="1" dirty="0" smtClean="0">
                <a:latin typeface="Calibri"/>
              </a:rPr>
              <a:t>      (B)</a:t>
            </a:r>
            <a:r>
              <a:rPr lang="cs-CZ" sz="2000" dirty="0" smtClean="0">
                <a:latin typeface="Calibri"/>
              </a:rPr>
              <a:t>         --------------------------------------------------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---------------------------------------------------  </a:t>
            </a:r>
            <a:r>
              <a:rPr lang="cs-CZ" sz="2000" b="1" dirty="0" smtClean="0">
                <a:latin typeface="Calibri"/>
              </a:rPr>
              <a:t>11</a:t>
            </a:r>
            <a:r>
              <a:rPr lang="cs-CZ" sz="2000" b="1" dirty="0">
                <a:latin typeface="Calibri"/>
              </a:rPr>
              <a:t>.    Značka výkonu :</a:t>
            </a:r>
            <a:r>
              <a:rPr lang="cs-CZ" sz="2000" dirty="0">
                <a:latin typeface="Calibri"/>
              </a:rPr>
              <a:t>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(C)</a:t>
            </a:r>
            <a:r>
              <a:rPr lang="cs-CZ" sz="2000" dirty="0" smtClean="0">
                <a:latin typeface="Calibri"/>
              </a:rPr>
              <a:t>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4.    Značka hustoty                                   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je z řeckého :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ró       </a:t>
            </a:r>
            <a:r>
              <a:rPr lang="cs-CZ" sz="2000" b="1" dirty="0" smtClean="0">
                <a:latin typeface="Calibri"/>
              </a:rPr>
              <a:t>(C)         12</a:t>
            </a:r>
            <a:r>
              <a:rPr lang="cs-CZ" sz="2000" b="1" dirty="0">
                <a:latin typeface="Calibri"/>
              </a:rPr>
              <a:t>.    Značka pohybové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           energie :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err="1">
                <a:solidFill>
                  <a:srgbClr val="FF0000"/>
                </a:solidFill>
                <a:latin typeface="Calibri"/>
              </a:rPr>
              <a:t>E</a:t>
            </a:r>
            <a:r>
              <a:rPr lang="cs-CZ" sz="2000" b="1" baseline="-25000" dirty="0" err="1">
                <a:solidFill>
                  <a:srgbClr val="FF0000"/>
                </a:solidFill>
                <a:latin typeface="Calibri"/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(C)                                                          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5.     </a:t>
            </a:r>
            <a:r>
              <a:rPr lang="cs-CZ" sz="2000" b="1" dirty="0" smtClean="0">
                <a:latin typeface="Calibri"/>
              </a:rPr>
              <a:t>Značka </a:t>
            </a:r>
            <a:r>
              <a:rPr lang="cs-CZ" sz="2000" b="1" dirty="0">
                <a:latin typeface="Calibri"/>
              </a:rPr>
              <a:t>objemu :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V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>
                <a:latin typeface="Calibri"/>
              </a:rPr>
              <a:t>(A)</a:t>
            </a:r>
            <a:r>
              <a:rPr lang="cs-CZ" sz="2000" dirty="0" smtClean="0">
                <a:latin typeface="Calibri"/>
              </a:rPr>
              <a:t>         ---------------------------------------------------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 </a:t>
            </a:r>
            <a:r>
              <a:rPr lang="cs-CZ" sz="2000" b="1" dirty="0" smtClean="0">
                <a:latin typeface="Calibri"/>
              </a:rPr>
              <a:t>13</a:t>
            </a:r>
            <a:r>
              <a:rPr lang="cs-CZ" sz="2000" b="1" dirty="0">
                <a:latin typeface="Calibri"/>
              </a:rPr>
              <a:t>.   </a:t>
            </a:r>
            <a:r>
              <a:rPr lang="cs-CZ" sz="2000" b="1" dirty="0" smtClean="0">
                <a:latin typeface="Calibri"/>
              </a:rPr>
              <a:t> Značka </a:t>
            </a:r>
            <a:r>
              <a:rPr lang="cs-CZ" sz="2000" b="1" dirty="0">
                <a:latin typeface="Calibri"/>
              </a:rPr>
              <a:t>polohové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6.      Značka povrchu : 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S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</a:t>
            </a:r>
            <a:r>
              <a:rPr lang="cs-CZ" sz="2000" b="1" dirty="0">
                <a:latin typeface="Calibri"/>
              </a:rPr>
              <a:t>(C) </a:t>
            </a:r>
            <a:r>
              <a:rPr lang="cs-CZ" sz="2000" b="1" dirty="0" smtClean="0">
                <a:latin typeface="Calibri"/>
              </a:rPr>
              <a:t>                    energie :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  <a:latin typeface="Calibri"/>
              </a:rPr>
              <a:t>E</a:t>
            </a:r>
            <a:r>
              <a:rPr lang="cs-CZ" sz="2000" b="1" baseline="-25000" dirty="0" err="1" smtClean="0">
                <a:solidFill>
                  <a:srgbClr val="FF0000"/>
                </a:solidFill>
                <a:latin typeface="Calibri"/>
              </a:rPr>
              <a:t>p</a:t>
            </a:r>
            <a:r>
              <a:rPr lang="cs-CZ" sz="2000" b="1" baseline="-25000" dirty="0" smtClean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(B)</a:t>
            </a:r>
            <a:r>
              <a:rPr lang="cs-CZ" sz="2000" dirty="0" smtClean="0">
                <a:latin typeface="Calibri"/>
              </a:rPr>
              <a:t>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7.     Značka dráhy  :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s</a:t>
            </a:r>
            <a:r>
              <a:rPr lang="cs-CZ" sz="2000" b="1" dirty="0">
                <a:latin typeface="Calibri"/>
              </a:rPr>
              <a:t>       (A) </a:t>
            </a:r>
            <a:r>
              <a:rPr lang="cs-CZ" sz="2000" b="1" dirty="0" smtClean="0">
                <a:latin typeface="Calibri"/>
              </a:rPr>
              <a:t>          14</a:t>
            </a:r>
            <a:r>
              <a:rPr lang="cs-CZ" sz="2000" b="1" dirty="0">
                <a:latin typeface="Calibri"/>
              </a:rPr>
              <a:t>.      Značka tlaku :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p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(A)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--------------------------------------------------</a:t>
            </a: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687780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Značky fyzikálních veličin, řešení – List 5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A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   odpověď                        Úkol </a:t>
            </a:r>
            <a:r>
              <a:rPr lang="cs-CZ" sz="1600" b="1" u="sng" dirty="0">
                <a:latin typeface="Calibri"/>
              </a:rPr>
              <a:t>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             odpověď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15.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Značka tepla :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(B)</a:t>
            </a:r>
            <a:r>
              <a:rPr lang="cs-CZ" sz="2000" dirty="0" smtClean="0">
                <a:latin typeface="Calibri"/>
              </a:rPr>
              <a:t>            </a:t>
            </a:r>
            <a:r>
              <a:rPr lang="cs-CZ" sz="2000" b="1" dirty="0" smtClean="0">
                <a:latin typeface="Calibri"/>
              </a:rPr>
              <a:t>21.     </a:t>
            </a:r>
            <a:r>
              <a:rPr lang="cs-CZ" sz="2000" b="1" dirty="0">
                <a:latin typeface="Calibri"/>
              </a:rPr>
              <a:t>Značka </a:t>
            </a:r>
            <a:r>
              <a:rPr lang="cs-CZ" sz="2000" b="1" dirty="0" smtClean="0">
                <a:latin typeface="Calibri"/>
              </a:rPr>
              <a:t>elektrického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            </a:t>
            </a:r>
            <a:r>
              <a:rPr lang="cs-CZ" sz="2000" b="1" dirty="0" smtClean="0">
                <a:latin typeface="Calibri"/>
              </a:rPr>
              <a:t>proudu :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I 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b="1" dirty="0">
                <a:latin typeface="Calibri"/>
              </a:rPr>
              <a:t>(A)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16.   Značka měrné                                    ---------------------------------------------------</a:t>
            </a:r>
            <a:endParaRPr lang="cs-CZ" sz="2000" b="1" dirty="0" smtClean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tepelné kapacity :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    (B)           22.    Značka elektrického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odporu </a:t>
            </a:r>
            <a:r>
              <a:rPr lang="cs-CZ" sz="2000" b="1" dirty="0">
                <a:latin typeface="Calibri"/>
              </a:rPr>
              <a:t>:        </a:t>
            </a:r>
            <a:r>
              <a:rPr lang="cs-CZ" sz="2000" b="1" dirty="0" smtClean="0">
                <a:latin typeface="Calibri"/>
              </a:rPr>
              <a:t>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R</a:t>
            </a:r>
            <a:r>
              <a:rPr lang="cs-CZ" sz="2000" b="1" dirty="0" smtClean="0">
                <a:latin typeface="Calibri"/>
              </a:rPr>
              <a:t>      (B)</a:t>
            </a:r>
            <a:endParaRPr lang="cs-CZ" sz="2000" dirty="0">
              <a:latin typeface="Calibri"/>
            </a:endParaRP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17"/>
            </a:pPr>
            <a:r>
              <a:rPr lang="cs-CZ" sz="2000" b="1" dirty="0" smtClean="0">
                <a:latin typeface="Calibri"/>
              </a:rPr>
              <a:t>Značka skupenského</a:t>
            </a:r>
            <a:r>
              <a:rPr lang="cs-CZ" sz="2000" dirty="0" smtClean="0">
                <a:latin typeface="Calibri"/>
              </a:rPr>
              <a:t>                          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tepla :   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L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>
                <a:latin typeface="Calibri"/>
              </a:rPr>
              <a:t>(B</a:t>
            </a:r>
            <a:r>
              <a:rPr lang="cs-CZ" sz="2000" b="1" dirty="0" smtClean="0">
                <a:latin typeface="Calibri"/>
              </a:rPr>
              <a:t>)             23.   Značka elektrické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---------------------------------------------------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práce </a:t>
            </a:r>
            <a:r>
              <a:rPr lang="cs-CZ" sz="2000" b="1" dirty="0">
                <a:latin typeface="Calibri"/>
              </a:rPr>
              <a:t>:</a:t>
            </a:r>
            <a:r>
              <a:rPr lang="cs-CZ" sz="2000" dirty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W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(B)</a:t>
            </a:r>
            <a:r>
              <a:rPr lang="cs-CZ" sz="2000" dirty="0" smtClean="0">
                <a:latin typeface="Calibri"/>
              </a:rPr>
              <a:t>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18.    Značka teploty :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t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(C)            </a:t>
            </a:r>
            <a:r>
              <a:rPr lang="cs-CZ" sz="2000" b="1" dirty="0" smtClean="0">
                <a:latin typeface="Calibri"/>
              </a:rPr>
              <a:t>---------------------------------------------------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----------------------------------------------------  24.    </a:t>
            </a:r>
            <a:r>
              <a:rPr lang="cs-CZ" sz="2000" b="1" dirty="0">
                <a:latin typeface="Calibri"/>
              </a:rPr>
              <a:t>Značka </a:t>
            </a:r>
            <a:r>
              <a:rPr lang="cs-CZ" sz="2000" b="1" dirty="0" smtClean="0">
                <a:latin typeface="Calibri"/>
              </a:rPr>
              <a:t>elektrického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19.   Značka elektrického             </a:t>
            </a:r>
            <a:r>
              <a:rPr lang="cs-CZ" sz="2000" b="1" dirty="0" smtClean="0">
                <a:latin typeface="Calibri"/>
              </a:rPr>
              <a:t>                         výkonu :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(C)                                                          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náboje :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(A)</a:t>
            </a:r>
            <a:r>
              <a:rPr lang="cs-CZ" sz="2000" dirty="0" smtClean="0">
                <a:latin typeface="Calibri"/>
              </a:rPr>
              <a:t>           ---------------------------------------------------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20.   Značka elektrického  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napětí :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U       </a:t>
            </a:r>
            <a:r>
              <a:rPr lang="cs-CZ" sz="2000" b="1" dirty="0">
                <a:latin typeface="Calibri"/>
              </a:rPr>
              <a:t>(C)</a:t>
            </a:r>
            <a:r>
              <a:rPr lang="cs-CZ" sz="2000" b="1" dirty="0" smtClean="0">
                <a:latin typeface="Calibri"/>
              </a:rPr>
              <a:t>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</a:t>
            </a: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123773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Značky fyzikálních </a:t>
            </a:r>
            <a:r>
              <a:rPr lang="cs-CZ" sz="2000" b="1" u="sng" dirty="0" smtClean="0">
                <a:solidFill>
                  <a:srgbClr val="FF0000"/>
                </a:solidFill>
              </a:rPr>
              <a:t>veličin, test –</a:t>
            </a:r>
            <a:r>
              <a:rPr lang="cs-CZ" sz="2000" b="1" u="sng" dirty="0">
                <a:solidFill>
                  <a:srgbClr val="FF0000"/>
                </a:solidFill>
              </a:rPr>
              <a:t> návrh </a:t>
            </a:r>
            <a:r>
              <a:rPr lang="cs-CZ" sz="2000" b="1" u="sng" dirty="0" smtClean="0">
                <a:solidFill>
                  <a:srgbClr val="FF0000"/>
                </a:solidFill>
              </a:rPr>
              <a:t>hodnocení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A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24 b. –   22  b.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21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  18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b="1" u="sng" dirty="0">
                <a:latin typeface="Calibri"/>
              </a:rPr>
              <a:t>  </a:t>
            </a:r>
            <a:r>
              <a:rPr lang="cs-CZ" sz="2000" b="1" u="sng" dirty="0" smtClean="0">
                <a:latin typeface="Calibri"/>
              </a:rPr>
              <a:t>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17 b. –  11 b.</a:t>
            </a:r>
            <a:r>
              <a:rPr lang="cs-CZ" sz="2000" b="1" u="sng" dirty="0" smtClean="0">
                <a:latin typeface="Calibri"/>
              </a:rPr>
              <a:t>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10 b. –    6 b.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5 b. –   0  b.  </a:t>
            </a:r>
            <a:r>
              <a:rPr lang="cs-CZ" sz="2000" b="1" u="sng" dirty="0" smtClean="0">
                <a:latin typeface="Calibri"/>
              </a:rPr>
              <a:t>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13809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1780</TotalTime>
  <Words>1014</Words>
  <Application>Microsoft Office PowerPoint</Application>
  <PresentationFormat>Předvádění na obrazovce (4:3)</PresentationFormat>
  <Paragraphs>133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Značky fyzikálních veličin, test – List 1 A  </vt:lpstr>
      <vt:lpstr>Značky fyzikálních veličin, test – List 2  A </vt:lpstr>
      <vt:lpstr>Značky fyzikálních veličin, test – List 3 A  </vt:lpstr>
      <vt:lpstr>Značky fyzikálních veličin, řešení – List 4 A  </vt:lpstr>
      <vt:lpstr>Značky fyzikálních veličin, řešení – List 5 A  </vt:lpstr>
      <vt:lpstr>Značky fyzikálních veličin, test – návrh hodnocení A 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Dum</cp:lastModifiedBy>
  <cp:revision>171</cp:revision>
  <dcterms:created xsi:type="dcterms:W3CDTF">2012-06-01T22:10:47Z</dcterms:created>
  <dcterms:modified xsi:type="dcterms:W3CDTF">2013-06-22T20:49:33Z</dcterms:modified>
</cp:coreProperties>
</file>