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8" r:id="rId8"/>
    <p:sldId id="262" r:id="rId9"/>
    <p:sldId id="269" r:id="rId10"/>
    <p:sldId id="271" r:id="rId11"/>
    <p:sldId id="264" r:id="rId12"/>
    <p:sldId id="270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9933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strov_nad_Oh%C5%99%C3%AD,_M%C3%ADrov%C3%A9_n%C3%A1m%C4%9Bst%C3%AD,_d%C5%AFm_kultury.JPG" TargetMode="External"/><Relationship Id="rId3" Type="http://schemas.openxmlformats.org/officeDocument/2006/relationships/hyperlink" Target="http://www.karlovyvary.cz/cs/udoli-reky-ohre" TargetMode="External"/><Relationship Id="rId7" Type="http://schemas.openxmlformats.org/officeDocument/2006/relationships/hyperlink" Target="http://cs.wikipedia.org/wiki/Soubor:Cheb_n%C3%A1m%C4%9Bst%C3%AD_2012_1.jpg" TargetMode="External"/><Relationship Id="rId2" Type="http://schemas.openxmlformats.org/officeDocument/2006/relationships/hyperlink" Target="http://cs.wikipedia.org/wiki/Soubor:2007-KarlovyVary-143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Soubor:Franti%C5%A1kovy_L%C3%A1zn%C4%9B_2009-04-04.jpg" TargetMode="External"/><Relationship Id="rId5" Type="http://schemas.openxmlformats.org/officeDocument/2006/relationships/hyperlink" Target="http://cs.wikipedia.org/wiki/Soubor:Marienbad-Brunnen.jpg" TargetMode="External"/><Relationship Id="rId4" Type="http://schemas.openxmlformats.org/officeDocument/2006/relationships/hyperlink" Target="http://upload.wikimedia.org/wikipedia/commons/d/db/Lestkov7.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7016824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Název DUM</a:t>
            </a:r>
            <a:r>
              <a:rPr lang="cs-CZ" sz="1800" b="1">
                <a:solidFill>
                  <a:prstClr val="black"/>
                </a:solidFill>
                <a:latin typeface="+mj-lt"/>
              </a:rPr>
              <a:t>:  </a:t>
            </a:r>
            <a:r>
              <a:rPr lang="cs-CZ" sz="1800" smtClean="0">
                <a:solidFill>
                  <a:prstClr val="black"/>
                </a:solidFill>
                <a:latin typeface="+mj-lt"/>
              </a:rPr>
              <a:t>VY_32_INOVACE_X_3_10_Karlovarský_kraj</a:t>
            </a: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10</a:t>
            </a:r>
            <a:endParaRPr lang="cs-CZ" sz="1800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Karlovarském kraji.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Karlovarského kraje.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Karlovarský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 Žáci se seznamují s učivem o Karlovarském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Karlovarský kraj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	Karlovy Vary (54tis.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276872"/>
            <a:ext cx="706143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931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Krušné hory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Slavkovský les, Český les, Doupovské hory (sopečné)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Chebská a Sokolovská pánev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210042"/>
            <a:ext cx="5760640" cy="397850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83862" y="621166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Doupovské hory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565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3240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Ohře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670752"/>
            <a:ext cx="7920880" cy="366153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5348515"/>
            <a:ext cx="22127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ú</a:t>
            </a:r>
            <a:r>
              <a:rPr lang="cs-CZ" sz="1400" dirty="0" smtClean="0"/>
              <a:t>dolí Ohře u Karlových Varů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817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</a:p>
          <a:p>
            <a:pPr marL="0" indent="0">
              <a:buNone/>
            </a:pPr>
            <a:r>
              <a:rPr lang="cs-CZ" sz="2200" dirty="0" smtClean="0"/>
              <a:t>	- Krušné hory - nejchladnější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PŮDY		</a:t>
            </a:r>
          </a:p>
          <a:p>
            <a:pPr marL="0" indent="0">
              <a:buNone/>
            </a:pPr>
            <a:r>
              <a:rPr lang="cs-CZ" sz="2200" dirty="0" smtClean="0"/>
              <a:t>	- podzolové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- 1/3 zalesněna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OBYVATELSTVO	</a:t>
            </a:r>
          </a:p>
          <a:p>
            <a:pPr marL="0" indent="0">
              <a:buNone/>
            </a:pPr>
            <a:r>
              <a:rPr lang="cs-CZ" sz="2200" dirty="0" smtClean="0"/>
              <a:t>	- nerovnoměrné  osídlení (pánve nejhustěji)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ZEMĚDĚLSTVÍ	</a:t>
            </a:r>
          </a:p>
          <a:p>
            <a:pPr marL="0" indent="0">
              <a:buNone/>
            </a:pPr>
            <a:r>
              <a:rPr lang="cs-CZ" sz="2200" dirty="0" smtClean="0"/>
              <a:t>	- málo orné půdy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45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PRŮMYSL	</a:t>
            </a:r>
          </a:p>
          <a:p>
            <a:pPr marL="0" indent="0">
              <a:buNone/>
            </a:pPr>
            <a:r>
              <a:rPr lang="cs-CZ" sz="2200" dirty="0" smtClean="0"/>
              <a:t>	- sklo, porcelán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textilní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hudební nástroje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strojírenský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potravinářský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TĚŽBA		</a:t>
            </a:r>
          </a:p>
          <a:p>
            <a:pPr marL="0" indent="0">
              <a:buNone/>
            </a:pPr>
            <a:r>
              <a:rPr lang="cs-CZ" sz="2200" dirty="0" smtClean="0"/>
              <a:t>	- hnědé uhlí (pánve)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kaolín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8289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068960"/>
            <a:ext cx="4283968" cy="321297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MĚSTA – LÁZNĚ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Karlovy Vary </a:t>
            </a:r>
            <a:r>
              <a:rPr lang="cs-CZ" sz="2200" dirty="0" smtClean="0">
                <a:latin typeface="Calibri Light" pitchFamily="34" charset="0"/>
              </a:rPr>
              <a:t>– sklo, porcelán</a:t>
            </a:r>
          </a:p>
          <a:p>
            <a:pPr marL="0" indent="0">
              <a:buNone/>
            </a:pPr>
            <a:r>
              <a:rPr lang="cs-CZ" sz="2200" dirty="0" smtClean="0"/>
              <a:t>Mariánské Lázně</a:t>
            </a:r>
          </a:p>
          <a:p>
            <a:pPr marL="0" indent="0">
              <a:buNone/>
            </a:pPr>
            <a:r>
              <a:rPr lang="cs-CZ" sz="2200" dirty="0" smtClean="0"/>
              <a:t>Františkovy Lázně</a:t>
            </a:r>
          </a:p>
          <a:p>
            <a:pPr marL="0" indent="0">
              <a:buNone/>
            </a:pPr>
            <a:r>
              <a:rPr lang="cs-CZ" sz="2200" dirty="0"/>
              <a:t>Jáchymov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068961"/>
            <a:ext cx="4128674" cy="321297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39552" y="6281936"/>
            <a:ext cx="206433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Mariánské Lázně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668226" y="6281937"/>
            <a:ext cx="24240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Františkovy lázně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77162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Cheb – textilní, strojírenský průmysl</a:t>
            </a:r>
          </a:p>
          <a:p>
            <a:pPr marL="0" indent="0">
              <a:buNone/>
            </a:pPr>
            <a:r>
              <a:rPr lang="cs-CZ" sz="2200" dirty="0" smtClean="0"/>
              <a:t>Sokolov – hnědé uhlí, tepelná elektrárna</a:t>
            </a:r>
          </a:p>
          <a:p>
            <a:pPr marL="0" indent="0">
              <a:buNone/>
            </a:pPr>
            <a:r>
              <a:rPr lang="cs-CZ" sz="2200" dirty="0" smtClean="0"/>
              <a:t>Ostrov nad Ohří – strojírenství</a:t>
            </a:r>
          </a:p>
          <a:p>
            <a:pPr marL="0" indent="0">
              <a:buNone/>
            </a:pPr>
            <a:r>
              <a:rPr lang="cs-CZ" sz="2200" dirty="0" smtClean="0"/>
              <a:t>Kraslice – hudební nástroje</a:t>
            </a:r>
          </a:p>
          <a:p>
            <a:pPr marL="0" indent="0">
              <a:buNone/>
            </a:pPr>
            <a:r>
              <a:rPr lang="cs-CZ" sz="2200" dirty="0" smtClean="0"/>
              <a:t>Luby – hudební nástroje</a:t>
            </a:r>
          </a:p>
          <a:p>
            <a:pPr marL="0" indent="0">
              <a:buNone/>
            </a:pPr>
            <a:r>
              <a:rPr lang="cs-CZ" sz="2200" dirty="0" smtClean="0"/>
              <a:t>Aš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5587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087" t="-254" r="-1" b="254"/>
          <a:stretch/>
        </p:blipFill>
        <p:spPr>
          <a:xfrm>
            <a:off x="-53188" y="963395"/>
            <a:ext cx="4126602" cy="38243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3414" y="980728"/>
            <a:ext cx="5076057" cy="380704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0" y="478777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Cheb, náměstí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040591" y="478777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Ostrov nad Ohří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18986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/>
          </a:p>
          <a:p>
            <a:pPr marL="457200" indent="-457200">
              <a:buAutoNum type="arabicPeriod"/>
            </a:pPr>
            <a:r>
              <a:rPr lang="cs-CZ" sz="2200" dirty="0"/>
              <a:t>S</a:t>
            </a:r>
            <a:r>
              <a:rPr lang="cs-CZ" sz="2200" dirty="0" smtClean="0"/>
              <a:t>opečné pohoří </a:t>
            </a:r>
            <a:r>
              <a:rPr lang="cs-CZ" sz="2200" dirty="0" smtClean="0"/>
              <a:t>– </a:t>
            </a:r>
            <a:endParaRPr lang="cs-CZ" sz="2200" dirty="0" smtClean="0"/>
          </a:p>
          <a:p>
            <a:pPr marL="457200" indent="-457200">
              <a:buAutoNum type="arabicPeriod"/>
            </a:pPr>
            <a:r>
              <a:rPr lang="cs-CZ" sz="2200" dirty="0"/>
              <a:t>N</a:t>
            </a:r>
            <a:r>
              <a:rPr lang="cs-CZ" sz="2200" dirty="0" smtClean="0"/>
              <a:t>ejvýznamnější řeka kraje </a:t>
            </a:r>
            <a:r>
              <a:rPr lang="cs-CZ" sz="2200" dirty="0" smtClean="0"/>
              <a:t>– </a:t>
            </a:r>
            <a:endParaRPr lang="cs-CZ" sz="2200" dirty="0" smtClean="0"/>
          </a:p>
          <a:p>
            <a:pPr marL="457200" indent="-457200">
              <a:buAutoNum type="arabicPeriod"/>
            </a:pPr>
            <a:r>
              <a:rPr lang="cs-CZ" sz="2200" dirty="0" smtClean="0"/>
              <a:t>Oblast těžby uhlí –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3 lázeňská města – 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2 města s výrobou hudebních nástrojů </a:t>
            </a:r>
            <a:r>
              <a:rPr lang="cs-CZ" sz="2200" dirty="0" smtClean="0"/>
              <a:t>– </a:t>
            </a:r>
            <a:endParaRPr lang="cs-CZ" sz="22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0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/>
          </a:p>
          <a:p>
            <a:pPr marL="457200" indent="-457200">
              <a:buAutoNum type="arabicPeriod"/>
            </a:pPr>
            <a:r>
              <a:rPr lang="cs-CZ" sz="2200" dirty="0">
                <a:latin typeface="Calibri Light" pitchFamily="34" charset="0"/>
              </a:rPr>
              <a:t>S</a:t>
            </a:r>
            <a:r>
              <a:rPr lang="cs-CZ" sz="2200" dirty="0" smtClean="0">
                <a:latin typeface="Calibri Light" pitchFamily="34" charset="0"/>
              </a:rPr>
              <a:t>opečné </a:t>
            </a:r>
            <a:r>
              <a:rPr lang="cs-CZ" sz="2200" dirty="0" smtClean="0">
                <a:latin typeface="Calibri Light" pitchFamily="34" charset="0"/>
              </a:rPr>
              <a:t>pohoří – </a:t>
            </a:r>
            <a:r>
              <a:rPr lang="cs-CZ" sz="2200" dirty="0" smtClean="0"/>
              <a:t>Doupovské Hory</a:t>
            </a:r>
            <a:endParaRPr lang="cs-CZ" sz="22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200" dirty="0">
                <a:latin typeface="Calibri Light" pitchFamily="34" charset="0"/>
              </a:rPr>
              <a:t>N</a:t>
            </a:r>
            <a:r>
              <a:rPr lang="cs-CZ" sz="2200" dirty="0" smtClean="0">
                <a:latin typeface="Calibri Light" pitchFamily="34" charset="0"/>
              </a:rPr>
              <a:t>ejvýznamnější řeka kraje </a:t>
            </a:r>
            <a:r>
              <a:rPr lang="cs-CZ" sz="2200" dirty="0" smtClean="0">
                <a:latin typeface="Calibri Light" pitchFamily="34" charset="0"/>
              </a:rPr>
              <a:t>– </a:t>
            </a:r>
            <a:r>
              <a:rPr lang="cs-CZ" sz="2200" dirty="0" smtClean="0"/>
              <a:t>Ohře</a:t>
            </a:r>
            <a:endParaRPr lang="cs-CZ" sz="22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Oblast těžby uhlí </a:t>
            </a:r>
            <a:r>
              <a:rPr lang="cs-CZ" sz="2200" dirty="0" smtClean="0"/>
              <a:t>– pánev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3 lázeňská města </a:t>
            </a:r>
            <a:r>
              <a:rPr lang="cs-CZ" sz="2200" dirty="0" smtClean="0"/>
              <a:t>– Karlovy Vary, Mariánské Lázně, Františkovy Lázně, Jáchymov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2 města s výrobou hudebních nástrojů </a:t>
            </a:r>
            <a:r>
              <a:rPr lang="cs-CZ" sz="2200" dirty="0" smtClean="0">
                <a:latin typeface="Calibri Light" pitchFamily="34" charset="0"/>
              </a:rPr>
              <a:t>– </a:t>
            </a:r>
            <a:r>
              <a:rPr lang="cs-CZ" sz="2200" dirty="0" smtClean="0"/>
              <a:t>Kraslice, Luby</a:t>
            </a:r>
            <a:endParaRPr lang="cs-CZ" sz="22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7482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cs.wikipedia.org/wiki/Soubor:2007-KarlovyVary-143s.jpg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www.karlovyvary.cz/cs/udoli-reky-ohre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upload.wikimedia.org/wikipedia/commons/d/db/Lestkov7.11.JPG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cs.wikipedia.org/wiki/Soubor:Marienbad-Brunnen.jpg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https://cs.wikipedia.org/wiki/Soubor:Franti%C5%A1kovy_L%C3%A1zn%C4%9B_2009-04-04.jpg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cs.wikipedia.org/wiki/Soubor:Cheb_n%C3%A1m%C4%9Bst%C3%AD_2012_1.jpg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8"/>
              </a:rPr>
              <a:t>http://cs.wikipedia.org/wiki/Soubor:Ostrov_nad_Oh%C5%99%C3%AD,_M%C3%ADrov%C3%A9_n%C3%A1m%C4%9Bst%C3%AD,_d%C5%AFm_kultury.JPG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01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190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Karlovarský kraj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U1</cp:lastModifiedBy>
  <cp:revision>31</cp:revision>
  <dcterms:created xsi:type="dcterms:W3CDTF">2013-06-19T12:52:09Z</dcterms:created>
  <dcterms:modified xsi:type="dcterms:W3CDTF">2013-06-25T20:38:10Z</dcterms:modified>
</cp:coreProperties>
</file>