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7" r:id="rId6"/>
    <p:sldId id="260" r:id="rId7"/>
    <p:sldId id="268" r:id="rId8"/>
    <p:sldId id="262" r:id="rId9"/>
    <p:sldId id="270" r:id="rId10"/>
    <p:sldId id="272" r:id="rId11"/>
    <p:sldId id="264" r:id="rId12"/>
    <p:sldId id="271" r:id="rId13"/>
    <p:sldId id="266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66FF"/>
    <a:srgbClr val="FF9933"/>
    <a:srgbClr val="FF339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F98A1-B9D9-4581-88DE-2D8FB332BF27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79F4DF-12E6-4915-9838-78B93DEA38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262325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F98A1-B9D9-4581-88DE-2D8FB332BF27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79F4DF-12E6-4915-9838-78B93DEA38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57429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F98A1-B9D9-4581-88DE-2D8FB332BF27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79F4DF-12E6-4915-9838-78B93DEA38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365624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F98A1-B9D9-4581-88DE-2D8FB332BF27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79F4DF-12E6-4915-9838-78B93DEA38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098695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F98A1-B9D9-4581-88DE-2D8FB332BF27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79F4DF-12E6-4915-9838-78B93DEA38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774940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F98A1-B9D9-4581-88DE-2D8FB332BF27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79F4DF-12E6-4915-9838-78B93DEA38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589367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F98A1-B9D9-4581-88DE-2D8FB332BF27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79F4DF-12E6-4915-9838-78B93DEA38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388929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F98A1-B9D9-4581-88DE-2D8FB332BF27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79F4DF-12E6-4915-9838-78B93DEA38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973808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F98A1-B9D9-4581-88DE-2D8FB332BF27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79F4DF-12E6-4915-9838-78B93DEA38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341338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F98A1-B9D9-4581-88DE-2D8FB332BF27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79F4DF-12E6-4915-9838-78B93DEA38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962332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F98A1-B9D9-4581-88DE-2D8FB332BF27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79F4DF-12E6-4915-9838-78B93DEA38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038897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AF98A1-B9D9-4581-88DE-2D8FB332BF27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79F4DF-12E6-4915-9838-78B93DEA38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13131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Dukovany.JPG" TargetMode="External"/><Relationship Id="rId3" Type="http://schemas.openxmlformats.org/officeDocument/2006/relationships/hyperlink" Target="http://cs.wikipedia.org/wiki/Soubor:Dev%C4%9Bt_skal1.jpg" TargetMode="External"/><Relationship Id="rId7" Type="http://schemas.openxmlformats.org/officeDocument/2006/relationships/hyperlink" Target="http://upload.wikimedia.org/wikipedia/commons/c/ca/Zelen%C3%A1_hora_-_poutn%C3%AD_kostel.jpg" TargetMode="External"/><Relationship Id="rId2" Type="http://schemas.openxmlformats.org/officeDocument/2006/relationships/hyperlink" Target="http://cs.wikipedia.org/wiki/Soubor:Jihlava_jezuite_DSCN5050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region-vysocina.cz/okolim-velkeho-darka-cx281" TargetMode="External"/><Relationship Id="rId5" Type="http://schemas.openxmlformats.org/officeDocument/2006/relationships/hyperlink" Target="http://cs.wikipedia.org/wiki/Soubor:DalesicePowerStation.jpg" TargetMode="External"/><Relationship Id="rId4" Type="http://schemas.openxmlformats.org/officeDocument/2006/relationships/hyperlink" Target="http://cs.wikipedia.org/wiki/Soubor:Dev%C4%9Bt_skal_-_vrcholov%C3%A1_vyhl%C3%ADdk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88431" y="1124744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5" name="table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439652" y="2559743"/>
            <a:ext cx="6264696" cy="1738514"/>
          </a:xfrm>
          <a:prstGeom prst="rect">
            <a:avLst/>
          </a:prstGeom>
        </p:spPr>
      </p:pic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4437112"/>
            <a:ext cx="7016824" cy="1368152"/>
          </a:xfrm>
        </p:spPr>
        <p:txBody>
          <a:bodyPr>
            <a:normAutofit/>
          </a:bodyPr>
          <a:lstStyle/>
          <a:p>
            <a:pPr lvl="0" algn="l">
              <a:spcBef>
                <a:spcPts val="0"/>
              </a:spcBef>
            </a:pPr>
            <a:r>
              <a:rPr lang="cs-CZ" sz="1800" b="1" dirty="0">
                <a:solidFill>
                  <a:prstClr val="black"/>
                </a:solidFill>
                <a:latin typeface="+mj-lt"/>
              </a:rPr>
              <a:t>Název DUM</a:t>
            </a:r>
            <a:r>
              <a:rPr lang="cs-CZ" sz="1800" b="1">
                <a:solidFill>
                  <a:prstClr val="black"/>
                </a:solidFill>
                <a:latin typeface="+mj-lt"/>
              </a:rPr>
              <a:t>:  </a:t>
            </a:r>
            <a:r>
              <a:rPr lang="cs-CZ" sz="1800" smtClean="0">
                <a:solidFill>
                  <a:prstClr val="black"/>
                </a:solidFill>
                <a:latin typeface="+mj-lt"/>
              </a:rPr>
              <a:t>VY_32_INOVACE_X_3_15_Vysočina</a:t>
            </a:r>
            <a:endParaRPr lang="cs-CZ" sz="1800" b="1" dirty="0">
              <a:solidFill>
                <a:prstClr val="black"/>
              </a:solidFill>
              <a:latin typeface="+mj-lt"/>
            </a:endParaRPr>
          </a:p>
          <a:p>
            <a:pPr lvl="0" algn="l">
              <a:spcBef>
                <a:spcPts val="0"/>
              </a:spcBef>
            </a:pPr>
            <a:r>
              <a:rPr lang="cs-CZ" sz="1800" b="1" dirty="0">
                <a:solidFill>
                  <a:prstClr val="black"/>
                </a:solidFill>
                <a:latin typeface="+mj-lt"/>
              </a:rPr>
              <a:t>Šablona číslo:    </a:t>
            </a:r>
            <a:r>
              <a:rPr lang="cs-CZ" sz="1800" dirty="0">
                <a:solidFill>
                  <a:prstClr val="black"/>
                </a:solidFill>
                <a:latin typeface="+mj-lt"/>
              </a:rPr>
              <a:t>X </a:t>
            </a:r>
            <a:r>
              <a:rPr lang="cs-CZ" sz="1800" b="1" dirty="0">
                <a:solidFill>
                  <a:prstClr val="black"/>
                </a:solidFill>
                <a:latin typeface="+mj-lt"/>
              </a:rPr>
              <a:t>         Sada číslo:     </a:t>
            </a:r>
            <a:r>
              <a:rPr lang="cs-CZ" sz="1800" dirty="0">
                <a:solidFill>
                  <a:prstClr val="black"/>
                </a:solidFill>
                <a:latin typeface="+mj-lt"/>
              </a:rPr>
              <a:t>3 </a:t>
            </a:r>
            <a:r>
              <a:rPr lang="cs-CZ" sz="1800" b="1" dirty="0">
                <a:solidFill>
                  <a:prstClr val="black"/>
                </a:solidFill>
                <a:latin typeface="+mj-lt"/>
              </a:rPr>
              <a:t>          Pořadové číslo DUM: </a:t>
            </a:r>
            <a:r>
              <a:rPr lang="cs-CZ" sz="1800" b="1" dirty="0" smtClean="0">
                <a:solidFill>
                  <a:prstClr val="black"/>
                </a:solidFill>
                <a:latin typeface="+mj-lt"/>
              </a:rPr>
              <a:t>15</a:t>
            </a:r>
            <a:endParaRPr lang="cs-CZ" sz="1800" dirty="0">
              <a:solidFill>
                <a:prstClr val="black"/>
              </a:solidFill>
              <a:latin typeface="+mj-lt"/>
            </a:endParaRPr>
          </a:p>
          <a:p>
            <a:pPr lvl="0" algn="l">
              <a:spcBef>
                <a:spcPts val="0"/>
              </a:spcBef>
            </a:pPr>
            <a:endParaRPr lang="cs-CZ" sz="1800" b="1" dirty="0">
              <a:solidFill>
                <a:prstClr val="black"/>
              </a:solidFill>
              <a:latin typeface="+mj-lt"/>
            </a:endParaRPr>
          </a:p>
          <a:p>
            <a:pPr lvl="0" algn="l">
              <a:spcBef>
                <a:spcPts val="0"/>
              </a:spcBef>
            </a:pPr>
            <a:r>
              <a:rPr lang="cs-CZ" sz="1800" b="1" dirty="0">
                <a:solidFill>
                  <a:prstClr val="black"/>
                </a:solidFill>
                <a:latin typeface="+mj-lt"/>
              </a:rPr>
              <a:t>Autor: </a:t>
            </a:r>
            <a:r>
              <a:rPr lang="cs-CZ" sz="1800" dirty="0">
                <a:solidFill>
                  <a:prstClr val="black"/>
                </a:solidFill>
                <a:latin typeface="+mj-lt"/>
              </a:rPr>
              <a:t>Mgr. Radomíra Fišerová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72761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 fontScale="55000" lnSpcReduction="20000"/>
          </a:bodyPr>
          <a:lstStyle/>
          <a:p>
            <a:r>
              <a:rPr lang="cs-CZ" b="1" dirty="0" smtClean="0"/>
              <a:t>Anotace: </a:t>
            </a:r>
            <a:r>
              <a:rPr lang="cs-CZ" dirty="0" smtClean="0"/>
              <a:t>Žáci se seznamují s učivem o kraji Vysočina.	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b="1" dirty="0" smtClean="0"/>
              <a:t>Očekávaný výstup</a:t>
            </a:r>
            <a:r>
              <a:rPr lang="cs-CZ" sz="2800" b="1" dirty="0" smtClean="0"/>
              <a:t>: </a:t>
            </a:r>
            <a:r>
              <a:rPr lang="cs-CZ" dirty="0" smtClean="0"/>
              <a:t>Žák zná přírodní a hospodářské podmínky kraje Vysočina.</a:t>
            </a:r>
          </a:p>
          <a:p>
            <a:endParaRPr lang="cs-CZ" sz="2800" dirty="0" smtClean="0"/>
          </a:p>
          <a:p>
            <a:r>
              <a:rPr lang="cs-CZ" b="1" dirty="0" smtClean="0"/>
              <a:t>Druh učebního materiálu: </a:t>
            </a:r>
            <a:r>
              <a:rPr lang="cs-CZ" dirty="0" smtClean="0"/>
              <a:t>prezentace, výukový materiál, pracovní list</a:t>
            </a:r>
            <a:br>
              <a:rPr lang="cs-CZ" dirty="0" smtClean="0"/>
            </a:br>
            <a:endParaRPr lang="cs-CZ" dirty="0" smtClean="0"/>
          </a:p>
          <a:p>
            <a:r>
              <a:rPr lang="cs-CZ" b="1" dirty="0" smtClean="0"/>
              <a:t>Typická věková skupina: </a:t>
            </a:r>
            <a:r>
              <a:rPr lang="cs-CZ" dirty="0" smtClean="0"/>
              <a:t>9. třída, 14-15 let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b="1" dirty="0" smtClean="0"/>
              <a:t>Klíčová slova: </a:t>
            </a:r>
            <a:r>
              <a:rPr lang="cs-CZ" dirty="0" smtClean="0"/>
              <a:t>Vysočina, města, povrch, vodstvo, podnebí, půdy, obyvatelstvo, hospodářství</a:t>
            </a:r>
          </a:p>
          <a:p>
            <a:endParaRPr lang="cs-CZ" dirty="0" smtClean="0"/>
          </a:p>
          <a:p>
            <a:r>
              <a:rPr lang="cs-CZ" b="1" dirty="0" smtClean="0"/>
              <a:t>Pomůcky a materiál: </a:t>
            </a:r>
            <a:r>
              <a:rPr lang="cs-CZ" dirty="0" smtClean="0"/>
              <a:t>interaktivní tabule, mapa ČR, psací potřeby</a:t>
            </a:r>
            <a:br>
              <a:rPr lang="cs-CZ" dirty="0" smtClean="0"/>
            </a:br>
            <a:endParaRPr lang="cs-CZ" dirty="0" smtClean="0"/>
          </a:p>
          <a:p>
            <a:r>
              <a:rPr lang="cs-CZ" b="1" dirty="0" smtClean="0"/>
              <a:t>Potřebný čas pro výuku DUM: </a:t>
            </a:r>
            <a:r>
              <a:rPr lang="cs-CZ" dirty="0" smtClean="0"/>
              <a:t>  30 min</a:t>
            </a:r>
          </a:p>
          <a:p>
            <a:endParaRPr lang="cs-CZ" dirty="0" smtClean="0"/>
          </a:p>
          <a:p>
            <a:r>
              <a:rPr lang="cs-CZ" b="1" dirty="0" smtClean="0"/>
              <a:t>Metodické zhodnocení a popis práce s digitálním učebním materiálem:</a:t>
            </a:r>
            <a:r>
              <a:rPr lang="cs-CZ" dirty="0" smtClean="0"/>
              <a:t>  Žáci se seznamují s učivem o kraji Vysočina. Podle pokynů vyhledají základní informace v mapě, ověří jejich správnost a provedou zápis. Nakonec si prověří získané znalosti doplněním odpovědí do posledního úkolu.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67062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4000" dirty="0" smtClean="0"/>
              <a:t>Vysočina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5488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200" dirty="0" smtClean="0"/>
              <a:t>KRAJSKÉ MĚSTO	Jihlava (51tis. </a:t>
            </a:r>
            <a:r>
              <a:rPr lang="cs-CZ" sz="2200" dirty="0"/>
              <a:t>o</a:t>
            </a:r>
            <a:r>
              <a:rPr lang="cs-CZ" sz="2200" dirty="0" smtClean="0"/>
              <a:t>byvatel)</a:t>
            </a:r>
            <a:endParaRPr lang="cs-CZ" sz="2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94258" y="2132855"/>
            <a:ext cx="5921958" cy="44414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969313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5"/>
            <a:ext cx="8229600" cy="338437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200" dirty="0" smtClean="0"/>
              <a:t>POVRCH	</a:t>
            </a:r>
          </a:p>
          <a:p>
            <a:pPr marL="0" indent="0">
              <a:buNone/>
            </a:pPr>
            <a:r>
              <a:rPr lang="cs-CZ" sz="2200" dirty="0"/>
              <a:t>	</a:t>
            </a:r>
            <a:r>
              <a:rPr lang="cs-CZ" sz="2200" dirty="0" smtClean="0"/>
              <a:t>- Českomoravská vrchovina (Jihlavské vrchy, Ždárské vrchy)</a:t>
            </a:r>
            <a:r>
              <a:rPr lang="cs-CZ" sz="2200" dirty="0"/>
              <a:t>	</a:t>
            </a:r>
            <a:r>
              <a:rPr lang="cs-CZ" sz="2400" dirty="0"/>
              <a:t>	</a:t>
            </a:r>
            <a:r>
              <a:rPr lang="cs-CZ" sz="2400" dirty="0" smtClean="0"/>
              <a:t>	</a:t>
            </a:r>
            <a:endParaRPr lang="cs-CZ" sz="2400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18623" y="1988840"/>
            <a:ext cx="5674177" cy="378042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92800" y="1988840"/>
            <a:ext cx="2520280" cy="3780420"/>
          </a:xfrm>
          <a:prstGeom prst="rect">
            <a:avLst/>
          </a:prstGeom>
        </p:spPr>
      </p:pic>
      <p:sp>
        <p:nvSpPr>
          <p:cNvPr id="5" name="Zástupný symbol pro obsah 2"/>
          <p:cNvSpPr txBox="1">
            <a:spLocks/>
          </p:cNvSpPr>
          <p:nvPr/>
        </p:nvSpPr>
        <p:spPr>
          <a:xfrm>
            <a:off x="518623" y="5622718"/>
            <a:ext cx="3037059" cy="432048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1400" dirty="0" smtClean="0"/>
              <a:t>Žďárské vrchy - </a:t>
            </a:r>
            <a:r>
              <a:rPr lang="cs-CZ" sz="1400" dirty="0" err="1" smtClean="0"/>
              <a:t>Devětskal</a:t>
            </a:r>
            <a:r>
              <a:rPr lang="cs-CZ" sz="1400" dirty="0" smtClean="0"/>
              <a:t> </a:t>
            </a:r>
            <a:r>
              <a:rPr lang="cs-CZ" sz="2400" dirty="0" smtClean="0"/>
              <a:t>		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756514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5"/>
            <a:ext cx="8229600" cy="44644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200" dirty="0" smtClean="0"/>
              <a:t>VODSTVO	</a:t>
            </a:r>
          </a:p>
          <a:p>
            <a:pPr marL="0" indent="0">
              <a:buNone/>
            </a:pPr>
            <a:r>
              <a:rPr lang="cs-CZ" sz="2200" dirty="0"/>
              <a:t>	</a:t>
            </a:r>
            <a:r>
              <a:rPr lang="cs-CZ" sz="2200" dirty="0" smtClean="0"/>
              <a:t>- Sázava</a:t>
            </a:r>
          </a:p>
          <a:p>
            <a:pPr marL="0" indent="0">
              <a:buNone/>
            </a:pPr>
            <a:r>
              <a:rPr lang="cs-CZ" sz="2200" dirty="0"/>
              <a:t>	</a:t>
            </a:r>
            <a:r>
              <a:rPr lang="cs-CZ" sz="2200" dirty="0" smtClean="0"/>
              <a:t>- Jihlava – Dalešice</a:t>
            </a:r>
          </a:p>
          <a:p>
            <a:pPr marL="0" indent="0">
              <a:buNone/>
            </a:pPr>
            <a:r>
              <a:rPr lang="cs-CZ" sz="2200" dirty="0"/>
              <a:t>	</a:t>
            </a:r>
            <a:r>
              <a:rPr lang="cs-CZ" sz="2200" dirty="0" smtClean="0"/>
              <a:t>- rybníky: Velké Dářko</a:t>
            </a:r>
          </a:p>
          <a:p>
            <a:pPr marL="0" indent="0">
              <a:buNone/>
            </a:pPr>
            <a:r>
              <a:rPr lang="cs-CZ" sz="2200" dirty="0"/>
              <a:t>	</a:t>
            </a:r>
            <a:r>
              <a:rPr lang="cs-CZ" sz="2200" dirty="0" smtClean="0"/>
              <a:t>	</a:t>
            </a:r>
            <a:r>
              <a:rPr lang="cs-CZ" sz="2400" dirty="0"/>
              <a:t>	</a:t>
            </a:r>
            <a:r>
              <a:rPr lang="cs-CZ" sz="2400" dirty="0" smtClean="0"/>
              <a:t>	</a:t>
            </a:r>
            <a:endParaRPr lang="cs-CZ" sz="2400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53773" y="2427598"/>
            <a:ext cx="4680520" cy="3510390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1453773" y="5937988"/>
            <a:ext cx="4572000" cy="3077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400" dirty="0" smtClean="0"/>
              <a:t>Dalešice - elektrárna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20817053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6886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200" dirty="0" smtClean="0"/>
              <a:t>PODNEBÍ	</a:t>
            </a:r>
          </a:p>
          <a:p>
            <a:pPr marL="0" indent="0">
              <a:buNone/>
            </a:pPr>
            <a:r>
              <a:rPr lang="cs-CZ" sz="2200" dirty="0" smtClean="0"/>
              <a:t>	</a:t>
            </a:r>
            <a:r>
              <a:rPr lang="cs-CZ" sz="2200" dirty="0" smtClean="0"/>
              <a:t>- chladné</a:t>
            </a:r>
            <a:r>
              <a:rPr lang="cs-CZ" sz="2200" dirty="0" smtClean="0"/>
              <a:t>, deštivé</a:t>
            </a:r>
          </a:p>
          <a:p>
            <a:pPr marL="0" indent="0">
              <a:buNone/>
            </a:pPr>
            <a:endParaRPr lang="cs-CZ" sz="2200" dirty="0" smtClean="0"/>
          </a:p>
          <a:p>
            <a:pPr marL="0" indent="0">
              <a:buNone/>
            </a:pPr>
            <a:r>
              <a:rPr lang="cs-CZ" sz="2200" dirty="0" smtClean="0"/>
              <a:t>PŮDY		</a:t>
            </a:r>
          </a:p>
          <a:p>
            <a:pPr marL="0" indent="0">
              <a:buNone/>
            </a:pPr>
            <a:r>
              <a:rPr lang="cs-CZ" sz="2200" dirty="0" smtClean="0"/>
              <a:t>	- podzolové (málo úrodné)</a:t>
            </a:r>
          </a:p>
          <a:p>
            <a:pPr marL="0" indent="0">
              <a:buNone/>
            </a:pPr>
            <a:r>
              <a:rPr lang="cs-CZ" sz="2200" dirty="0"/>
              <a:t>	</a:t>
            </a:r>
            <a:r>
              <a:rPr lang="cs-CZ" sz="2200" dirty="0" smtClean="0"/>
              <a:t>- lesy</a:t>
            </a:r>
          </a:p>
          <a:p>
            <a:pPr marL="0" indent="0">
              <a:buNone/>
            </a:pPr>
            <a:endParaRPr lang="cs-CZ" sz="2200" dirty="0" smtClean="0"/>
          </a:p>
          <a:p>
            <a:pPr marL="0" indent="0">
              <a:buNone/>
            </a:pPr>
            <a:r>
              <a:rPr lang="cs-CZ" sz="2200" dirty="0" smtClean="0"/>
              <a:t>OBYVATELSTVO	</a:t>
            </a:r>
          </a:p>
          <a:p>
            <a:pPr marL="0" indent="0">
              <a:buNone/>
            </a:pPr>
            <a:r>
              <a:rPr lang="cs-CZ" sz="2200" dirty="0" smtClean="0"/>
              <a:t>	- nízká hustota</a:t>
            </a:r>
          </a:p>
          <a:p>
            <a:pPr marL="0" indent="0">
              <a:buNone/>
            </a:pPr>
            <a:endParaRPr lang="cs-CZ" sz="22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254535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6886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200" dirty="0"/>
              <a:t>ZEMĚDĚLSTVÍ	</a:t>
            </a:r>
          </a:p>
          <a:p>
            <a:pPr marL="0" indent="0">
              <a:buNone/>
            </a:pPr>
            <a:r>
              <a:rPr lang="cs-CZ" sz="2200" dirty="0"/>
              <a:t>	</a:t>
            </a:r>
            <a:r>
              <a:rPr lang="cs-CZ" sz="2200" dirty="0" smtClean="0"/>
              <a:t>- brambory</a:t>
            </a:r>
          </a:p>
          <a:p>
            <a:pPr marL="0" indent="0">
              <a:buNone/>
            </a:pPr>
            <a:r>
              <a:rPr lang="cs-CZ" sz="2200" dirty="0"/>
              <a:t>	</a:t>
            </a:r>
            <a:r>
              <a:rPr lang="cs-CZ" sz="2200" dirty="0" smtClean="0"/>
              <a:t>- len, </a:t>
            </a:r>
            <a:r>
              <a:rPr lang="cs-CZ" sz="2200" dirty="0" smtClean="0"/>
              <a:t>pícniny </a:t>
            </a:r>
            <a:endParaRPr lang="cs-CZ" sz="2200" dirty="0" smtClean="0"/>
          </a:p>
          <a:p>
            <a:pPr marL="0" indent="0">
              <a:buNone/>
            </a:pPr>
            <a:r>
              <a:rPr lang="cs-CZ" sz="2200" dirty="0"/>
              <a:t>	</a:t>
            </a:r>
            <a:r>
              <a:rPr lang="cs-CZ" sz="2200" dirty="0" smtClean="0"/>
              <a:t>- chov skotu</a:t>
            </a:r>
          </a:p>
          <a:p>
            <a:pPr marL="0" indent="0">
              <a:buNone/>
            </a:pPr>
            <a:r>
              <a:rPr lang="cs-CZ" sz="2200" dirty="0" smtClean="0"/>
              <a:t>PRŮMYSL	</a:t>
            </a:r>
          </a:p>
          <a:p>
            <a:pPr marL="0" indent="0">
              <a:buNone/>
            </a:pPr>
            <a:r>
              <a:rPr lang="cs-CZ" sz="2200" dirty="0" smtClean="0"/>
              <a:t>	- dřevařský</a:t>
            </a:r>
          </a:p>
          <a:p>
            <a:pPr marL="0" indent="0">
              <a:buNone/>
            </a:pPr>
            <a:r>
              <a:rPr lang="cs-CZ" sz="2200" dirty="0"/>
              <a:t>	</a:t>
            </a:r>
            <a:r>
              <a:rPr lang="cs-CZ" sz="2200" dirty="0" smtClean="0"/>
              <a:t>- potravinářský (škrobárny)</a:t>
            </a:r>
          </a:p>
          <a:p>
            <a:pPr marL="0" indent="0">
              <a:buNone/>
            </a:pPr>
            <a:r>
              <a:rPr lang="cs-CZ" sz="2200" dirty="0"/>
              <a:t>	</a:t>
            </a:r>
            <a:r>
              <a:rPr lang="cs-CZ" sz="2200" dirty="0" smtClean="0"/>
              <a:t>- textilní</a:t>
            </a:r>
          </a:p>
          <a:p>
            <a:pPr marL="0" indent="0">
              <a:buNone/>
            </a:pPr>
            <a:r>
              <a:rPr lang="cs-CZ" sz="2200" dirty="0"/>
              <a:t>	</a:t>
            </a:r>
            <a:r>
              <a:rPr lang="cs-CZ" sz="2200" dirty="0" smtClean="0"/>
              <a:t>- strojírenský</a:t>
            </a:r>
          </a:p>
          <a:p>
            <a:pPr marL="0" indent="0">
              <a:buNone/>
            </a:pPr>
            <a:r>
              <a:rPr lang="cs-CZ" sz="2200" dirty="0"/>
              <a:t>	</a:t>
            </a:r>
            <a:endParaRPr lang="cs-CZ" sz="2200" dirty="0" smtClean="0"/>
          </a:p>
          <a:p>
            <a:pPr marL="0" indent="0">
              <a:buNone/>
            </a:pPr>
            <a:r>
              <a:rPr lang="cs-CZ" sz="2200" dirty="0"/>
              <a:t>	</a:t>
            </a:r>
            <a:endParaRPr lang="cs-CZ" sz="2400" dirty="0"/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582899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200" dirty="0" smtClean="0"/>
              <a:t>CESTOVNÍ RUCH</a:t>
            </a:r>
          </a:p>
          <a:p>
            <a:pPr marL="0" indent="0">
              <a:buNone/>
            </a:pPr>
            <a:endParaRPr lang="cs-CZ" sz="2200" dirty="0" smtClean="0"/>
          </a:p>
          <a:p>
            <a:pPr marL="0" indent="0">
              <a:buNone/>
            </a:pPr>
            <a:r>
              <a:rPr lang="cs-CZ" sz="2200" dirty="0" smtClean="0"/>
              <a:t>Velké Dářko</a:t>
            </a:r>
          </a:p>
          <a:p>
            <a:pPr marL="0" indent="0">
              <a:buNone/>
            </a:pPr>
            <a:r>
              <a:rPr lang="cs-CZ" sz="2200" dirty="0" smtClean="0"/>
              <a:t>hory</a:t>
            </a:r>
            <a:endParaRPr lang="cs-CZ" sz="2200" dirty="0"/>
          </a:p>
          <a:p>
            <a:pPr marL="0" indent="0">
              <a:buNone/>
            </a:pPr>
            <a:endParaRPr lang="cs-CZ" sz="22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</a:t>
            </a:r>
            <a:endParaRPr lang="cs-CZ" sz="2400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9552" y="2132856"/>
            <a:ext cx="5832648" cy="4017236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539552" y="6150092"/>
            <a:ext cx="4572000" cy="3077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400" dirty="0" smtClean="0"/>
              <a:t>Velké Dářko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3771621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200" dirty="0" smtClean="0"/>
              <a:t>MĚSTA</a:t>
            </a:r>
          </a:p>
          <a:p>
            <a:pPr marL="0" indent="0">
              <a:buNone/>
            </a:pPr>
            <a:endParaRPr lang="cs-CZ" sz="2200" dirty="0" smtClean="0"/>
          </a:p>
          <a:p>
            <a:pPr marL="0" indent="0">
              <a:buNone/>
            </a:pPr>
            <a:r>
              <a:rPr lang="cs-CZ" sz="2200" dirty="0" smtClean="0"/>
              <a:t>Jihlava </a:t>
            </a:r>
            <a:r>
              <a:rPr lang="cs-CZ" sz="2200" dirty="0" smtClean="0">
                <a:latin typeface="Calibri Light" pitchFamily="34" charset="0"/>
              </a:rPr>
              <a:t>– strojírenský</a:t>
            </a:r>
            <a:r>
              <a:rPr lang="cs-CZ" sz="2200" dirty="0" smtClean="0">
                <a:latin typeface="Calibri Light" pitchFamily="34" charset="0"/>
              </a:rPr>
              <a:t>, textilní, dřevozpracující průmysl</a:t>
            </a:r>
          </a:p>
          <a:p>
            <a:pPr marL="0" indent="0">
              <a:buNone/>
            </a:pPr>
            <a:r>
              <a:rPr lang="cs-CZ" sz="2200" dirty="0" smtClean="0"/>
              <a:t>Třebíč – </a:t>
            </a:r>
            <a:r>
              <a:rPr lang="cs-CZ" sz="2200" dirty="0" smtClean="0">
                <a:latin typeface="Calibri Light" pitchFamily="34" charset="0"/>
              </a:rPr>
              <a:t>jaderná elektrárna Dukovany</a:t>
            </a:r>
          </a:p>
          <a:p>
            <a:pPr marL="0" indent="0">
              <a:buNone/>
            </a:pPr>
            <a:r>
              <a:rPr lang="cs-CZ" sz="2200" dirty="0" smtClean="0"/>
              <a:t>Žďár </a:t>
            </a:r>
            <a:r>
              <a:rPr lang="cs-CZ" sz="2200" dirty="0" smtClean="0"/>
              <a:t>nad Sázavou – </a:t>
            </a:r>
            <a:r>
              <a:rPr lang="cs-CZ" sz="2200" dirty="0" smtClean="0">
                <a:latin typeface="Calibri Light" pitchFamily="34" charset="0"/>
              </a:rPr>
              <a:t>strojírenství</a:t>
            </a:r>
          </a:p>
          <a:p>
            <a:pPr marL="0" indent="0">
              <a:buNone/>
            </a:pPr>
            <a:r>
              <a:rPr lang="cs-CZ" sz="2200" dirty="0" smtClean="0"/>
              <a:t>Havlíčkův Brod </a:t>
            </a:r>
            <a:r>
              <a:rPr lang="cs-CZ" sz="2200" dirty="0" smtClean="0">
                <a:latin typeface="Calibri Light" pitchFamily="34" charset="0"/>
              </a:rPr>
              <a:t>– strojírenský, potravinářský, textilní průmysl</a:t>
            </a:r>
          </a:p>
          <a:p>
            <a:pPr marL="0" indent="0">
              <a:buNone/>
            </a:pPr>
            <a:r>
              <a:rPr lang="cs-CZ" sz="2200" dirty="0" smtClean="0"/>
              <a:t>Pelhřimov – </a:t>
            </a:r>
            <a:r>
              <a:rPr lang="cs-CZ" sz="2200" dirty="0" smtClean="0">
                <a:latin typeface="Calibri Light" pitchFamily="34" charset="0"/>
              </a:rPr>
              <a:t>strojírenství</a:t>
            </a:r>
          </a:p>
          <a:p>
            <a:pPr marL="0" indent="0">
              <a:buNone/>
            </a:pPr>
            <a:endParaRPr lang="cs-CZ" sz="2200" dirty="0"/>
          </a:p>
          <a:p>
            <a:pPr marL="0" indent="0">
              <a:buNone/>
            </a:pPr>
            <a:endParaRPr lang="cs-CZ" sz="22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805144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8763" y="915113"/>
            <a:ext cx="6084168" cy="4536504"/>
          </a:xfrm>
          <a:prstGeom prst="rect">
            <a:avLst/>
          </a:prstGeom>
        </p:spPr>
      </p:pic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216" y="908721"/>
            <a:ext cx="3024335" cy="4536504"/>
          </a:xfrm>
        </p:spPr>
      </p:pic>
      <p:sp>
        <p:nvSpPr>
          <p:cNvPr id="6" name="Obdélník 5"/>
          <p:cNvSpPr/>
          <p:nvPr/>
        </p:nvSpPr>
        <p:spPr>
          <a:xfrm>
            <a:off x="26996" y="5451617"/>
            <a:ext cx="4572000" cy="3077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400" dirty="0" smtClean="0"/>
              <a:t>Zelená hora – </a:t>
            </a:r>
            <a:r>
              <a:rPr lang="cs-CZ" sz="1400" dirty="0" err="1" smtClean="0"/>
              <a:t>Ždár</a:t>
            </a:r>
            <a:r>
              <a:rPr lang="cs-CZ" sz="1400" dirty="0" smtClean="0"/>
              <a:t> nad Sázavou</a:t>
            </a:r>
            <a:endParaRPr lang="cs-CZ" sz="1400" dirty="0"/>
          </a:p>
        </p:txBody>
      </p:sp>
      <p:sp>
        <p:nvSpPr>
          <p:cNvPr id="7" name="Obdélník 6"/>
          <p:cNvSpPr/>
          <p:nvPr/>
        </p:nvSpPr>
        <p:spPr>
          <a:xfrm>
            <a:off x="3058763" y="5451617"/>
            <a:ext cx="4572000" cy="3077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400" dirty="0" smtClean="0"/>
              <a:t>elektrárna Dukovany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524980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OPAKOVÁNÍ</a:t>
            </a:r>
          </a:p>
          <a:p>
            <a:pPr marL="0" indent="0">
              <a:buNone/>
            </a:pPr>
            <a:endParaRPr lang="cs-CZ" sz="2400" dirty="0" smtClean="0"/>
          </a:p>
          <a:p>
            <a:pPr marL="457200" indent="-457200">
              <a:buAutoNum type="arabicPeriod"/>
            </a:pPr>
            <a:r>
              <a:rPr lang="cs-CZ" sz="2400" dirty="0" smtClean="0"/>
              <a:t>Nejvyšší hora Českomoravské vrchoviny –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Přehrada na Jihlavě (a jaké má prvenství) – 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Typická plodina – 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Naše 1. jaderná elektrárna </a:t>
            </a:r>
            <a:r>
              <a:rPr lang="cs-CZ" sz="2400" dirty="0" smtClean="0"/>
              <a:t>– </a:t>
            </a: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1257300" lvl="3" indent="0">
              <a:buNone/>
            </a:pPr>
            <a:endParaRPr lang="cs-CZ" sz="1000" dirty="0" smtClean="0"/>
          </a:p>
          <a:p>
            <a:pPr marL="457200" indent="-457200">
              <a:buAutoNum type="arabicPeriod"/>
            </a:pPr>
            <a:endParaRPr lang="cs-CZ" sz="22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352608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OPAKOVÁNÍ</a:t>
            </a:r>
          </a:p>
          <a:p>
            <a:pPr marL="0" indent="0">
              <a:buNone/>
            </a:pPr>
            <a:endParaRPr lang="cs-CZ" sz="2400" dirty="0" smtClean="0"/>
          </a:p>
          <a:p>
            <a:pPr marL="457200" indent="-457200">
              <a:buAutoNum type="arabicPeriod"/>
            </a:pPr>
            <a:r>
              <a:rPr lang="cs-CZ" sz="2400" dirty="0" smtClean="0">
                <a:latin typeface="Calibri Light" pitchFamily="34" charset="0"/>
              </a:rPr>
              <a:t>Nejvyšší hora Českomoravské vrchoviny </a:t>
            </a:r>
            <a:r>
              <a:rPr lang="cs-CZ" sz="2400" dirty="0" smtClean="0"/>
              <a:t>–</a:t>
            </a:r>
            <a:r>
              <a:rPr lang="cs-CZ" sz="2400" dirty="0" smtClean="0"/>
              <a:t> </a:t>
            </a:r>
            <a:r>
              <a:rPr lang="cs-CZ" sz="2400" dirty="0" smtClean="0"/>
              <a:t>Javořice</a:t>
            </a:r>
            <a:endParaRPr lang="cs-CZ" sz="2400" dirty="0" smtClean="0">
              <a:latin typeface="Calibri Light" pitchFamily="34" charset="0"/>
            </a:endParaRPr>
          </a:p>
          <a:p>
            <a:pPr marL="457200" indent="-457200">
              <a:buAutoNum type="arabicPeriod"/>
            </a:pPr>
            <a:r>
              <a:rPr lang="cs-CZ" sz="2400" dirty="0" smtClean="0">
                <a:latin typeface="Calibri Light" pitchFamily="34" charset="0"/>
              </a:rPr>
              <a:t>Přehrada na Jihlavě (a jaké má prvenství) </a:t>
            </a:r>
            <a:r>
              <a:rPr lang="cs-CZ" sz="2400" dirty="0" smtClean="0"/>
              <a:t>– Dalešice</a:t>
            </a:r>
          </a:p>
          <a:p>
            <a:pPr marL="457200" indent="-457200">
              <a:buAutoNum type="arabicPeriod"/>
            </a:pPr>
            <a:r>
              <a:rPr lang="cs-CZ" sz="2400" dirty="0" smtClean="0">
                <a:latin typeface="Calibri Light" pitchFamily="34" charset="0"/>
              </a:rPr>
              <a:t>Typická plodina </a:t>
            </a:r>
            <a:r>
              <a:rPr lang="cs-CZ" sz="2400" dirty="0" smtClean="0"/>
              <a:t>– brambory</a:t>
            </a:r>
          </a:p>
          <a:p>
            <a:pPr marL="457200" indent="-457200">
              <a:buAutoNum type="arabicPeriod"/>
            </a:pPr>
            <a:r>
              <a:rPr lang="cs-CZ" sz="2400" dirty="0" smtClean="0">
                <a:latin typeface="Calibri Light" pitchFamily="34" charset="0"/>
              </a:rPr>
              <a:t>Naše 1. jaderná elektrárna </a:t>
            </a:r>
            <a:r>
              <a:rPr lang="cs-CZ" sz="2400" dirty="0" smtClean="0"/>
              <a:t>–</a:t>
            </a:r>
            <a:r>
              <a:rPr lang="cs-CZ" sz="2400" dirty="0" smtClean="0"/>
              <a:t> </a:t>
            </a:r>
            <a:r>
              <a:rPr lang="cs-CZ" sz="2400" dirty="0" smtClean="0"/>
              <a:t>Dukovany</a:t>
            </a:r>
          </a:p>
          <a:p>
            <a:pPr marL="0" indent="0">
              <a:buNone/>
            </a:pPr>
            <a:endParaRPr lang="cs-CZ" sz="2400" dirty="0"/>
          </a:p>
          <a:p>
            <a:pPr marL="1257300" lvl="3" indent="0">
              <a:buNone/>
            </a:pPr>
            <a:endParaRPr lang="cs-CZ" sz="1000" dirty="0" smtClean="0"/>
          </a:p>
          <a:p>
            <a:pPr marL="457200" indent="-457200">
              <a:buAutoNum type="arabicPeriod"/>
            </a:pPr>
            <a:endParaRPr lang="cs-CZ" sz="22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88435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686800" cy="57214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200" dirty="0" smtClean="0"/>
              <a:t>ZDROJE</a:t>
            </a:r>
          </a:p>
          <a:p>
            <a:pPr marL="0" indent="0">
              <a:buNone/>
            </a:pPr>
            <a:endParaRPr lang="cs-CZ" sz="2200" dirty="0" smtClean="0"/>
          </a:p>
          <a:p>
            <a:pPr marL="0" indent="0">
              <a:buNone/>
            </a:pPr>
            <a:r>
              <a:rPr lang="cs-CZ" sz="1800" dirty="0">
                <a:hlinkClick r:id="rId2"/>
              </a:rPr>
              <a:t>http://cs.wikipedia.org/wiki/Soubor:Jihlava_jezuite_DSCN5050.JPG</a:t>
            </a:r>
            <a:endParaRPr lang="cs-CZ" sz="1800" dirty="0"/>
          </a:p>
          <a:p>
            <a:pPr marL="0" indent="0">
              <a:buNone/>
            </a:pPr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cs.wikipedia.org/wiki/Soubor:Dev%C4%9Bt_skal1.jpg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>
                <a:hlinkClick r:id="rId4"/>
              </a:rPr>
              <a:t>http://cs.wikipedia.org/wiki/Soubor:Dev%C4%9Bt_skal_-_</a:t>
            </a:r>
            <a:r>
              <a:rPr lang="cs-CZ" sz="1800" dirty="0" smtClean="0">
                <a:hlinkClick r:id="rId4"/>
              </a:rPr>
              <a:t>vrcholov%C3%A1_vyhl%C3%ADdka.jpg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>
                <a:hlinkClick r:id="rId5"/>
              </a:rPr>
              <a:t>http://</a:t>
            </a:r>
            <a:r>
              <a:rPr lang="cs-CZ" sz="1800" dirty="0" smtClean="0">
                <a:hlinkClick r:id="rId5"/>
              </a:rPr>
              <a:t>cs.wikipedia.org/wiki/Soubor:DalesicePowerStation.jpg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>
                <a:hlinkClick r:id="rId6"/>
              </a:rPr>
              <a:t>http://</a:t>
            </a:r>
            <a:r>
              <a:rPr lang="cs-CZ" sz="1800" dirty="0" smtClean="0">
                <a:hlinkClick r:id="rId6"/>
              </a:rPr>
              <a:t>www.region-vysocina.cz/okolim-velkeho-darka-cx281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>
                <a:hlinkClick r:id="rId7"/>
              </a:rPr>
              <a:t>http://upload.wikimedia.org/wikipedia/commons/c/ca/Zelen%C3%A1_hora_-_</a:t>
            </a:r>
            <a:r>
              <a:rPr lang="cs-CZ" sz="1800" dirty="0" smtClean="0">
                <a:hlinkClick r:id="rId7"/>
              </a:rPr>
              <a:t>poutn%C3%AD_kostel.jpg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>
                <a:hlinkClick r:id="rId8"/>
              </a:rPr>
              <a:t>http://</a:t>
            </a:r>
            <a:r>
              <a:rPr lang="cs-CZ" sz="1800" dirty="0" smtClean="0">
                <a:hlinkClick r:id="rId8"/>
              </a:rPr>
              <a:t>cs.wikipedia.org/wiki/Soubor:Dukovany.JPG</a:t>
            </a:r>
            <a:endParaRPr lang="cs-CZ" sz="1800" dirty="0" smtClean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740179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490</TotalTime>
  <Words>174</Words>
  <Application>Microsoft Office PowerPoint</Application>
  <PresentationFormat>Předvádění na obrazovce (4:3)</PresentationFormat>
  <Paragraphs>108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Snímek 1</vt:lpstr>
      <vt:lpstr>Snímek 2</vt:lpstr>
      <vt:lpstr>Vysočina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Radomíra Fišerová</dc:creator>
  <cp:lastModifiedBy>U1</cp:lastModifiedBy>
  <cp:revision>37</cp:revision>
  <dcterms:created xsi:type="dcterms:W3CDTF">2013-06-19T12:52:09Z</dcterms:created>
  <dcterms:modified xsi:type="dcterms:W3CDTF">2013-06-25T20:36:22Z</dcterms:modified>
</cp:coreProperties>
</file>