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6" r:id="rId3"/>
    <p:sldId id="263" r:id="rId4"/>
    <p:sldId id="264" r:id="rId5"/>
    <p:sldId id="257" r:id="rId6"/>
    <p:sldId id="258" r:id="rId7"/>
    <p:sldId id="266" r:id="rId8"/>
    <p:sldId id="259" r:id="rId9"/>
    <p:sldId id="265" r:id="rId10"/>
    <p:sldId id="260" r:id="rId11"/>
    <p:sldId id="261" r:id="rId12"/>
    <p:sldId id="268" r:id="rId13"/>
    <p:sldId id="26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D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3945E6-AA51-4CE3-ACDC-642342BF59DE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779C60-528F-4D5E-A03D-DACF3F93BC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9853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Japonský</a:t>
            </a:r>
            <a:r>
              <a:rPr lang="cs-CZ" baseline="0" dirty="0" smtClean="0"/>
              <a:t> šógun, japonské písmo a buddhistická stavba ve městě </a:t>
            </a:r>
            <a:r>
              <a:rPr lang="cs-CZ" baseline="0" dirty="0" err="1" smtClean="0"/>
              <a:t>Nara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779C60-528F-4D5E-A03D-DACF3F93BC2E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599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První vlak z Jokohamy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779C60-528F-4D5E-A03D-DACF3F93BC2E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4750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Císařský znak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779C60-528F-4D5E-A03D-DACF3F93BC2E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8805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Čínsko-japonská</a:t>
            </a:r>
            <a:r>
              <a:rPr lang="cs-CZ" baseline="0" dirty="0" smtClean="0"/>
              <a:t> válka; rusko-japonská válka – dobové obrázky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779C60-528F-4D5E-A03D-DACF3F93BC2E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29174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DD5AF-E84A-4C19-9865-0B3E729E3814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B788C-6957-49F1-BECD-C289333995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0902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DD5AF-E84A-4C19-9865-0B3E729E3814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B788C-6957-49F1-BECD-C289333995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379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DD5AF-E84A-4C19-9865-0B3E729E3814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B788C-6957-49F1-BECD-C289333995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9964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DD5AF-E84A-4C19-9865-0B3E729E3814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B788C-6957-49F1-BECD-C289333995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1930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DD5AF-E84A-4C19-9865-0B3E729E3814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B788C-6957-49F1-BECD-C289333995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8124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DD5AF-E84A-4C19-9865-0B3E729E3814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B788C-6957-49F1-BECD-C289333995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8143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DD5AF-E84A-4C19-9865-0B3E729E3814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B788C-6957-49F1-BECD-C289333995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4038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DD5AF-E84A-4C19-9865-0B3E729E3814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B788C-6957-49F1-BECD-C289333995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803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DD5AF-E84A-4C19-9865-0B3E729E3814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B788C-6957-49F1-BECD-C289333995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17582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DD5AF-E84A-4C19-9865-0B3E729E3814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B788C-6957-49F1-BECD-C289333995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0163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DD5AF-E84A-4C19-9865-0B3E729E3814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B788C-6957-49F1-BECD-C289333995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768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DD5AF-E84A-4C19-9865-0B3E729E3814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B788C-6957-49F1-BECD-C289333995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8900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LMT1r9IpIf0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e/ee/Tokugawa_Ienari.jpg/490px-Tokugawa_Ienari.jpg" TargetMode="External"/><Relationship Id="rId13" Type="http://schemas.openxmlformats.org/officeDocument/2006/relationships/hyperlink" Target="http://upload.wikimedia.org/wikipedia/commons/thumb/d/da/First_steam_train_leaving_Yokohama.jpg/640px-First_steam_train_leaving_Yokohama.jpg" TargetMode="External"/><Relationship Id="rId3" Type="http://schemas.openxmlformats.org/officeDocument/2006/relationships/hyperlink" Target="http://upload.wikimedia.org/wikipedia/commons/thumb/9/98/%E5%BE%81%E9%9F%93%E5%81%89%E7%95%A5.jpg/338px-%E5%BE%81%E9%9F%93%E5%81%89%E7%95%A5.jpg?uselang=cs" TargetMode="External"/><Relationship Id="rId7" Type="http://schemas.openxmlformats.org/officeDocument/2006/relationships/hyperlink" Target="http://commons.wikimedia.org/wiki/File:Kuruma_zukushi.jpg?uselang=cs" TargetMode="External"/><Relationship Id="rId12" Type="http://schemas.openxmlformats.org/officeDocument/2006/relationships/hyperlink" Target="http://upload.wikimedia.org/wikipedia/commons/thumb/3/37/Imperial_Seal_of_Japan.svg/240px-Imperial_Seal_of_Japan.svg.png" TargetMode="External"/><Relationship Id="rId2" Type="http://schemas.openxmlformats.org/officeDocument/2006/relationships/hyperlink" Target="http://upload.wikimedia.org/wikipedia/commons/thumb/1/19/Kinkaku_Snow_E4.jpg/320px-Kinkaku_Snow_E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8/82/Battle_of_Yalu_River_1904.jpg/640px-Battle_of_Yalu_River_1904.jpg?uselang=cs" TargetMode="External"/><Relationship Id="rId11" Type="http://schemas.openxmlformats.org/officeDocument/2006/relationships/hyperlink" Target="http://upload.wikimedia.org/wikipedia/commons/thumb/2/21/Hatakeyama_Yoshinari_by_AE_Alden.png/283px-Hatakeyama_Yoshinari_by_AE_Alden.png?uselang=cs" TargetMode="External"/><Relationship Id="rId5" Type="http://schemas.openxmlformats.org/officeDocument/2006/relationships/hyperlink" Target="http://upload.wikimedia.org/wikipedia/commons/thumb/6/66/Portarthur.jpg/618px-Portarthur.jpg?uselang=cs" TargetMode="External"/><Relationship Id="rId10" Type="http://schemas.openxmlformats.org/officeDocument/2006/relationships/hyperlink" Target="http://commons.wikimedia.org/wiki/File:Tanikaze.jpg" TargetMode="External"/><Relationship Id="rId4" Type="http://schemas.openxmlformats.org/officeDocument/2006/relationships/hyperlink" Target="http://upload.wikimedia.org/wikipedia/commons/thumb/d/d2/Battle_of_the_Yellow_Sea_by_Korechika.jpg/640px-Battle_of_the_Yellow_Sea_by_Korechika.jpg" TargetMode="External"/><Relationship Id="rId9" Type="http://schemas.openxmlformats.org/officeDocument/2006/relationships/hyperlink" Target="http://upload.wikimedia.org/wikipedia/commons/thumb/4/48/Kofukuji0411.jpg/320px-Kofukuji041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DDD"/>
          </a:solidFill>
        </p:spPr>
        <p:txBody>
          <a:bodyPr>
            <a:normAutofit fontScale="70000" lnSpcReduction="20000"/>
          </a:bodyPr>
          <a:lstStyle/>
          <a:p>
            <a:r>
              <a:rPr lang="cs-CZ" b="1" dirty="0"/>
              <a:t>Název projektu: Zkvalitnění výuky cizích jazyků </a:t>
            </a:r>
            <a:br>
              <a:rPr lang="cs-CZ" b="1" dirty="0"/>
            </a:br>
            <a:endParaRPr lang="cs-CZ" b="1" dirty="0"/>
          </a:p>
          <a:p>
            <a:r>
              <a:rPr lang="cs-CZ" b="1" dirty="0"/>
              <a:t>Číslo projektu: </a:t>
            </a:r>
            <a:r>
              <a:rPr lang="cs-CZ" b="1" dirty="0" smtClean="0"/>
              <a:t>CZ.1.07/1.4.00/21.3228</a:t>
            </a:r>
            <a:r>
              <a:rPr lang="cs-CZ" b="1" dirty="0"/>
              <a:t/>
            </a:r>
            <a:br>
              <a:rPr lang="cs-CZ" b="1" dirty="0"/>
            </a:br>
            <a:endParaRPr lang="cs-CZ" b="1" dirty="0"/>
          </a:p>
          <a:p>
            <a:r>
              <a:rPr lang="cs-CZ" b="1" dirty="0"/>
              <a:t>Základní škola Havlíčkův Brod, </a:t>
            </a:r>
            <a:r>
              <a:rPr lang="cs-CZ" b="1" dirty="0" err="1"/>
              <a:t>Štáflova</a:t>
            </a:r>
            <a:r>
              <a:rPr lang="cs-CZ" b="1" dirty="0"/>
              <a:t> </a:t>
            </a:r>
            <a:r>
              <a:rPr lang="cs-CZ" b="1" dirty="0" smtClean="0"/>
              <a:t>2004</a:t>
            </a:r>
            <a:r>
              <a:rPr lang="cs-CZ" b="1" dirty="0"/>
              <a:t/>
            </a:r>
            <a:br>
              <a:rPr lang="cs-CZ" b="1" dirty="0"/>
            </a:br>
            <a:endParaRPr lang="cs-CZ" b="1" dirty="0"/>
          </a:p>
          <a:p>
            <a:r>
              <a:rPr lang="cs-CZ" b="1" dirty="0"/>
              <a:t>Jméno: Karin Šubrtová </a:t>
            </a:r>
            <a:r>
              <a:rPr lang="cs-CZ" b="1" dirty="0" smtClean="0"/>
              <a:t>		Datum</a:t>
            </a:r>
            <a:r>
              <a:rPr lang="cs-CZ" b="1" dirty="0"/>
              <a:t>: </a:t>
            </a:r>
            <a:r>
              <a:rPr lang="cs-CZ" b="1" dirty="0" smtClean="0"/>
              <a:t>3. dubna </a:t>
            </a:r>
            <a:r>
              <a:rPr lang="cs-CZ" b="1" dirty="0" smtClean="0"/>
              <a:t>2013</a:t>
            </a:r>
            <a:endParaRPr lang="cs-CZ" dirty="0"/>
          </a:p>
          <a:p>
            <a:r>
              <a:rPr lang="cs-CZ" b="1" dirty="0"/>
              <a:t>Ročník: 8</a:t>
            </a:r>
            <a:r>
              <a:rPr lang="cs-CZ" b="1" dirty="0" smtClean="0"/>
              <a:t>.</a:t>
            </a:r>
            <a:endParaRPr lang="cs-CZ" dirty="0"/>
          </a:p>
          <a:p>
            <a:r>
              <a:rPr lang="cs-CZ" b="1" dirty="0"/>
              <a:t>Vzdělávací oblast: Člověk a společnost </a:t>
            </a:r>
            <a:endParaRPr lang="cs-CZ" dirty="0"/>
          </a:p>
          <a:p>
            <a:r>
              <a:rPr lang="cs-CZ" b="1" dirty="0"/>
              <a:t>Vzdělávací obor: Dějepis</a:t>
            </a:r>
            <a:endParaRPr lang="cs-CZ" dirty="0"/>
          </a:p>
          <a:p>
            <a:r>
              <a:rPr lang="cs-CZ" b="1" dirty="0"/>
              <a:t>Název, téma: </a:t>
            </a:r>
            <a:r>
              <a:rPr lang="cs-CZ" b="1" dirty="0" smtClean="0"/>
              <a:t>VY_32_INOVACE_</a:t>
            </a:r>
            <a:r>
              <a:rPr lang="cs-CZ" b="1" dirty="0" err="1" smtClean="0"/>
              <a:t>Dě</a:t>
            </a:r>
            <a:r>
              <a:rPr lang="cs-CZ" b="1" dirty="0" smtClean="0"/>
              <a:t>_20_Japonsko_v_19.století_8.ročník</a:t>
            </a:r>
            <a:endParaRPr lang="cs-CZ" dirty="0" smtClean="0"/>
          </a:p>
          <a:p>
            <a:r>
              <a:rPr lang="cs-CZ" b="1" dirty="0" smtClean="0"/>
              <a:t>Metodické doporučení/ anotace: Prezentace je věnována situaci v Japonsku v 2. pol. 19. stol., reformám </a:t>
            </a:r>
            <a:r>
              <a:rPr lang="cs-CZ" b="1" dirty="0" err="1" smtClean="0"/>
              <a:t>Meidži</a:t>
            </a:r>
            <a:r>
              <a:rPr lang="cs-CZ" b="1" dirty="0" smtClean="0"/>
              <a:t> a jejich důsledkům</a:t>
            </a:r>
            <a:endParaRPr lang="cs-CZ" dirty="0"/>
          </a:p>
        </p:txBody>
      </p:sp>
      <p:pic>
        <p:nvPicPr>
          <p:cNvPr id="8" name="Obrázek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2656"/>
            <a:ext cx="5616624" cy="11521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24761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476250"/>
            <a:ext cx="7772400" cy="1470025"/>
          </a:xfrm>
        </p:spPr>
        <p:txBody>
          <a:bodyPr/>
          <a:lstStyle/>
          <a:p>
            <a:r>
              <a:rPr lang="cs-CZ" dirty="0" smtClean="0"/>
              <a:t>Japonsko v 19. století</a:t>
            </a:r>
            <a:endParaRPr lang="cs-CZ" dirty="0"/>
          </a:p>
        </p:txBody>
      </p:sp>
      <p:pic>
        <p:nvPicPr>
          <p:cNvPr id="6146" name="Picture 2" descr="File:Tanikaz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6425" y="1988840"/>
            <a:ext cx="1728192" cy="409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upload.wikimedia.org/wikipedia/commons/thumb/2/21/Hatakeyama_Yoshinari_by_AE_Alden.png/283px-Hatakeyama_Yoshinari_by_AE_Alden.png?uselang=cs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64" t="10233" r="19521" b="14034"/>
          <a:stretch/>
        </p:blipFill>
        <p:spPr bwMode="auto">
          <a:xfrm>
            <a:off x="1691680" y="1988840"/>
            <a:ext cx="2160240" cy="4113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1078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548680"/>
            <a:ext cx="8229600" cy="4525963"/>
          </a:xfrm>
        </p:spPr>
        <p:txBody>
          <a:bodyPr/>
          <a:lstStyle/>
          <a:p>
            <a:r>
              <a:rPr lang="cs-CZ" sz="2800" dirty="0" smtClean="0"/>
              <a:t>buddhismus</a:t>
            </a:r>
          </a:p>
          <a:p>
            <a:r>
              <a:rPr lang="cs-CZ" sz="2800" dirty="0" smtClean="0"/>
              <a:t>použití čínského písma</a:t>
            </a:r>
          </a:p>
          <a:p>
            <a:r>
              <a:rPr lang="cs-CZ" sz="2800" dirty="0" smtClean="0"/>
              <a:t>vláda šógunů – vojenští vládci a regenti císaře v letech 1192 – 1867 – sídlí v městě Edo (dnes Tokio)</a:t>
            </a:r>
          </a:p>
          <a:p>
            <a:r>
              <a:rPr lang="cs-CZ" sz="2800" dirty="0" smtClean="0"/>
              <a:t>císař sídlí v městě Kjóto – neobjevuje se na veřejnosti, vykonává moc šógunů</a:t>
            </a:r>
            <a:r>
              <a:rPr lang="cs-CZ" dirty="0"/>
              <a:t> 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717032"/>
            <a:ext cx="4104456" cy="2719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7489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thumb/9/98/%E5%BE%81%E9%9F%93%E5%81%89%E7%95%A5.jpg/338px-%E5%BE%81%E9%9F%93%E5%81%89%E7%95%A5.jpg?uselang=c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2656"/>
            <a:ext cx="321945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upload.wikimedia.org/wikipedia/commons/thumb/e/ee/Tokugawa_Ienari.jpg/490px-Tokugawa_Ienar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599" y="548680"/>
            <a:ext cx="3896345" cy="381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upload.wikimedia.org/wikipedia/commons/thumb/4/48/Kofukuji0411.jpg/320px-Kofukuji04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19771" y="3960578"/>
            <a:ext cx="4176464" cy="289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0770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Kontakty se světem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2. pol. 16. stol. – obchodníci a misionáři z Portugalska, Španělska, Nizozemí a Anglie</a:t>
            </a:r>
          </a:p>
          <a:p>
            <a:r>
              <a:rPr lang="cs-CZ" sz="2800" dirty="0" smtClean="0"/>
              <a:t>pol. 17. stol. – obavy z možné invaze Evropanů – zákaz všech kontaktů a přísná izolace</a:t>
            </a:r>
          </a:p>
          <a:p>
            <a:r>
              <a:rPr lang="cs-CZ" sz="2800" dirty="0" smtClean="0"/>
              <a:t>1854 – americký admirál </a:t>
            </a:r>
            <a:r>
              <a:rPr lang="cs-CZ" sz="2800" dirty="0" err="1" smtClean="0"/>
              <a:t>Perry</a:t>
            </a:r>
            <a:r>
              <a:rPr lang="cs-CZ" sz="2800" dirty="0" smtClean="0"/>
              <a:t> si vymohl otevření přístavů – uzavření japonsko-americké smlouvy</a:t>
            </a:r>
          </a:p>
          <a:p>
            <a:r>
              <a:rPr lang="cs-CZ" sz="2800" dirty="0" smtClean="0"/>
              <a:t>postupné otevření se i ostatnímu světu</a:t>
            </a:r>
          </a:p>
        </p:txBody>
      </p:sp>
    </p:spTree>
    <p:extLst>
      <p:ext uri="{BB962C8B-B14F-4D97-AF65-F5344CB8AC3E}">
        <p14:creationId xmlns:p14="http://schemas.microsoft.com/office/powerpoint/2010/main" xmlns="" val="402045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625922"/>
            <a:ext cx="8229600" cy="6264696"/>
          </a:xfrm>
        </p:spPr>
        <p:txBody>
          <a:bodyPr>
            <a:noAutofit/>
          </a:bodyPr>
          <a:lstStyle/>
          <a:p>
            <a:r>
              <a:rPr lang="cs-CZ" sz="2800" dirty="0" smtClean="0"/>
              <a:t>vztah k Evropanům a Američanům vyvolal ostrý spor mezi císařem a </a:t>
            </a:r>
            <a:r>
              <a:rPr lang="cs-CZ" sz="2800" dirty="0" err="1" smtClean="0"/>
              <a:t>šogúnem</a:t>
            </a:r>
            <a:endParaRPr lang="cs-CZ" sz="2800" dirty="0" smtClean="0"/>
          </a:p>
          <a:p>
            <a:r>
              <a:rPr lang="cs-CZ" sz="2800" dirty="0" smtClean="0"/>
              <a:t>1858 – 68 občanská válka – pomoc Evropanů císaři</a:t>
            </a:r>
          </a:p>
          <a:p>
            <a:r>
              <a:rPr lang="cs-CZ" sz="2800" dirty="0" smtClean="0"/>
              <a:t>1867 – nový císař </a:t>
            </a:r>
            <a:r>
              <a:rPr lang="cs-CZ" sz="2800" dirty="0" err="1" smtClean="0"/>
              <a:t>Mucuhito</a:t>
            </a:r>
            <a:r>
              <a:rPr lang="cs-CZ" sz="2800" dirty="0" smtClean="0"/>
              <a:t>  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(dnes zvaný </a:t>
            </a:r>
            <a:r>
              <a:rPr lang="cs-CZ" sz="2800" dirty="0" err="1" smtClean="0"/>
              <a:t>Meidži</a:t>
            </a:r>
            <a:r>
              <a:rPr lang="cs-CZ" sz="2800" dirty="0" smtClean="0"/>
              <a:t>) – 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vláda 45 let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9902" y="2492896"/>
            <a:ext cx="3046779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6361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Reformy </a:t>
            </a:r>
            <a:r>
              <a:rPr lang="cs-CZ" dirty="0" err="1" smtClean="0"/>
              <a:t>Meidži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/>
            <a:r>
              <a:rPr lang="cs-CZ" sz="2800" dirty="0" smtClean="0"/>
              <a:t>řada reforem – tzv. reformy </a:t>
            </a:r>
            <a:r>
              <a:rPr lang="cs-CZ" sz="2800" dirty="0" err="1" smtClean="0"/>
              <a:t>Meidži</a:t>
            </a:r>
            <a:r>
              <a:rPr lang="cs-CZ" sz="2800" dirty="0" smtClean="0"/>
              <a:t> – zrušení feudalismu, západní právní a vládní systém </a:t>
            </a:r>
          </a:p>
          <a:p>
            <a:pPr marL="457200" indent="-457200"/>
            <a:r>
              <a:rPr lang="cs-CZ" sz="2800" dirty="0" smtClean="0"/>
              <a:t>postupné zavádění evropských kulturních a civilizačních znalostí – včetně odívání </a:t>
            </a:r>
          </a:p>
          <a:p>
            <a:pPr marL="457200" indent="-457200"/>
            <a:r>
              <a:rPr lang="cs-CZ" sz="2800" dirty="0" smtClean="0"/>
              <a:t>společnost rozdělena – povstání proti reformám viz film Poslední samuraj – události z let 1876 - 7</a:t>
            </a:r>
          </a:p>
          <a:p>
            <a:pPr marL="0" indent="0">
              <a:buNone/>
            </a:pPr>
            <a:r>
              <a:rPr lang="cs-CZ" sz="2800" dirty="0" smtClean="0"/>
              <a:t>	</a:t>
            </a:r>
            <a:r>
              <a:rPr lang="cs-CZ" sz="2800" dirty="0" smtClean="0">
                <a:hlinkClick r:id="rId2"/>
              </a:rPr>
              <a:t>http://www.youtube.com/watch?v=LMT1r9IpIf0</a:t>
            </a:r>
            <a:endParaRPr lang="cs-CZ" sz="2800" dirty="0" smtClean="0"/>
          </a:p>
          <a:p>
            <a:pPr marL="457200" indent="-457200"/>
            <a:r>
              <a:rPr lang="cs-CZ" sz="2800" dirty="0" smtClean="0"/>
              <a:t>1889 – konstituční monarchie</a:t>
            </a:r>
          </a:p>
          <a:p>
            <a:pPr marL="457200" indent="-457200"/>
            <a:r>
              <a:rPr lang="cs-CZ" sz="2800" dirty="0" smtClean="0"/>
              <a:t>Japonsko moderní světovou velmocí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32754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/>
          <a:lstStyle/>
          <a:p>
            <a:r>
              <a:rPr lang="cs-CZ" sz="2800" dirty="0" smtClean="0"/>
              <a:t>zlepšení hornictví a průmyslu – od 90. let soběstačné</a:t>
            </a:r>
          </a:p>
          <a:p>
            <a:r>
              <a:rPr lang="cs-CZ" sz="2800" dirty="0" smtClean="0"/>
              <a:t>založeny první banky</a:t>
            </a:r>
          </a:p>
          <a:p>
            <a:r>
              <a:rPr lang="cs-CZ" sz="2800" dirty="0" smtClean="0"/>
              <a:t>první železnice z Tokia do Jokohamy, do r. 1900 v celé zemi</a:t>
            </a:r>
          </a:p>
          <a:p>
            <a:r>
              <a:rPr lang="cs-CZ" sz="2800" dirty="0" smtClean="0"/>
              <a:t>sociální problémy – odbytová krize, nezaměstnanost, stávky, hromadné vystěhování do USA a Koreje</a:t>
            </a:r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194949"/>
            <a:ext cx="5040560" cy="2465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5181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ile:Kuruma zukush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4664"/>
            <a:ext cx="366712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757883"/>
            <a:ext cx="39313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moderní technika v životě</a:t>
            </a:r>
          </a:p>
          <a:p>
            <a:r>
              <a:rPr lang="cs-CZ" sz="2800" dirty="0" smtClean="0"/>
              <a:t> japonské společnosti </a:t>
            </a:r>
          </a:p>
          <a:p>
            <a:r>
              <a:rPr lang="cs-CZ" sz="2800" dirty="0" smtClean="0"/>
              <a:t>1889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49693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Impérium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hospodářské úspěchy – snaha ovládnout kolonie – vojenská převaha</a:t>
            </a:r>
          </a:p>
          <a:p>
            <a:r>
              <a:rPr lang="cs-CZ" dirty="0" smtClean="0"/>
              <a:t>vojenské výboje na pevninu</a:t>
            </a:r>
          </a:p>
          <a:p>
            <a:r>
              <a:rPr lang="cs-CZ" dirty="0" smtClean="0"/>
              <a:t>čínsko-japonská válka </a:t>
            </a:r>
          </a:p>
          <a:p>
            <a:r>
              <a:rPr lang="cs-CZ" dirty="0" smtClean="0"/>
              <a:t>rusko-japonská válka</a:t>
            </a:r>
          </a:p>
          <a:p>
            <a:r>
              <a:rPr lang="cs-CZ" dirty="0" smtClean="0"/>
              <a:t>zisk </a:t>
            </a:r>
            <a:r>
              <a:rPr lang="cs-CZ" dirty="0" err="1" smtClean="0"/>
              <a:t>Tchajwanu</a:t>
            </a:r>
            <a:r>
              <a:rPr lang="cs-CZ" dirty="0" smtClean="0"/>
              <a:t> a Sachalinu</a:t>
            </a:r>
          </a:p>
          <a:p>
            <a:r>
              <a:rPr lang="cs-CZ" dirty="0" smtClean="0"/>
              <a:t>1910 okupace Koreje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125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284984"/>
            <a:ext cx="252028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4253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039" y="3332287"/>
            <a:ext cx="6096000" cy="303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6128" y="260648"/>
            <a:ext cx="6096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8758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Zápis do sešitu: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Japonsko – císařství – místo císaře vládne regent = </a:t>
            </a:r>
            <a:r>
              <a:rPr lang="cs-CZ" dirty="0" err="1" smtClean="0"/>
              <a:t>šogún</a:t>
            </a:r>
            <a:endParaRPr lang="cs-CZ" dirty="0" smtClean="0"/>
          </a:p>
          <a:p>
            <a:r>
              <a:rPr lang="cs-CZ" dirty="0" smtClean="0"/>
              <a:t>izolace od okolního světa – změna 1854 otevření přístavů Američanům a pak dalším zemím</a:t>
            </a:r>
          </a:p>
          <a:p>
            <a:r>
              <a:rPr lang="cs-CZ" dirty="0" smtClean="0"/>
              <a:t>občanská válka mezi přívrženci </a:t>
            </a:r>
            <a:r>
              <a:rPr lang="cs-CZ" dirty="0" err="1" smtClean="0"/>
              <a:t>šogúna</a:t>
            </a:r>
            <a:r>
              <a:rPr lang="cs-CZ" dirty="0" smtClean="0"/>
              <a:t> (tradiční) a císaře (moderní) – vítězství císaře </a:t>
            </a:r>
            <a:r>
              <a:rPr lang="cs-CZ" dirty="0" err="1" smtClean="0"/>
              <a:t>Meidži</a:t>
            </a:r>
            <a:r>
              <a:rPr lang="cs-CZ" dirty="0" smtClean="0"/>
              <a:t> – řada reforem</a:t>
            </a:r>
          </a:p>
          <a:p>
            <a:r>
              <a:rPr lang="cs-CZ" dirty="0" smtClean="0"/>
              <a:t>z Japonska moderní průmyslový stát, konstituční monarchie</a:t>
            </a:r>
          </a:p>
          <a:p>
            <a:r>
              <a:rPr lang="cs-CZ" dirty="0" smtClean="0"/>
              <a:t>vojenská převaha –snaha získat kolonie na pevnině – čínsko-japonská a rusko-japonská válka</a:t>
            </a:r>
          </a:p>
          <a:p>
            <a:r>
              <a:rPr lang="cs-CZ" dirty="0" smtClean="0"/>
              <a:t>zisk </a:t>
            </a:r>
            <a:r>
              <a:rPr lang="cs-CZ" dirty="0" err="1" smtClean="0"/>
              <a:t>Tchaiwanu</a:t>
            </a:r>
            <a:r>
              <a:rPr lang="cs-CZ" dirty="0" smtClean="0"/>
              <a:t>, Sachalinu a okupace Koreje (1910)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8020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dirty="0" smtClean="0">
                <a:hlinkClick r:id="rId2"/>
              </a:rPr>
              <a:t>http://upload.wikimedia.org/wikipedia/commons/thumb/1/19/Kinkaku_Snow_E4.jpg/320px-Kinkaku_Snow_E4.jpg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http://upload.wikimedia.org/wikipedia/commons/thumb/9/98/%E5%BE%81%E9%9F%93%E5%81%89%E7%95%A5.jpg/338px-%E5%BE%81%E9%9F%93%E5%81%89%E7%95%A5.jpg?uselang=cs</a:t>
            </a:r>
            <a:endParaRPr lang="cs-CZ" dirty="0" smtClean="0">
              <a:hlinkClick r:id="rId4"/>
            </a:endParaRPr>
          </a:p>
          <a:p>
            <a:r>
              <a:rPr lang="cs-CZ" dirty="0" smtClean="0">
                <a:hlinkClick r:id="rId4"/>
              </a:rPr>
              <a:t>http://upload.wikimedia.org/wikipedia/commons/thumb/d/d2/Battle_of_the_Yellow_Sea_by_Korechika.jpg/640px-Battle_of_the_Yellow_Sea_by_Korechika.jpg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http://upload.wikimedia.org/wikipedia/commons/thumb/6/66/Portarthur.jpg/618px-Portarthur.jpg?uselang=cs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http://upload.wikimedia.org/wikipedia/commons/thumb/8/82/Battle_of_Yalu_River_1904.jpg/640px-Battle_of_Yalu_River_1904.jpg?uselang=cs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http://commons.wikimedia.org/wiki/File:Kuruma_zukushi.jpg?uselang=cs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http://upload.wikimedia.org/wikipedia/commons/thumb/e/ee/Tokugawa_Ienari.jpg/490px-Tokugawa_Ienari.jpg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http://upload.wikimedia.org/wikipedia/commons/thumb/4/48/Kofukuji0411.jpg/320px-Kofukuji0411.jpg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http://commons.wikimedia.org/wiki/File:Tanikaze.jpg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http://upload.wikimedia.org/wikipedia/commons/thumb/2/21/Hatakeyama_Yoshinari_by_AE_Alden.png/283px-Hatakeyama_Yoshinari_by_AE_Alden.png?uselang=cs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http://upload.wikimedia.org/wikipedia/commons/thumb/3/37/Imperial_Seal_of_Japan.svg/240px-Imperial_Seal_of_Japan.svg.png</a:t>
            </a:r>
            <a:endParaRPr lang="cs-CZ" dirty="0" smtClean="0"/>
          </a:p>
          <a:p>
            <a:r>
              <a:rPr lang="cs-CZ" dirty="0" smtClean="0">
                <a:hlinkClick r:id="rId13"/>
              </a:rPr>
              <a:t>http://upload.wikimedia.org/wikipedia/commons/thumb/d/da/First_steam_train_leaving_Yokohama.jpg/640px-First_steam_train_leaving_Yokohama.jpg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2300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942</TotalTime>
  <Words>394</Words>
  <Application>Microsoft Office PowerPoint</Application>
  <PresentationFormat>Předvádění na obrazovce (4:3)</PresentationFormat>
  <Paragraphs>74</Paragraphs>
  <Slides>13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Japonsko v 19. století</vt:lpstr>
      <vt:lpstr>Snímek 3</vt:lpstr>
      <vt:lpstr>Snímek 4</vt:lpstr>
      <vt:lpstr>Kontakty se světem</vt:lpstr>
      <vt:lpstr>Snímek 6</vt:lpstr>
      <vt:lpstr>Reformy Meidži</vt:lpstr>
      <vt:lpstr>Hospodářství</vt:lpstr>
      <vt:lpstr>Snímek 9</vt:lpstr>
      <vt:lpstr>Impérium</vt:lpstr>
      <vt:lpstr>Snímek 11</vt:lpstr>
      <vt:lpstr>Zápis do sešitu: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Japonsko v 19. století</dc:title>
  <dc:creator>Karin</dc:creator>
  <cp:lastModifiedBy>Aleš</cp:lastModifiedBy>
  <cp:revision>17</cp:revision>
  <dcterms:created xsi:type="dcterms:W3CDTF">2013-05-05T17:57:48Z</dcterms:created>
  <dcterms:modified xsi:type="dcterms:W3CDTF">2013-06-23T11:27:21Z</dcterms:modified>
</cp:coreProperties>
</file>