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62" r:id="rId6"/>
    <p:sldId id="272" r:id="rId7"/>
    <p:sldId id="267" r:id="rId8"/>
    <p:sldId id="268" r:id="rId9"/>
    <p:sldId id="269" r:id="rId10"/>
    <p:sldId id="270" r:id="rId11"/>
    <p:sldId id="271" r:id="rId12"/>
    <p:sldId id="259" r:id="rId13"/>
    <p:sldId id="263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58" autoAdjust="0"/>
  </p:normalViewPr>
  <p:slideViewPr>
    <p:cSldViewPr>
      <p:cViewPr>
        <p:scale>
          <a:sx n="100" d="100"/>
          <a:sy n="100" d="100"/>
        </p:scale>
        <p:origin x="-702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ABE927-4A93-4577-9AED-028791027140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1367"/>
            <a:ext cx="68103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1866304"/>
            <a:ext cx="7632848" cy="452431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Název projektu: Zkvalitnění výuky cizích jazyků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Číslo projektu: CZ.1.07/1.4.00/21.3228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Datum: 5. 6. 2013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Základní škola Havlíčkův Brod, </a:t>
            </a:r>
            <a:r>
              <a:rPr lang="cs-CZ" sz="2400" dirty="0" err="1" smtClean="0">
                <a:solidFill>
                  <a:schemeClr val="tx1"/>
                </a:solidFill>
              </a:rPr>
              <a:t>Štáflova</a:t>
            </a:r>
            <a:r>
              <a:rPr lang="cs-CZ" sz="2400" dirty="0" smtClean="0">
                <a:solidFill>
                  <a:schemeClr val="tx1"/>
                </a:solidFill>
              </a:rPr>
              <a:t> 2004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Jméno: Mgr. Kateřina </a:t>
            </a:r>
            <a:r>
              <a:rPr lang="cs-CZ" sz="2400" dirty="0" err="1" smtClean="0">
                <a:solidFill>
                  <a:schemeClr val="tx1"/>
                </a:solidFill>
              </a:rPr>
              <a:t>Zimplová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Ročník: 5.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oblast: Matematika a její aplikace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obor: Matematika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Tematický okruh, </a:t>
            </a:r>
            <a:r>
              <a:rPr lang="cs-CZ" sz="2400" dirty="0" smtClean="0">
                <a:solidFill>
                  <a:schemeClr val="tx1"/>
                </a:solidFill>
              </a:rPr>
              <a:t>téma: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VY_32_INOVACE_M4-5_20_</a:t>
            </a:r>
            <a:r>
              <a:rPr lang="cs-CZ" sz="2400" dirty="0" err="1" smtClean="0">
                <a:solidFill>
                  <a:schemeClr val="tx1"/>
                </a:solidFill>
              </a:rPr>
              <a:t>Kvadr</a:t>
            </a:r>
            <a:r>
              <a:rPr lang="cs-CZ" sz="2400" smtClean="0">
                <a:solidFill>
                  <a:schemeClr val="tx1"/>
                </a:solidFill>
              </a:rPr>
              <a:t>_5.ročník </a:t>
            </a:r>
            <a:endParaRPr lang="cs-CZ" sz="2400" smtClean="0">
              <a:solidFill>
                <a:schemeClr val="tx1"/>
              </a:solidFill>
            </a:endParaRPr>
          </a:p>
          <a:p>
            <a:r>
              <a:rPr lang="cs-CZ" sz="2400" smtClean="0">
                <a:solidFill>
                  <a:schemeClr val="tx1"/>
                </a:solidFill>
              </a:rPr>
              <a:t>Metodické </a:t>
            </a:r>
            <a:r>
              <a:rPr lang="cs-CZ" sz="2400" dirty="0" smtClean="0">
                <a:solidFill>
                  <a:schemeClr val="tx1"/>
                </a:solidFill>
              </a:rPr>
              <a:t>doporučení/anotace: DUM slouží k výkladu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a rozšíření učiva.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178183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Kvádr</a:t>
            </a:r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147248" cy="70767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Kvádr</a:t>
            </a:r>
            <a:endParaRPr lang="cs-CZ" sz="3600" dirty="0"/>
          </a:p>
        </p:txBody>
      </p:sp>
      <p:sp>
        <p:nvSpPr>
          <p:cNvPr id="27" name="Zástupný symbol pro text 26"/>
          <p:cNvSpPr>
            <a:spLocks noGrp="1"/>
          </p:cNvSpPr>
          <p:nvPr>
            <p:ph type="body" sz="half" idx="2"/>
          </p:nvPr>
        </p:nvSpPr>
        <p:spPr>
          <a:xfrm>
            <a:off x="467544" y="1340768"/>
            <a:ext cx="3008313" cy="35283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000" b="1" dirty="0" smtClean="0"/>
              <a:t>  Kvádr je těleso</a:t>
            </a:r>
          </a:p>
          <a:p>
            <a:pPr>
              <a:buFont typeface="Wingdings" pitchFamily="2" charset="2"/>
              <a:buChar char="v"/>
            </a:pPr>
            <a:r>
              <a:rPr lang="cs-CZ" sz="2000" b="1" dirty="0" smtClean="0"/>
              <a:t>  Všechny úhly jsou pravé</a:t>
            </a:r>
          </a:p>
          <a:p>
            <a:pPr>
              <a:buFont typeface="Wingdings" pitchFamily="2" charset="2"/>
              <a:buChar char="v"/>
            </a:pPr>
            <a:r>
              <a:rPr lang="cs-CZ" sz="2000" b="1" dirty="0" smtClean="0"/>
              <a:t>  Každé dvě protější stěny jsou shodné</a:t>
            </a:r>
          </a:p>
          <a:p>
            <a:pPr>
              <a:buFont typeface="Wingdings" pitchFamily="2" charset="2"/>
              <a:buChar char="v"/>
            </a:pPr>
            <a:r>
              <a:rPr lang="cs-CZ" sz="2000" b="1" dirty="0" smtClean="0"/>
              <a:t>  Tři čtveřice hrany mají stejnou délku</a:t>
            </a:r>
          </a:p>
          <a:p>
            <a:pPr>
              <a:buFont typeface="Wingdings" pitchFamily="2" charset="2"/>
              <a:buChar char="v"/>
            </a:pPr>
            <a:r>
              <a:rPr lang="cs-CZ" sz="2000" b="1" dirty="0" smtClean="0"/>
              <a:t>  Tyto čtveřice</a:t>
            </a:r>
            <a:br>
              <a:rPr lang="cs-CZ" sz="2000" b="1" dirty="0" smtClean="0"/>
            </a:br>
            <a:r>
              <a:rPr lang="cs-CZ" sz="2000" b="1" dirty="0" smtClean="0"/>
              <a:t>označujeme  jako délku, šířku a výšku</a:t>
            </a:r>
          </a:p>
          <a:p>
            <a:pPr>
              <a:buFont typeface="Courier New" pitchFamily="49" charset="0"/>
              <a:buChar char="o"/>
            </a:pP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13000" y="4509120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39552" y="4067150"/>
            <a:ext cx="3008313" cy="11620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Kvádr v číslech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9" name="Zástupný symbol pro text 26"/>
          <p:cNvSpPr txBox="1">
            <a:spLocks/>
          </p:cNvSpPr>
          <p:nvPr/>
        </p:nvSpPr>
        <p:spPr>
          <a:xfrm>
            <a:off x="483567" y="5301208"/>
            <a:ext cx="3296345" cy="15121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  <a:buFont typeface="Wingdings" pitchFamily="2" charset="2"/>
              <a:buChar char="Ø"/>
            </a:pPr>
            <a:r>
              <a:rPr lang="cs-CZ" sz="2000" b="1" dirty="0" smtClean="0"/>
              <a:t>  8 vrcholů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12 hran tří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různých délek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lang="cs-CZ" sz="2000" b="1" dirty="0" smtClean="0"/>
              <a:t>  6 obdélníkových stěn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38" name="Skupina 37"/>
          <p:cNvGrpSpPr/>
          <p:nvPr/>
        </p:nvGrpSpPr>
        <p:grpSpPr>
          <a:xfrm>
            <a:off x="3635896" y="2060848"/>
            <a:ext cx="4752528" cy="3888432"/>
            <a:chOff x="3635896" y="2041684"/>
            <a:chExt cx="4464496" cy="4411652"/>
          </a:xfrm>
        </p:grpSpPr>
        <p:sp>
          <p:nvSpPr>
            <p:cNvPr id="1039" name="AutoShape 15"/>
            <p:cNvSpPr>
              <a:spLocks noChangeArrowheads="1"/>
            </p:cNvSpPr>
            <p:nvPr/>
          </p:nvSpPr>
          <p:spPr bwMode="auto">
            <a:xfrm>
              <a:off x="4067944" y="2543174"/>
              <a:ext cx="3587420" cy="3341873"/>
            </a:xfrm>
            <a:prstGeom prst="cube">
              <a:avLst>
                <a:gd name="adj" fmla="val 25000"/>
              </a:avLst>
            </a:prstGeom>
            <a:ln>
              <a:headEnd/>
              <a:tailEnd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cxnSp>
          <p:nvCxnSpPr>
            <p:cNvPr id="1028" name="AutoShape 4"/>
            <p:cNvCxnSpPr>
              <a:cxnSpLocks noChangeShapeType="1"/>
            </p:cNvCxnSpPr>
            <p:nvPr/>
          </p:nvCxnSpPr>
          <p:spPr bwMode="auto">
            <a:xfrm flipV="1">
              <a:off x="4090888" y="5026029"/>
              <a:ext cx="895028" cy="851243"/>
            </a:xfrm>
            <a:prstGeom prst="straightConnector1">
              <a:avLst/>
            </a:prstGeom>
            <a:noFill/>
            <a:ln w="28575">
              <a:solidFill>
                <a:srgbClr val="000000"/>
              </a:solidFill>
              <a:prstDash val="dash"/>
              <a:round/>
              <a:headEnd/>
              <a:tailEnd/>
            </a:ln>
          </p:spPr>
        </p:cxnSp>
        <p:cxnSp>
          <p:nvCxnSpPr>
            <p:cNvPr id="1029" name="AutoShape 5"/>
            <p:cNvCxnSpPr>
              <a:cxnSpLocks noChangeShapeType="1"/>
            </p:cNvCxnSpPr>
            <p:nvPr/>
          </p:nvCxnSpPr>
          <p:spPr bwMode="auto">
            <a:xfrm>
              <a:off x="4981932" y="5033453"/>
              <a:ext cx="2686412" cy="1237"/>
            </a:xfrm>
            <a:prstGeom prst="straightConnector1">
              <a:avLst/>
            </a:prstGeom>
            <a:noFill/>
            <a:ln w="28575">
              <a:solidFill>
                <a:srgbClr val="000000"/>
              </a:solidFill>
              <a:prstDash val="dash"/>
              <a:round/>
              <a:headEnd/>
              <a:tailEnd/>
            </a:ln>
          </p:spPr>
        </p:cxnSp>
        <p:cxnSp>
          <p:nvCxnSpPr>
            <p:cNvPr id="1030" name="AutoShape 6"/>
            <p:cNvCxnSpPr>
              <a:cxnSpLocks noChangeShapeType="1"/>
            </p:cNvCxnSpPr>
            <p:nvPr/>
          </p:nvCxnSpPr>
          <p:spPr bwMode="auto">
            <a:xfrm>
              <a:off x="4932040" y="2541588"/>
              <a:ext cx="1328" cy="2498051"/>
            </a:xfrm>
            <a:prstGeom prst="straightConnector1">
              <a:avLst/>
            </a:prstGeom>
            <a:noFill/>
            <a:ln w="28575">
              <a:solidFill>
                <a:srgbClr val="000000"/>
              </a:solidFill>
              <a:prstDash val="dash"/>
              <a:round/>
              <a:headEnd/>
              <a:tailEnd/>
            </a:ln>
          </p:spPr>
        </p:cxnSp>
        <p:cxnSp>
          <p:nvCxnSpPr>
            <p:cNvPr id="1032" name="AutoShape 8"/>
            <p:cNvCxnSpPr>
              <a:cxnSpLocks noChangeShapeType="1"/>
            </p:cNvCxnSpPr>
            <p:nvPr/>
          </p:nvCxnSpPr>
          <p:spPr bwMode="auto">
            <a:xfrm flipV="1">
              <a:off x="4090888" y="5026029"/>
              <a:ext cx="895028" cy="851243"/>
            </a:xfrm>
            <a:prstGeom prst="straightConnector1">
              <a:avLst/>
            </a:prstGeom>
            <a:noFill/>
            <a:ln w="28575">
              <a:solidFill>
                <a:srgbClr val="000000"/>
              </a:solidFill>
              <a:prstDash val="dash"/>
              <a:round/>
              <a:headEnd/>
              <a:tailEnd/>
            </a:ln>
          </p:spPr>
        </p:cxnSp>
        <p:cxnSp>
          <p:nvCxnSpPr>
            <p:cNvPr id="1033" name="AutoShape 9"/>
            <p:cNvCxnSpPr>
              <a:cxnSpLocks noChangeShapeType="1"/>
            </p:cNvCxnSpPr>
            <p:nvPr/>
          </p:nvCxnSpPr>
          <p:spPr bwMode="auto">
            <a:xfrm>
              <a:off x="4981932" y="5033453"/>
              <a:ext cx="2686412" cy="1237"/>
            </a:xfrm>
            <a:prstGeom prst="straightConnector1">
              <a:avLst/>
            </a:prstGeom>
            <a:noFill/>
            <a:ln w="28575">
              <a:solidFill>
                <a:srgbClr val="000000"/>
              </a:solidFill>
              <a:prstDash val="dash"/>
              <a:round/>
              <a:headEnd/>
              <a:tailEnd/>
            </a:ln>
          </p:spPr>
        </p:cxnSp>
        <p:sp>
          <p:nvSpPr>
            <p:cNvPr id="18" name="TextovéPole 17"/>
            <p:cNvSpPr txBox="1"/>
            <p:nvPr/>
          </p:nvSpPr>
          <p:spPr>
            <a:xfrm>
              <a:off x="3881294" y="5930116"/>
              <a:ext cx="40267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A</a:t>
              </a:r>
              <a:endParaRPr lang="cs-CZ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660232" y="5930116"/>
              <a:ext cx="38664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B</a:t>
              </a:r>
              <a:endParaRPr lang="cs-CZ" b="1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457358" y="4653136"/>
              <a:ext cx="41069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D</a:t>
              </a:r>
              <a:endParaRPr lang="cs-CZ" b="1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635896" y="3121804"/>
              <a:ext cx="35939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E</a:t>
              </a:r>
              <a:endParaRPr lang="cs-CZ" b="1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950446" y="3267143"/>
              <a:ext cx="34977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F</a:t>
              </a:r>
              <a:endParaRPr lang="cs-CZ" b="1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7686496" y="2257708"/>
              <a:ext cx="41389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G</a:t>
              </a:r>
              <a:endParaRPr lang="cs-CZ" b="1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521350" y="2041684"/>
              <a:ext cx="41069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H</a:t>
              </a:r>
              <a:endParaRPr lang="cs-CZ" b="1" dirty="0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6228184" y="1331476"/>
            <a:ext cx="2880320" cy="4329772"/>
            <a:chOff x="6228184" y="1331476"/>
            <a:chExt cx="2880320" cy="4329772"/>
          </a:xfrm>
        </p:grpSpPr>
        <p:cxnSp>
          <p:nvCxnSpPr>
            <p:cNvPr id="45" name="Přímá spojovací šipka 44"/>
            <p:cNvCxnSpPr/>
            <p:nvPr/>
          </p:nvCxnSpPr>
          <p:spPr>
            <a:xfrm flipH="1">
              <a:off x="6228184" y="1484784"/>
              <a:ext cx="1224136" cy="1728192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sp>
          <p:nvSpPr>
            <p:cNvPr id="46" name="TextovéPole 45"/>
            <p:cNvSpPr txBox="1"/>
            <p:nvPr/>
          </p:nvSpPr>
          <p:spPr>
            <a:xfrm>
              <a:off x="7524328" y="1331476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délka</a:t>
              </a:r>
              <a:endParaRPr lang="cs-CZ" b="1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8172400" y="3933056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výška</a:t>
              </a:r>
              <a:endParaRPr lang="cs-CZ" b="1" dirty="0"/>
            </a:p>
          </p:txBody>
        </p:sp>
        <p:cxnSp>
          <p:nvCxnSpPr>
            <p:cNvPr id="48" name="Přímá spojovací šipka 47"/>
            <p:cNvCxnSpPr>
              <a:stCxn id="47" idx="0"/>
            </p:cNvCxnSpPr>
            <p:nvPr/>
          </p:nvCxnSpPr>
          <p:spPr>
            <a:xfrm flipH="1" flipV="1">
              <a:off x="7956376" y="3645024"/>
              <a:ext cx="684076" cy="288032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sp>
          <p:nvSpPr>
            <p:cNvPr id="51" name="TextovéPole 50"/>
            <p:cNvSpPr txBox="1"/>
            <p:nvPr/>
          </p:nvSpPr>
          <p:spPr>
            <a:xfrm>
              <a:off x="7812360" y="5291916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šířka</a:t>
              </a:r>
              <a:endParaRPr lang="cs-CZ" b="1" dirty="0"/>
            </a:p>
          </p:txBody>
        </p:sp>
        <p:cxnSp>
          <p:nvCxnSpPr>
            <p:cNvPr id="52" name="Přímá spojovací šipka 51"/>
            <p:cNvCxnSpPr>
              <a:stCxn id="51" idx="0"/>
            </p:cNvCxnSpPr>
            <p:nvPr/>
          </p:nvCxnSpPr>
          <p:spPr>
            <a:xfrm flipH="1" flipV="1">
              <a:off x="7596336" y="5003884"/>
              <a:ext cx="684076" cy="288032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61" name="Skupina 60"/>
          <p:cNvGrpSpPr/>
          <p:nvPr/>
        </p:nvGrpSpPr>
        <p:grpSpPr>
          <a:xfrm>
            <a:off x="2987824" y="828328"/>
            <a:ext cx="6048672" cy="5625008"/>
            <a:chOff x="2987824" y="828328"/>
            <a:chExt cx="6048672" cy="5625008"/>
          </a:xfrm>
        </p:grpSpPr>
        <p:cxnSp>
          <p:nvCxnSpPr>
            <p:cNvPr id="30" name="Přímá spojovací šipka 29"/>
            <p:cNvCxnSpPr/>
            <p:nvPr/>
          </p:nvCxnSpPr>
          <p:spPr>
            <a:xfrm flipH="1">
              <a:off x="5436096" y="1044352"/>
              <a:ext cx="1224136" cy="1728192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sp>
          <p:nvSpPr>
            <p:cNvPr id="31" name="TextovéPole 30"/>
            <p:cNvSpPr txBox="1"/>
            <p:nvPr/>
          </p:nvSpPr>
          <p:spPr>
            <a:xfrm>
              <a:off x="8244408" y="2564904"/>
              <a:ext cx="79208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boční</a:t>
              </a:r>
            </a:p>
            <a:p>
              <a:r>
                <a:rPr lang="cs-CZ" b="1" dirty="0" smtClean="0"/>
                <a:t>stěna</a:t>
              </a:r>
              <a:endParaRPr lang="cs-CZ" b="1" dirty="0"/>
            </a:p>
          </p:txBody>
        </p:sp>
        <p:cxnSp>
          <p:nvCxnSpPr>
            <p:cNvPr id="35" name="Přímá spojovací šipka 34"/>
            <p:cNvCxnSpPr/>
            <p:nvPr/>
          </p:nvCxnSpPr>
          <p:spPr>
            <a:xfrm flipH="1">
              <a:off x="7460704" y="2924944"/>
              <a:ext cx="864096" cy="648072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sp>
          <p:nvSpPr>
            <p:cNvPr id="37" name="TextovéPole 36"/>
            <p:cNvSpPr txBox="1"/>
            <p:nvPr/>
          </p:nvSpPr>
          <p:spPr>
            <a:xfrm>
              <a:off x="6660232" y="828328"/>
              <a:ext cx="18722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horní  podstava</a:t>
              </a:r>
              <a:endParaRPr lang="cs-CZ" b="1" dirty="0"/>
            </a:p>
          </p:txBody>
        </p:sp>
        <p:cxnSp>
          <p:nvCxnSpPr>
            <p:cNvPr id="41" name="Přímá spojovací šipka 40"/>
            <p:cNvCxnSpPr/>
            <p:nvPr/>
          </p:nvCxnSpPr>
          <p:spPr>
            <a:xfrm flipH="1" flipV="1">
              <a:off x="5652120" y="5157192"/>
              <a:ext cx="1152128" cy="936104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sp>
          <p:nvSpPr>
            <p:cNvPr id="42" name="TextovéPole 41"/>
            <p:cNvSpPr txBox="1"/>
            <p:nvPr/>
          </p:nvSpPr>
          <p:spPr>
            <a:xfrm>
              <a:off x="6812632" y="6084004"/>
              <a:ext cx="18722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dolní  podstava</a:t>
              </a:r>
              <a:endParaRPr lang="cs-CZ" dirty="0"/>
            </a:p>
          </p:txBody>
        </p:sp>
        <p:cxnSp>
          <p:nvCxnSpPr>
            <p:cNvPr id="58" name="Přímá spojovací šipka 57"/>
            <p:cNvCxnSpPr/>
            <p:nvPr/>
          </p:nvCxnSpPr>
          <p:spPr>
            <a:xfrm>
              <a:off x="3339480" y="1494076"/>
              <a:ext cx="1016496" cy="2078940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sp>
          <p:nvSpPr>
            <p:cNvPr id="59" name="TextovéPole 58"/>
            <p:cNvSpPr txBox="1"/>
            <p:nvPr/>
          </p:nvSpPr>
          <p:spPr>
            <a:xfrm>
              <a:off x="2987824" y="1124744"/>
              <a:ext cx="18722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přední stěna</a:t>
              </a:r>
              <a:endParaRPr lang="cs-CZ" b="1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500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5" dur="500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7" grpId="0" uiExpand="1" build="p"/>
      <p:bldP spid="20" grpId="0"/>
      <p:bldP spid="28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b="1" dirty="0" smtClean="0"/>
              <a:t>Síť kvádru</a:t>
            </a:r>
            <a:endParaRPr lang="cs-CZ" b="1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1980556" y="1700808"/>
            <a:ext cx="2232248" cy="122413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1980556" y="2926531"/>
            <a:ext cx="2232248" cy="14399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980556" y="4365104"/>
            <a:ext cx="2232248" cy="122413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179712" y="2926531"/>
            <a:ext cx="1800000" cy="143996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4211960" y="2926531"/>
            <a:ext cx="1800000" cy="143996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6012160" y="2926531"/>
            <a:ext cx="2232248" cy="14399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427984" y="1556792"/>
            <a:ext cx="38164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Síť kvádru je rovinný obrazec, </a:t>
            </a:r>
            <a:br>
              <a:rPr lang="cs-CZ" sz="2000" b="1" dirty="0" smtClean="0"/>
            </a:br>
            <a:r>
              <a:rPr lang="cs-CZ" sz="2000" b="1" dirty="0" smtClean="0"/>
              <a:t>ze kterého můžeme kvádr </a:t>
            </a:r>
            <a:br>
              <a:rPr lang="cs-CZ" sz="2000" b="1" dirty="0" smtClean="0"/>
            </a:br>
            <a:r>
              <a:rPr lang="cs-CZ" sz="2000" b="1" dirty="0" smtClean="0"/>
              <a:t>po vystřihnutí poskládat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4933617"/>
            <a:ext cx="41764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 síti jsou stejnou barvou znázorněny shodné (protilehlé) stěny</a:t>
            </a:r>
            <a:endParaRPr lang="cs-CZ" sz="20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"/>
                            </p:stCondLst>
                            <p:childTnLst>
                              <p:par>
                                <p:cTn id="3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53" grpId="0" animBg="1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5"/>
          <p:cNvSpPr>
            <a:spLocks noChangeArrowheads="1"/>
          </p:cNvSpPr>
          <p:nvPr/>
        </p:nvSpPr>
        <p:spPr bwMode="auto">
          <a:xfrm>
            <a:off x="179512" y="2924944"/>
            <a:ext cx="1045161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016" y="269776"/>
            <a:ext cx="8892480" cy="1359024"/>
          </a:xfrm>
        </p:spPr>
        <p:txBody>
          <a:bodyPr>
            <a:normAutofit/>
          </a:bodyPr>
          <a:lstStyle/>
          <a:p>
            <a:r>
              <a:rPr lang="cs-CZ" b="1" dirty="0" smtClean="0"/>
              <a:t>Příklad</a:t>
            </a:r>
            <a:br>
              <a:rPr lang="cs-CZ" b="1" dirty="0" smtClean="0"/>
            </a:br>
            <a:r>
              <a:rPr lang="cs-CZ" sz="3100" b="1" dirty="0" smtClean="0"/>
              <a:t>Poskládejte z následujících obdélníků síť kvádru.</a:t>
            </a:r>
            <a:endParaRPr lang="cs-CZ" b="1" dirty="0"/>
          </a:p>
        </p:txBody>
      </p:sp>
      <p:sp>
        <p:nvSpPr>
          <p:cNvPr id="52" name="Rectangle 2"/>
          <p:cNvSpPr>
            <a:spLocks noChangeArrowheads="1"/>
          </p:cNvSpPr>
          <p:nvPr/>
        </p:nvSpPr>
        <p:spPr bwMode="auto">
          <a:xfrm>
            <a:off x="179512" y="2348880"/>
            <a:ext cx="1296144" cy="50405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3" name="Rectangle 3"/>
          <p:cNvSpPr>
            <a:spLocks noChangeArrowheads="1"/>
          </p:cNvSpPr>
          <p:nvPr/>
        </p:nvSpPr>
        <p:spPr bwMode="auto">
          <a:xfrm>
            <a:off x="179512" y="5782651"/>
            <a:ext cx="1296144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4" name="Rectangle 4"/>
          <p:cNvSpPr>
            <a:spLocks noChangeArrowheads="1"/>
          </p:cNvSpPr>
          <p:nvPr/>
        </p:nvSpPr>
        <p:spPr bwMode="auto">
          <a:xfrm>
            <a:off x="179512" y="1772816"/>
            <a:ext cx="1296144" cy="50405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" name="Rectangle 6"/>
          <p:cNvSpPr>
            <a:spLocks noChangeArrowheads="1"/>
          </p:cNvSpPr>
          <p:nvPr/>
        </p:nvSpPr>
        <p:spPr bwMode="auto">
          <a:xfrm>
            <a:off x="179512" y="3861048"/>
            <a:ext cx="1045161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7" name="Rectangle 7"/>
          <p:cNvSpPr>
            <a:spLocks noChangeArrowheads="1"/>
          </p:cNvSpPr>
          <p:nvPr/>
        </p:nvSpPr>
        <p:spPr bwMode="auto">
          <a:xfrm>
            <a:off x="179512" y="4846547"/>
            <a:ext cx="1296144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Rectangle 7"/>
          <p:cNvSpPr>
            <a:spLocks noChangeArrowheads="1"/>
          </p:cNvSpPr>
          <p:nvPr/>
        </p:nvSpPr>
        <p:spPr bwMode="auto">
          <a:xfrm>
            <a:off x="3995936" y="3429000"/>
            <a:ext cx="1296144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016" y="269776"/>
            <a:ext cx="8892480" cy="1359024"/>
          </a:xfrm>
        </p:spPr>
        <p:txBody>
          <a:bodyPr>
            <a:normAutofit/>
          </a:bodyPr>
          <a:lstStyle/>
          <a:p>
            <a:r>
              <a:rPr lang="cs-CZ" b="1" dirty="0" smtClean="0"/>
              <a:t>Příklad</a:t>
            </a:r>
            <a:br>
              <a:rPr lang="cs-CZ" b="1" dirty="0" smtClean="0"/>
            </a:br>
            <a:r>
              <a:rPr lang="cs-CZ" sz="3100" b="1" dirty="0" smtClean="0"/>
              <a:t>Poskládejte z následujících obdélníků síť kvádru.</a:t>
            </a:r>
            <a:endParaRPr lang="cs-CZ" b="1" dirty="0"/>
          </a:p>
        </p:txBody>
      </p:sp>
      <p:sp>
        <p:nvSpPr>
          <p:cNvPr id="52" name="Rectangle 2"/>
          <p:cNvSpPr>
            <a:spLocks noChangeArrowheads="1"/>
          </p:cNvSpPr>
          <p:nvPr/>
        </p:nvSpPr>
        <p:spPr bwMode="auto">
          <a:xfrm>
            <a:off x="179512" y="2348880"/>
            <a:ext cx="1296144" cy="50405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3" name="Rectangle 3"/>
          <p:cNvSpPr>
            <a:spLocks noChangeArrowheads="1"/>
          </p:cNvSpPr>
          <p:nvPr/>
        </p:nvSpPr>
        <p:spPr bwMode="auto">
          <a:xfrm>
            <a:off x="179512" y="5782651"/>
            <a:ext cx="1296144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4" name="Rectangle 4"/>
          <p:cNvSpPr>
            <a:spLocks noChangeArrowheads="1"/>
          </p:cNvSpPr>
          <p:nvPr/>
        </p:nvSpPr>
        <p:spPr bwMode="auto">
          <a:xfrm>
            <a:off x="179512" y="1772816"/>
            <a:ext cx="1296144" cy="50405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Rectangle 5"/>
          <p:cNvSpPr>
            <a:spLocks noChangeArrowheads="1"/>
          </p:cNvSpPr>
          <p:nvPr/>
        </p:nvSpPr>
        <p:spPr bwMode="auto">
          <a:xfrm>
            <a:off x="179712" y="2924944"/>
            <a:ext cx="1045161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" name="Rectangle 6"/>
          <p:cNvSpPr>
            <a:spLocks noChangeArrowheads="1"/>
          </p:cNvSpPr>
          <p:nvPr/>
        </p:nvSpPr>
        <p:spPr bwMode="auto">
          <a:xfrm>
            <a:off x="179512" y="3861048"/>
            <a:ext cx="1045161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5"/>
          <p:cNvSpPr>
            <a:spLocks noChangeArrowheads="1"/>
          </p:cNvSpPr>
          <p:nvPr/>
        </p:nvSpPr>
        <p:spPr bwMode="auto">
          <a:xfrm>
            <a:off x="2950775" y="3429000"/>
            <a:ext cx="1045161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3" name="Rectangle 7"/>
          <p:cNvSpPr>
            <a:spLocks noChangeArrowheads="1"/>
          </p:cNvSpPr>
          <p:nvPr/>
        </p:nvSpPr>
        <p:spPr bwMode="auto">
          <a:xfrm>
            <a:off x="3995936" y="3429000"/>
            <a:ext cx="1296144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016" y="269776"/>
            <a:ext cx="8892480" cy="1359024"/>
          </a:xfrm>
        </p:spPr>
        <p:txBody>
          <a:bodyPr>
            <a:normAutofit/>
          </a:bodyPr>
          <a:lstStyle/>
          <a:p>
            <a:r>
              <a:rPr lang="cs-CZ" b="1" dirty="0" smtClean="0"/>
              <a:t>Příklad</a:t>
            </a:r>
            <a:br>
              <a:rPr lang="cs-CZ" b="1" dirty="0" smtClean="0"/>
            </a:br>
            <a:r>
              <a:rPr lang="cs-CZ" sz="3100" b="1" dirty="0" smtClean="0"/>
              <a:t>Poskládejte z následujících obdélníků síť kvádru.</a:t>
            </a:r>
            <a:endParaRPr lang="cs-CZ" b="1" dirty="0"/>
          </a:p>
        </p:txBody>
      </p:sp>
      <p:sp>
        <p:nvSpPr>
          <p:cNvPr id="52" name="Rectangle 2"/>
          <p:cNvSpPr>
            <a:spLocks noChangeArrowheads="1"/>
          </p:cNvSpPr>
          <p:nvPr/>
        </p:nvSpPr>
        <p:spPr bwMode="auto">
          <a:xfrm>
            <a:off x="179512" y="2348880"/>
            <a:ext cx="1296144" cy="50405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3" name="Rectangle 3"/>
          <p:cNvSpPr>
            <a:spLocks noChangeArrowheads="1"/>
          </p:cNvSpPr>
          <p:nvPr/>
        </p:nvSpPr>
        <p:spPr bwMode="auto">
          <a:xfrm>
            <a:off x="179512" y="5782651"/>
            <a:ext cx="1296144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4" name="Rectangle 4"/>
          <p:cNvSpPr>
            <a:spLocks noChangeArrowheads="1"/>
          </p:cNvSpPr>
          <p:nvPr/>
        </p:nvSpPr>
        <p:spPr bwMode="auto">
          <a:xfrm>
            <a:off x="179512" y="1772816"/>
            <a:ext cx="1296144" cy="50405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" name="Rectangle 6"/>
          <p:cNvSpPr>
            <a:spLocks noChangeArrowheads="1"/>
          </p:cNvSpPr>
          <p:nvPr/>
        </p:nvSpPr>
        <p:spPr bwMode="auto">
          <a:xfrm>
            <a:off x="179512" y="3861048"/>
            <a:ext cx="1045161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5"/>
          <p:cNvSpPr>
            <a:spLocks noChangeArrowheads="1"/>
          </p:cNvSpPr>
          <p:nvPr/>
        </p:nvSpPr>
        <p:spPr bwMode="auto">
          <a:xfrm>
            <a:off x="2950775" y="3429000"/>
            <a:ext cx="1045161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2" name="Rectangle 6"/>
          <p:cNvSpPr>
            <a:spLocks noChangeArrowheads="1"/>
          </p:cNvSpPr>
          <p:nvPr/>
        </p:nvSpPr>
        <p:spPr bwMode="auto">
          <a:xfrm>
            <a:off x="5292080" y="3429000"/>
            <a:ext cx="1045161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3" name="Rectangle 7"/>
          <p:cNvSpPr>
            <a:spLocks noChangeArrowheads="1"/>
          </p:cNvSpPr>
          <p:nvPr/>
        </p:nvSpPr>
        <p:spPr bwMode="auto">
          <a:xfrm>
            <a:off x="3995936" y="3429000"/>
            <a:ext cx="1296144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016" y="269776"/>
            <a:ext cx="8892480" cy="1359024"/>
          </a:xfrm>
        </p:spPr>
        <p:txBody>
          <a:bodyPr>
            <a:normAutofit/>
          </a:bodyPr>
          <a:lstStyle/>
          <a:p>
            <a:r>
              <a:rPr lang="cs-CZ" b="1" dirty="0" smtClean="0"/>
              <a:t>Příklad</a:t>
            </a:r>
            <a:br>
              <a:rPr lang="cs-CZ" b="1" dirty="0" smtClean="0"/>
            </a:br>
            <a:r>
              <a:rPr lang="cs-CZ" sz="3100" b="1" dirty="0" smtClean="0"/>
              <a:t>Poskládejte z následujících obdélníků síť kvádru.</a:t>
            </a:r>
            <a:endParaRPr lang="cs-CZ" b="1" dirty="0"/>
          </a:p>
        </p:txBody>
      </p:sp>
      <p:sp>
        <p:nvSpPr>
          <p:cNvPr id="52" name="Rectangle 2"/>
          <p:cNvSpPr>
            <a:spLocks noChangeArrowheads="1"/>
          </p:cNvSpPr>
          <p:nvPr/>
        </p:nvSpPr>
        <p:spPr bwMode="auto">
          <a:xfrm>
            <a:off x="179512" y="2348880"/>
            <a:ext cx="1296144" cy="50405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3" name="Rectangle 3"/>
          <p:cNvSpPr>
            <a:spLocks noChangeArrowheads="1"/>
          </p:cNvSpPr>
          <p:nvPr/>
        </p:nvSpPr>
        <p:spPr bwMode="auto">
          <a:xfrm>
            <a:off x="179512" y="5782651"/>
            <a:ext cx="1296144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4" name="Rectangle 4"/>
          <p:cNvSpPr>
            <a:spLocks noChangeArrowheads="1"/>
          </p:cNvSpPr>
          <p:nvPr/>
        </p:nvSpPr>
        <p:spPr bwMode="auto">
          <a:xfrm>
            <a:off x="179512" y="1772816"/>
            <a:ext cx="1296144" cy="50405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3"/>
          <p:cNvSpPr>
            <a:spLocks noChangeArrowheads="1"/>
          </p:cNvSpPr>
          <p:nvPr/>
        </p:nvSpPr>
        <p:spPr bwMode="auto">
          <a:xfrm>
            <a:off x="6300192" y="3429000"/>
            <a:ext cx="1296144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" name="Rectangle 5"/>
          <p:cNvSpPr>
            <a:spLocks noChangeArrowheads="1"/>
          </p:cNvSpPr>
          <p:nvPr/>
        </p:nvSpPr>
        <p:spPr bwMode="auto">
          <a:xfrm>
            <a:off x="2950775" y="3429000"/>
            <a:ext cx="1045161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2" name="Rectangle 6"/>
          <p:cNvSpPr>
            <a:spLocks noChangeArrowheads="1"/>
          </p:cNvSpPr>
          <p:nvPr/>
        </p:nvSpPr>
        <p:spPr bwMode="auto">
          <a:xfrm>
            <a:off x="5292080" y="3429000"/>
            <a:ext cx="1045161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3" name="Rectangle 7"/>
          <p:cNvSpPr>
            <a:spLocks noChangeArrowheads="1"/>
          </p:cNvSpPr>
          <p:nvPr/>
        </p:nvSpPr>
        <p:spPr bwMode="auto">
          <a:xfrm>
            <a:off x="3995936" y="3429000"/>
            <a:ext cx="1296144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016" y="269776"/>
            <a:ext cx="8892480" cy="1359024"/>
          </a:xfrm>
        </p:spPr>
        <p:txBody>
          <a:bodyPr>
            <a:normAutofit/>
          </a:bodyPr>
          <a:lstStyle/>
          <a:p>
            <a:r>
              <a:rPr lang="cs-CZ" b="1" dirty="0" smtClean="0"/>
              <a:t>Příklad</a:t>
            </a:r>
            <a:br>
              <a:rPr lang="cs-CZ" b="1" dirty="0" smtClean="0"/>
            </a:br>
            <a:r>
              <a:rPr lang="cs-CZ" sz="3100" b="1" dirty="0" smtClean="0"/>
              <a:t>Poskládejte z následujících obdélníků síť kvádru.</a:t>
            </a:r>
            <a:endParaRPr lang="cs-CZ" b="1" dirty="0"/>
          </a:p>
        </p:txBody>
      </p:sp>
      <p:sp>
        <p:nvSpPr>
          <p:cNvPr id="52" name="Rectangle 2"/>
          <p:cNvSpPr>
            <a:spLocks noChangeArrowheads="1"/>
          </p:cNvSpPr>
          <p:nvPr/>
        </p:nvSpPr>
        <p:spPr bwMode="auto">
          <a:xfrm>
            <a:off x="179512" y="2348880"/>
            <a:ext cx="1296144" cy="50405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4" name="Rectangle 4"/>
          <p:cNvSpPr>
            <a:spLocks noChangeArrowheads="1"/>
          </p:cNvSpPr>
          <p:nvPr/>
        </p:nvSpPr>
        <p:spPr bwMode="auto">
          <a:xfrm>
            <a:off x="179512" y="1772816"/>
            <a:ext cx="1296144" cy="50405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3"/>
          <p:cNvSpPr>
            <a:spLocks noChangeArrowheads="1"/>
          </p:cNvSpPr>
          <p:nvPr/>
        </p:nvSpPr>
        <p:spPr bwMode="auto">
          <a:xfrm>
            <a:off x="6300192" y="3429000"/>
            <a:ext cx="1296144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0" name="Rectangle 4"/>
          <p:cNvSpPr>
            <a:spLocks noChangeArrowheads="1"/>
          </p:cNvSpPr>
          <p:nvPr/>
        </p:nvSpPr>
        <p:spPr bwMode="auto">
          <a:xfrm>
            <a:off x="3995936" y="4293096"/>
            <a:ext cx="1296144" cy="50405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" name="Rectangle 5"/>
          <p:cNvSpPr>
            <a:spLocks noChangeArrowheads="1"/>
          </p:cNvSpPr>
          <p:nvPr/>
        </p:nvSpPr>
        <p:spPr bwMode="auto">
          <a:xfrm>
            <a:off x="2950775" y="3429000"/>
            <a:ext cx="1045161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2" name="Rectangle 6"/>
          <p:cNvSpPr>
            <a:spLocks noChangeArrowheads="1"/>
          </p:cNvSpPr>
          <p:nvPr/>
        </p:nvSpPr>
        <p:spPr bwMode="auto">
          <a:xfrm>
            <a:off x="5292080" y="3429000"/>
            <a:ext cx="1045161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3" name="Rectangle 7"/>
          <p:cNvSpPr>
            <a:spLocks noChangeArrowheads="1"/>
          </p:cNvSpPr>
          <p:nvPr/>
        </p:nvSpPr>
        <p:spPr bwMode="auto">
          <a:xfrm>
            <a:off x="3995936" y="3429000"/>
            <a:ext cx="1296144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016" y="269776"/>
            <a:ext cx="8892480" cy="1359024"/>
          </a:xfrm>
        </p:spPr>
        <p:txBody>
          <a:bodyPr>
            <a:normAutofit/>
          </a:bodyPr>
          <a:lstStyle/>
          <a:p>
            <a:r>
              <a:rPr lang="cs-CZ" b="1" dirty="0" smtClean="0"/>
              <a:t>Příklad</a:t>
            </a:r>
            <a:br>
              <a:rPr lang="cs-CZ" b="1" dirty="0" smtClean="0"/>
            </a:br>
            <a:r>
              <a:rPr lang="cs-CZ" sz="3100" b="1" dirty="0" smtClean="0"/>
              <a:t>Poskládejte z následujících obdélníků síť kvádru.</a:t>
            </a:r>
            <a:endParaRPr lang="cs-CZ" b="1" dirty="0"/>
          </a:p>
        </p:txBody>
      </p:sp>
      <p:sp>
        <p:nvSpPr>
          <p:cNvPr id="52" name="Rectangle 2"/>
          <p:cNvSpPr>
            <a:spLocks noChangeArrowheads="1"/>
          </p:cNvSpPr>
          <p:nvPr/>
        </p:nvSpPr>
        <p:spPr bwMode="auto">
          <a:xfrm>
            <a:off x="179512" y="2348880"/>
            <a:ext cx="1296144" cy="50405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Rectangle 2"/>
          <p:cNvSpPr>
            <a:spLocks noChangeArrowheads="1"/>
          </p:cNvSpPr>
          <p:nvPr/>
        </p:nvSpPr>
        <p:spPr bwMode="auto">
          <a:xfrm>
            <a:off x="3995936" y="2924945"/>
            <a:ext cx="1296144" cy="50405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9" name="Rectangle 3"/>
          <p:cNvSpPr>
            <a:spLocks noChangeArrowheads="1"/>
          </p:cNvSpPr>
          <p:nvPr/>
        </p:nvSpPr>
        <p:spPr bwMode="auto">
          <a:xfrm>
            <a:off x="6300192" y="3429000"/>
            <a:ext cx="1296144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0" name="Rectangle 4"/>
          <p:cNvSpPr>
            <a:spLocks noChangeArrowheads="1"/>
          </p:cNvSpPr>
          <p:nvPr/>
        </p:nvSpPr>
        <p:spPr bwMode="auto">
          <a:xfrm>
            <a:off x="3995936" y="4293096"/>
            <a:ext cx="1296144" cy="50405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" name="Rectangle 5"/>
          <p:cNvSpPr>
            <a:spLocks noChangeArrowheads="1"/>
          </p:cNvSpPr>
          <p:nvPr/>
        </p:nvSpPr>
        <p:spPr bwMode="auto">
          <a:xfrm>
            <a:off x="2950775" y="3429000"/>
            <a:ext cx="1045161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2" name="Rectangle 6"/>
          <p:cNvSpPr>
            <a:spLocks noChangeArrowheads="1"/>
          </p:cNvSpPr>
          <p:nvPr/>
        </p:nvSpPr>
        <p:spPr bwMode="auto">
          <a:xfrm>
            <a:off x="5292080" y="3429000"/>
            <a:ext cx="1045161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3" name="Rectangle 7"/>
          <p:cNvSpPr>
            <a:spLocks noChangeArrowheads="1"/>
          </p:cNvSpPr>
          <p:nvPr/>
        </p:nvSpPr>
        <p:spPr bwMode="auto">
          <a:xfrm>
            <a:off x="3995936" y="3429000"/>
            <a:ext cx="1296144" cy="88670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016" y="269776"/>
            <a:ext cx="8892480" cy="1359024"/>
          </a:xfrm>
        </p:spPr>
        <p:txBody>
          <a:bodyPr>
            <a:normAutofit/>
          </a:bodyPr>
          <a:lstStyle/>
          <a:p>
            <a:r>
              <a:rPr lang="cs-CZ" b="1" dirty="0" smtClean="0"/>
              <a:t>Příklad</a:t>
            </a:r>
            <a:br>
              <a:rPr lang="cs-CZ" b="1" dirty="0" smtClean="0"/>
            </a:br>
            <a:r>
              <a:rPr lang="cs-CZ" sz="3100" b="1" dirty="0" smtClean="0"/>
              <a:t>Poskládejte z následujících obdélníků síť kvádru.</a:t>
            </a:r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Skupina 26"/>
          <p:cNvGrpSpPr/>
          <p:nvPr/>
        </p:nvGrpSpPr>
        <p:grpSpPr>
          <a:xfrm>
            <a:off x="179712" y="1700808"/>
            <a:ext cx="8064696" cy="3888432"/>
            <a:chOff x="179712" y="1700808"/>
            <a:chExt cx="8064696" cy="3888432"/>
          </a:xfrm>
        </p:grpSpPr>
        <p:grpSp>
          <p:nvGrpSpPr>
            <p:cNvPr id="26" name="Skupina 25"/>
            <p:cNvGrpSpPr/>
            <p:nvPr/>
          </p:nvGrpSpPr>
          <p:grpSpPr>
            <a:xfrm>
              <a:off x="1980556" y="1700808"/>
              <a:ext cx="6263852" cy="3888432"/>
              <a:chOff x="1980556" y="1700808"/>
              <a:chExt cx="6263852" cy="3888432"/>
            </a:xfrm>
          </p:grpSpPr>
          <p:sp>
            <p:nvSpPr>
              <p:cNvPr id="20" name="Rectangle 2"/>
              <p:cNvSpPr>
                <a:spLocks noChangeArrowheads="1"/>
              </p:cNvSpPr>
              <p:nvPr/>
            </p:nvSpPr>
            <p:spPr bwMode="auto">
              <a:xfrm>
                <a:off x="1980556" y="1700808"/>
                <a:ext cx="2232248" cy="122413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headEnd/>
                <a:tailEnd/>
              </a:ln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" name="Rectangle 3"/>
              <p:cNvSpPr>
                <a:spLocks noChangeArrowheads="1"/>
              </p:cNvSpPr>
              <p:nvPr/>
            </p:nvSpPr>
            <p:spPr bwMode="auto">
              <a:xfrm>
                <a:off x="1980556" y="2926531"/>
                <a:ext cx="2232248" cy="1439960"/>
              </a:xfrm>
              <a:prstGeom prst="rect">
                <a:avLst/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headEnd/>
                <a:tailEnd/>
              </a:ln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" name="Rectangle 4"/>
              <p:cNvSpPr>
                <a:spLocks noChangeArrowheads="1"/>
              </p:cNvSpPr>
              <p:nvPr/>
            </p:nvSpPr>
            <p:spPr bwMode="auto">
              <a:xfrm>
                <a:off x="1980556" y="4365104"/>
                <a:ext cx="2232248" cy="122413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headEnd/>
                <a:tailEnd/>
              </a:ln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" name="Rectangle 6"/>
              <p:cNvSpPr>
                <a:spLocks noChangeArrowheads="1"/>
              </p:cNvSpPr>
              <p:nvPr/>
            </p:nvSpPr>
            <p:spPr bwMode="auto">
              <a:xfrm>
                <a:off x="4211960" y="2926531"/>
                <a:ext cx="1800000" cy="1439960"/>
              </a:xfrm>
              <a:prstGeom prst="rect">
                <a:avLst/>
              </a:prstGeom>
              <a:solidFill>
                <a:schemeClr val="accent4">
                  <a:lumMod val="40000"/>
                  <a:lumOff val="60000"/>
                </a:schemeClr>
              </a:solidFill>
              <a:ln>
                <a:headEnd/>
                <a:tailEnd/>
              </a:ln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" name="Rectangle 7"/>
              <p:cNvSpPr>
                <a:spLocks noChangeArrowheads="1"/>
              </p:cNvSpPr>
              <p:nvPr/>
            </p:nvSpPr>
            <p:spPr bwMode="auto">
              <a:xfrm>
                <a:off x="6012160" y="2926531"/>
                <a:ext cx="2232248" cy="1439960"/>
              </a:xfrm>
              <a:prstGeom prst="rect">
                <a:avLst/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headEnd/>
                <a:tailEnd/>
              </a:ln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3" name="Rectangle 5"/>
            <p:cNvSpPr>
              <a:spLocks noChangeArrowheads="1"/>
            </p:cNvSpPr>
            <p:nvPr/>
          </p:nvSpPr>
          <p:spPr bwMode="auto">
            <a:xfrm>
              <a:off x="179712" y="2926531"/>
              <a:ext cx="1800000" cy="143996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Povrch kvádru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1785010"/>
            <a:ext cx="41044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Povrch kvádru je dán součtem obsahů všech obdélníků </a:t>
            </a:r>
            <a:br>
              <a:rPr lang="cs-CZ" sz="2000" b="1" dirty="0" smtClean="0"/>
            </a:br>
            <a:r>
              <a:rPr lang="cs-CZ" sz="2000" b="1" dirty="0" smtClean="0"/>
              <a:t>které jej tvoří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6" y="5818038"/>
            <a:ext cx="83884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S = 2.(a . b + a . c + b . c)</a:t>
            </a:r>
            <a:endParaRPr lang="cs-CZ" sz="2800" b="1" baseline="30000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611560" y="1916832"/>
            <a:ext cx="7128167" cy="3300174"/>
            <a:chOff x="611560" y="1916832"/>
            <a:chExt cx="7128167" cy="3300174"/>
          </a:xfrm>
        </p:grpSpPr>
        <p:sp>
          <p:nvSpPr>
            <p:cNvPr id="12" name="TextovéPole 11"/>
            <p:cNvSpPr txBox="1"/>
            <p:nvPr/>
          </p:nvSpPr>
          <p:spPr>
            <a:xfrm>
              <a:off x="611560" y="3212976"/>
              <a:ext cx="101983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a . c</a:t>
              </a:r>
              <a:endParaRPr lang="cs-CZ" b="1" baseline="300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665631" y="3212976"/>
              <a:ext cx="104227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b . c</a:t>
              </a:r>
              <a:endParaRPr lang="cs-CZ" b="1" baseline="300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627159" y="4509120"/>
              <a:ext cx="108074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a . b</a:t>
              </a:r>
              <a:endParaRPr lang="cs-CZ" b="1" baseline="30000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2627784" y="1916832"/>
              <a:ext cx="108074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a . b</a:t>
              </a:r>
              <a:endParaRPr lang="cs-CZ" b="1" baseline="30000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643383" y="3212976"/>
              <a:ext cx="101983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a . c</a:t>
              </a:r>
              <a:endParaRPr lang="cs-CZ" b="1" baseline="30000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697454" y="3212976"/>
              <a:ext cx="104227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b . c</a:t>
              </a:r>
              <a:endParaRPr lang="cs-CZ" b="1" baseline="30000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9776"/>
            <a:ext cx="8856984" cy="157504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Příklad</a:t>
            </a:r>
            <a:br>
              <a:rPr lang="cs-CZ" b="1" dirty="0" smtClean="0"/>
            </a:br>
            <a:r>
              <a:rPr lang="cs-CZ" sz="2700" b="1" dirty="0" smtClean="0"/>
              <a:t>Plechovka s barvou vystačí na 3,9 m</a:t>
            </a:r>
            <a:r>
              <a:rPr lang="cs-CZ" sz="2700" b="1" baseline="30000" dirty="0" smtClean="0"/>
              <a:t>2</a:t>
            </a:r>
            <a:r>
              <a:rPr lang="cs-CZ" sz="2700" b="1" dirty="0" smtClean="0"/>
              <a:t>. </a:t>
            </a:r>
            <a:br>
              <a:rPr lang="cs-CZ" sz="2700" b="1" dirty="0" smtClean="0"/>
            </a:br>
            <a:r>
              <a:rPr lang="cs-CZ" sz="2700" b="1" dirty="0" smtClean="0"/>
              <a:t>Na kolik krabiček tvaru kvádru o rozměrech </a:t>
            </a:r>
            <a:br>
              <a:rPr lang="cs-CZ" sz="2700" b="1" dirty="0" smtClean="0"/>
            </a:br>
            <a:r>
              <a:rPr lang="cs-CZ" sz="2700" b="1" dirty="0" smtClean="0"/>
              <a:t>a = 10 cm, b = 15 cm, c = 20 cm nám barva vystačí?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067944" y="2204864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Vypočteme povrch jedné kostky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4067944" y="2699628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S = 2.(a.b + a.c + </a:t>
            </a:r>
            <a:r>
              <a:rPr lang="cs-CZ" b="1" dirty="0" err="1" smtClean="0">
                <a:solidFill>
                  <a:srgbClr val="FF0000"/>
                </a:solidFill>
              </a:rPr>
              <a:t>b.c</a:t>
            </a:r>
            <a:r>
              <a:rPr lang="cs-CZ" b="1" dirty="0" smtClean="0">
                <a:solidFill>
                  <a:srgbClr val="FF0000"/>
                </a:solidFill>
              </a:rPr>
              <a:t>)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        = 2.(10.15 + 10.20 + 15.20) = 1300 cm</a:t>
            </a:r>
            <a:r>
              <a:rPr lang="cs-CZ" b="1" baseline="30000" dirty="0" smtClean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4122117" y="3491716"/>
            <a:ext cx="4029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Převedeme vydatnost plechovky na cm</a:t>
            </a:r>
            <a:r>
              <a:rPr lang="cs-CZ" b="1" baseline="30000" dirty="0" smtClean="0"/>
              <a:t>2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4089283" y="3923764"/>
            <a:ext cx="2254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3,9 m</a:t>
            </a:r>
            <a:r>
              <a:rPr lang="cs-CZ" b="1" baseline="30000" dirty="0" smtClean="0">
                <a:solidFill>
                  <a:srgbClr val="FF0000"/>
                </a:solidFill>
              </a:rPr>
              <a:t>2</a:t>
            </a:r>
            <a:r>
              <a:rPr lang="cs-CZ" b="1" dirty="0" smtClean="0">
                <a:solidFill>
                  <a:srgbClr val="FF0000"/>
                </a:solidFill>
              </a:rPr>
              <a:t> = 39000 cm</a:t>
            </a:r>
            <a:r>
              <a:rPr lang="cs-CZ" b="1" baseline="30000" dirty="0" smtClean="0">
                <a:solidFill>
                  <a:srgbClr val="FF0000"/>
                </a:solidFill>
              </a:rPr>
              <a:t>2</a:t>
            </a:r>
            <a:endParaRPr lang="cs-CZ" b="1" baseline="30000" dirty="0" smtClean="0"/>
          </a:p>
        </p:txBody>
      </p:sp>
      <p:sp>
        <p:nvSpPr>
          <p:cNvPr id="33" name="TextovéPole 32"/>
          <p:cNvSpPr txBox="1"/>
          <p:nvPr/>
        </p:nvSpPr>
        <p:spPr>
          <a:xfrm>
            <a:off x="4086621" y="4293096"/>
            <a:ext cx="50218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Když vydělíme vydatnost plechovky povrchem </a:t>
            </a:r>
          </a:p>
          <a:p>
            <a:r>
              <a:rPr lang="cs-CZ" b="1" dirty="0" smtClean="0"/>
              <a:t>jedné plechovky, číslo které nám vyjde, </a:t>
            </a:r>
            <a:br>
              <a:rPr lang="cs-CZ" b="1" dirty="0" smtClean="0"/>
            </a:br>
            <a:r>
              <a:rPr lang="cs-CZ" b="1" dirty="0" smtClean="0"/>
              <a:t>představuje počet krabiček, které můžeme natřít.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4108209" y="5363924"/>
            <a:ext cx="3929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Počet plechovek = 39000 : 1300 = </a:t>
            </a:r>
            <a:r>
              <a:rPr lang="cs-CZ" b="1" u="sng" dirty="0" smtClean="0">
                <a:solidFill>
                  <a:srgbClr val="FF0000"/>
                </a:solidFill>
              </a:rPr>
              <a:t>30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endParaRPr lang="cs-CZ" b="1" dirty="0" smtClean="0"/>
          </a:p>
        </p:txBody>
      </p:sp>
      <p:sp>
        <p:nvSpPr>
          <p:cNvPr id="35" name="TextovéPole 34"/>
          <p:cNvSpPr txBox="1"/>
          <p:nvPr/>
        </p:nvSpPr>
        <p:spPr>
          <a:xfrm>
            <a:off x="4108219" y="5867980"/>
            <a:ext cx="4090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Jednou plechovkou natřeme 30 krabiček.</a:t>
            </a:r>
          </a:p>
        </p:txBody>
      </p:sp>
      <p:grpSp>
        <p:nvGrpSpPr>
          <p:cNvPr id="51" name="Skupina 50"/>
          <p:cNvGrpSpPr/>
          <p:nvPr/>
        </p:nvGrpSpPr>
        <p:grpSpPr>
          <a:xfrm>
            <a:off x="251520" y="2132856"/>
            <a:ext cx="3744416" cy="4536504"/>
            <a:chOff x="251520" y="2708920"/>
            <a:chExt cx="3744416" cy="3024336"/>
          </a:xfrm>
        </p:grpSpPr>
        <p:sp>
          <p:nvSpPr>
            <p:cNvPr id="37" name="Krychle 36"/>
            <p:cNvSpPr/>
            <p:nvPr/>
          </p:nvSpPr>
          <p:spPr>
            <a:xfrm>
              <a:off x="251520" y="2708920"/>
              <a:ext cx="2592288" cy="2592288"/>
            </a:xfrm>
            <a:prstGeom prst="cub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899592" y="5363924"/>
              <a:ext cx="1085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 = 10 cm</a:t>
              </a:r>
              <a:endParaRPr lang="cs-CZ" b="1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2694358" y="5123897"/>
              <a:ext cx="1099981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 = 15 cm</a:t>
              </a:r>
              <a:endParaRPr lang="cs-CZ" b="1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2923206" y="3669027"/>
              <a:ext cx="107273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c = 20 cm</a:t>
              </a:r>
              <a:endParaRPr lang="cs-CZ" b="1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8" grpId="0"/>
      <p:bldP spid="29" grpId="0"/>
      <p:bldP spid="30" grpId="0"/>
      <p:bldP spid="31" grpId="0"/>
      <p:bldP spid="33" grpId="0"/>
      <p:bldP spid="34" grpId="0"/>
      <p:bldP spid="3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Nadpis 3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noFill/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600" b="1" dirty="0" smtClean="0"/>
              <a:t>Použité zdroje</a:t>
            </a:r>
            <a:endParaRPr lang="cs-CZ" b="1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Učební  texty byly vytvořeny s využitím učebnice: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JUSTOVÁ, Jaroslava: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Matematika pro</a:t>
            </a:r>
            <a:r>
              <a:rPr kumimoji="0" lang="cs-CZ" sz="2000" b="0" i="1" u="none" strike="noStrike" kern="1200" cap="none" spc="0" normalizeH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5. ročník ZŠ, 2. díl.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1. 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vyd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Praha: ALTER, 1996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269</Words>
  <Application>Microsoft Office PowerPoint</Application>
  <PresentationFormat>Předvádění na obrazovce (4:3)</PresentationFormat>
  <Paragraphs>71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Kvádr</vt:lpstr>
      <vt:lpstr>Kvádr</vt:lpstr>
      <vt:lpstr>Síť kvádru</vt:lpstr>
      <vt:lpstr>Příklad Poskládejte z následujících obdélníků síť kvádru.</vt:lpstr>
      <vt:lpstr>Příklad Poskládejte z následujících obdélníků síť kvádru.</vt:lpstr>
      <vt:lpstr>Příklad Poskládejte z následujících obdélníků síť kvádru.</vt:lpstr>
      <vt:lpstr>Příklad Poskládejte z následujících obdélníků síť kvádru.</vt:lpstr>
      <vt:lpstr>Příklad Poskládejte z následujících obdélníků síť kvádru.</vt:lpstr>
      <vt:lpstr>Příklad Poskládejte z následujících obdélníků síť kvádru.</vt:lpstr>
      <vt:lpstr>Příklad Poskládejte z následujících obdélníků síť kvádru.</vt:lpstr>
      <vt:lpstr>Povrch kvádru</vt:lpstr>
      <vt:lpstr>Příklad Plechovka s barvou vystačí na 3,9 m2.  Na kolik krabiček tvaru kvádru o rozměrech  a = 10 cm, b = 15 cm, c = 20 cm nám barva vystačí?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zimpl</dc:creator>
  <cp:lastModifiedBy>Aleš</cp:lastModifiedBy>
  <cp:revision>40</cp:revision>
  <dcterms:created xsi:type="dcterms:W3CDTF">2013-05-11T04:27:38Z</dcterms:created>
  <dcterms:modified xsi:type="dcterms:W3CDTF">2013-06-23T11:43:09Z</dcterms:modified>
</cp:coreProperties>
</file>