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av" ContentType="audio/wav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62" r:id="rId3"/>
    <p:sldId id="263" r:id="rId4"/>
    <p:sldId id="264" r:id="rId5"/>
    <p:sldId id="265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82" d="100"/>
          <a:sy n="82" d="100"/>
        </p:scale>
        <p:origin x="-942" y="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VY_32_INOVACE_13_In </a:t>
          </a:r>
          <a:r>
            <a:rPr lang="cs-CZ" sz="2000" baseline="0" dirty="0" err="1" smtClean="0"/>
            <a:t>the</a:t>
          </a:r>
          <a:r>
            <a:rPr lang="cs-CZ" sz="2000" baseline="0" dirty="0" smtClean="0"/>
            <a:t> </a:t>
          </a:r>
          <a:r>
            <a:rPr lang="cs-CZ" sz="2000" baseline="0" dirty="0" err="1" smtClean="0"/>
            <a:t>restourant</a:t>
          </a:r>
          <a:r>
            <a:rPr lang="cs-CZ" sz="2000" baseline="0" dirty="0" smtClean="0"/>
            <a:t>-V restauraci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a MŠ Čestlice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</a:t>
          </a:r>
          <a:r>
            <a:rPr lang="cs-CZ" sz="2000" dirty="0" smtClean="0"/>
            <a:t>Dana Svobodová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F8441908-D9A1-40BE-8B24-473AB4F1AF41}" type="presOf" srcId="{4C35D32F-0EAB-4CD7-82EE-45574DC2A586}" destId="{8BEBB6EC-1DAA-4CAC-8A25-BC0FCBD5DBD5}" srcOrd="0" destOrd="0" presId="urn:microsoft.com/office/officeart/2005/8/layout/target3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CF3A664C-8BDF-4D4F-8D82-CB8D387F729C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9A3ECE47-5F7C-4474-9051-C57E4A751364}" type="presParOf" srcId="{333A1088-737F-45CB-B68E-254E46348037}" destId="{76644BE8-9D7C-4C09-B250-3D10AF48CBB7}" srcOrd="12" destOrd="0" presId="urn:microsoft.com/office/officeart/2005/8/layout/target3"/>
    <dgm:cxn modelId="{FFE99CC3-9562-41AC-B2DD-A2C62C0FAC0C}" type="presParOf" srcId="{333A1088-737F-45CB-B68E-254E46348037}" destId="{EE85B701-7295-41C0-BA7A-34D3756A2AE6}" srcOrd="13" destOrd="0" presId="urn:microsoft.com/office/officeart/2005/8/layout/target3"/>
    <dgm:cxn modelId="{274885E9-B057-4FDE-BDEF-5C0E824A271A}" type="presParOf" srcId="{333A1088-737F-45CB-B68E-254E46348037}" destId="{8BEBB6EC-1DAA-4CAC-8A25-BC0FCBD5DBD5}" srcOrd="14" destOrd="0" presId="urn:microsoft.com/office/officeart/2005/8/layout/target3"/>
    <dgm:cxn modelId="{13CDA376-51CC-43A4-BB28-D68FA4900018}" type="presParOf" srcId="{333A1088-737F-45CB-B68E-254E46348037}" destId="{AED2198E-93D5-4001-81B4-73124B309672}" srcOrd="15" destOrd="0" presId="urn:microsoft.com/office/officeart/2005/8/layout/target3"/>
    <dgm:cxn modelId="{43CC709B-1745-47B2-8A06-E8380F06E8A9}" type="presParOf" srcId="{333A1088-737F-45CB-B68E-254E46348037}" destId="{2BE915AB-18AA-4053-B92C-3BFC9ED204BB}" srcOrd="16" destOrd="0" presId="urn:microsoft.com/office/officeart/2005/8/layout/target3"/>
    <dgm:cxn modelId="{23FB4463-6545-4245-B514-AB668D3F89F0}" type="presParOf" srcId="{333A1088-737F-45CB-B68E-254E46348037}" destId="{6BB5E863-4638-4E1D-BFDE-399D028AC4ED}" srcOrd="17" destOrd="0" presId="urn:microsoft.com/office/officeart/2005/8/layout/target3"/>
    <dgm:cxn modelId="{E511B6D4-0D10-4AEB-B5EF-3B249F5AA9AF}" type="presParOf" srcId="{333A1088-737F-45CB-B68E-254E46348037}" destId="{5A5FFA88-C948-4069-8E93-59FA12366E83}" srcOrd="18" destOrd="0" presId="urn:microsoft.com/office/officeart/2005/8/layout/target3"/>
    <dgm:cxn modelId="{5EB60369-FD44-46BF-8A70-216DE17A7A42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a MŠ Čestlice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</a:t>
          </a:r>
          <a:r>
            <a:rPr lang="cs-CZ" sz="2000" kern="1200" dirty="0" smtClean="0"/>
            <a:t>Dana Svobodová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VY_32_INOVACE_13_In </a:t>
          </a:r>
          <a:r>
            <a:rPr lang="cs-CZ" sz="2000" kern="1200" baseline="0" dirty="0" err="1" smtClean="0"/>
            <a:t>the</a:t>
          </a:r>
          <a:r>
            <a:rPr lang="cs-CZ" sz="2000" kern="1200" baseline="0" dirty="0" smtClean="0"/>
            <a:t> </a:t>
          </a:r>
          <a:r>
            <a:rPr lang="cs-CZ" sz="2000" kern="1200" baseline="0" dirty="0" err="1" smtClean="0"/>
            <a:t>restourant</a:t>
          </a:r>
          <a:r>
            <a:rPr lang="cs-CZ" sz="2000" kern="1200" baseline="0" dirty="0" smtClean="0"/>
            <a:t>-V restauraci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2763110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2709571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7610987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22.6.2013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0479286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22.6.2013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813623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22.6.2013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4006099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22.6.2013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044370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22.6.2013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242802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22.6.2013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1809661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3822434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1504241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t>22.6.2013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9395224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G"/><Relationship Id="rId3" Type="http://schemas.openxmlformats.org/officeDocument/2006/relationships/image" Target="../media/image3.JPG"/><Relationship Id="rId7" Type="http://schemas.openxmlformats.org/officeDocument/2006/relationships/image" Target="../media/image7.gif"/><Relationship Id="rId12" Type="http://schemas.openxmlformats.org/officeDocument/2006/relationships/image" Target="../media/image12.JP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jpeg"/><Relationship Id="rId11" Type="http://schemas.openxmlformats.org/officeDocument/2006/relationships/image" Target="../media/image11.JPG"/><Relationship Id="rId5" Type="http://schemas.openxmlformats.org/officeDocument/2006/relationships/image" Target="../media/image5.JPG"/><Relationship Id="rId10" Type="http://schemas.openxmlformats.org/officeDocument/2006/relationships/image" Target="../media/image10.JPG"/><Relationship Id="rId4" Type="http://schemas.openxmlformats.org/officeDocument/2006/relationships/image" Target="../media/image4.JPG"/><Relationship Id="rId9" Type="http://schemas.openxmlformats.org/officeDocument/2006/relationships/image" Target="../media/image9.JP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gif"/><Relationship Id="rId2" Type="http://schemas.openxmlformats.org/officeDocument/2006/relationships/image" Target="../media/image13.gi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18.png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6" Type="http://schemas.openxmlformats.org/officeDocument/2006/relationships/image" Target="../media/image17.gif"/><Relationship Id="rId5" Type="http://schemas.openxmlformats.org/officeDocument/2006/relationships/image" Target="../media/image16.gif"/><Relationship Id="rId4" Type="http://schemas.openxmlformats.org/officeDocument/2006/relationships/image" Target="../media/image15.gif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4050831938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ANOTACE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Materiál použitelný na interaktivní tabuli</a:t>
            </a:r>
          </a:p>
          <a:p>
            <a:r>
              <a:rPr lang="cs-CZ" dirty="0" smtClean="0"/>
              <a:t>Anglický jazyk-In </a:t>
            </a:r>
            <a:r>
              <a:rPr lang="cs-CZ" dirty="0" err="1" smtClean="0"/>
              <a:t>the</a:t>
            </a:r>
            <a:r>
              <a:rPr lang="cs-CZ" dirty="0" smtClean="0"/>
              <a:t> restaurant-V restauraci</a:t>
            </a:r>
          </a:p>
          <a:p>
            <a:r>
              <a:rPr lang="cs-CZ" dirty="0" smtClean="0"/>
              <a:t>Pro 3.ročník ZŠ</a:t>
            </a:r>
          </a:p>
          <a:p>
            <a:r>
              <a:rPr lang="cs-CZ" dirty="0" smtClean="0"/>
              <a:t>Slovní zásoba-</a:t>
            </a:r>
            <a:r>
              <a:rPr lang="cs-CZ" dirty="0" err="1" smtClean="0"/>
              <a:t>čtení,psaní,výslovnost,slova</a:t>
            </a:r>
            <a:r>
              <a:rPr lang="cs-CZ" dirty="0" smtClean="0"/>
              <a:t> </a:t>
            </a:r>
          </a:p>
          <a:p>
            <a:pPr marL="0" indent="0">
              <a:buNone/>
            </a:pPr>
            <a:r>
              <a:rPr lang="cs-CZ" dirty="0" smtClean="0"/>
              <a:t>    se členem - bez členu „</a:t>
            </a:r>
            <a:r>
              <a:rPr lang="cs-CZ" dirty="0" err="1" smtClean="0"/>
              <a:t>a“,použití</a:t>
            </a:r>
            <a:r>
              <a:rPr lang="cs-CZ" dirty="0" smtClean="0"/>
              <a:t> ve větě-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I </a:t>
            </a:r>
            <a:r>
              <a:rPr lang="cs-CZ" dirty="0" err="1" smtClean="0"/>
              <a:t>like</a:t>
            </a:r>
            <a:r>
              <a:rPr lang="cs-CZ" dirty="0" smtClean="0"/>
              <a:t>…,</a:t>
            </a:r>
            <a:r>
              <a:rPr lang="cs-CZ" dirty="0" err="1" smtClean="0"/>
              <a:t>Can</a:t>
            </a:r>
            <a:r>
              <a:rPr lang="cs-CZ" dirty="0" smtClean="0"/>
              <a:t> I </a:t>
            </a:r>
            <a:r>
              <a:rPr lang="cs-CZ" dirty="0" err="1" smtClean="0"/>
              <a:t>have</a:t>
            </a:r>
            <a:r>
              <a:rPr lang="cs-CZ" dirty="0" smtClean="0"/>
              <a:t>….</a:t>
            </a: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515470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2D050"/>
          </a:solidFill>
        </p:spPr>
        <p:txBody>
          <a:bodyPr>
            <a:normAutofit/>
          </a:bodyPr>
          <a:lstStyle/>
          <a:p>
            <a:r>
              <a:rPr lang="cs-CZ" sz="3600" dirty="0" smtClean="0"/>
              <a:t>I </a:t>
            </a:r>
            <a:r>
              <a:rPr lang="cs-CZ" sz="3600" dirty="0" err="1" smtClean="0"/>
              <a:t>like</a:t>
            </a:r>
            <a:r>
              <a:rPr lang="cs-CZ" sz="3600" dirty="0" smtClean="0"/>
              <a:t>…………….           </a:t>
            </a:r>
            <a:r>
              <a:rPr lang="cs-CZ" sz="2400" dirty="0" smtClean="0"/>
              <a:t/>
            </a:r>
            <a:br>
              <a:rPr lang="cs-CZ" sz="2400" dirty="0" smtClean="0"/>
            </a:br>
            <a:endParaRPr lang="cs-CZ" sz="2400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52433" y="3789040"/>
            <a:ext cx="1828800" cy="18288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0893" y="1979940"/>
            <a:ext cx="1107649" cy="1208617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93244" y="2997870"/>
            <a:ext cx="2159521" cy="2216808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87352" y="4513211"/>
            <a:ext cx="929488" cy="830313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6001023" y="1663832"/>
            <a:ext cx="184731" cy="1200329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13" name="Obrázek 12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87352" y="1803342"/>
            <a:ext cx="900100" cy="865408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125" y="4422501"/>
            <a:ext cx="1058354" cy="914400"/>
          </a:xfrm>
          <a:prstGeom prst="rect">
            <a:avLst/>
          </a:prstGeom>
        </p:spPr>
      </p:pic>
      <p:sp>
        <p:nvSpPr>
          <p:cNvPr id="17" name="TextovéPole 16"/>
          <p:cNvSpPr txBox="1"/>
          <p:nvPr/>
        </p:nvSpPr>
        <p:spPr>
          <a:xfrm>
            <a:off x="2005487" y="5343524"/>
            <a:ext cx="34320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Tvoř věty ,spoj obrázek se slovem.</a:t>
            </a:r>
            <a:endParaRPr lang="cs-CZ" dirty="0"/>
          </a:p>
        </p:txBody>
      </p:sp>
      <p:pic>
        <p:nvPicPr>
          <p:cNvPr id="1028" name="Picture 4" descr="C:\Users\Dana\AppData\Local\Microsoft\Windows\Temporary Internet Files\Content.IE5\GJ83RHXG\MM900356718[1].gif"/>
          <p:cNvPicPr>
            <a:picLocks noChangeAspect="1" noChangeArrowheads="1" noCrop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893" y="362553"/>
            <a:ext cx="1180347" cy="15999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0" name="Obdélník 19"/>
          <p:cNvSpPr/>
          <p:nvPr/>
        </p:nvSpPr>
        <p:spPr>
          <a:xfrm>
            <a:off x="6180953" y="1663832"/>
            <a:ext cx="1310552" cy="36933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txBody>
          <a:bodyPr wrap="none">
            <a:spAutoFit/>
          </a:bodyPr>
          <a:lstStyle/>
          <a:p>
            <a:r>
              <a:rPr lang="cs-CZ" dirty="0" err="1" smtClean="0">
                <a:solidFill>
                  <a:prstClr val="black"/>
                </a:solidFill>
              </a:rPr>
              <a:t>hamburgers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7773004" y="1582311"/>
            <a:ext cx="1000595" cy="369332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wrap="none">
            <a:spAutoFit/>
          </a:bodyPr>
          <a:lstStyle/>
          <a:p>
            <a:pPr lvl="0"/>
            <a:r>
              <a:rPr lang="cs-CZ" dirty="0">
                <a:solidFill>
                  <a:prstClr val="black"/>
                </a:solidFill>
              </a:rPr>
              <a:t>hot </a:t>
            </a:r>
            <a:r>
              <a:rPr lang="cs-CZ" dirty="0" err="1">
                <a:solidFill>
                  <a:prstClr val="black"/>
                </a:solidFill>
              </a:rPr>
              <a:t>dogs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6858127" y="2343943"/>
            <a:ext cx="1266757" cy="369332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wrap="none">
            <a:spAutoFit/>
          </a:bodyPr>
          <a:lstStyle/>
          <a:p>
            <a:pPr lvl="0"/>
            <a:r>
              <a:rPr lang="cs-CZ" dirty="0" err="1">
                <a:solidFill>
                  <a:prstClr val="black"/>
                </a:solidFill>
              </a:rPr>
              <a:t>trawberries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27" name="Obdélník 26"/>
          <p:cNvSpPr/>
          <p:nvPr/>
        </p:nvSpPr>
        <p:spPr>
          <a:xfrm>
            <a:off x="4989881" y="2454644"/>
            <a:ext cx="627095" cy="369332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none">
            <a:spAutoFit/>
          </a:bodyPr>
          <a:lstStyle/>
          <a:p>
            <a:pPr lvl="0"/>
            <a:r>
              <a:rPr lang="cs-CZ" dirty="0" err="1">
                <a:solidFill>
                  <a:prstClr val="black"/>
                </a:solidFill>
              </a:rPr>
              <a:t>juice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28" name="Obdélník 27"/>
          <p:cNvSpPr/>
          <p:nvPr/>
        </p:nvSpPr>
        <p:spPr>
          <a:xfrm>
            <a:off x="4928391" y="1703639"/>
            <a:ext cx="725711" cy="369332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none">
            <a:spAutoFit/>
          </a:bodyPr>
          <a:lstStyle/>
          <a:p>
            <a:pPr lvl="0"/>
            <a:r>
              <a:rPr lang="cs-CZ" dirty="0" err="1">
                <a:solidFill>
                  <a:prstClr val="black"/>
                </a:solidFill>
              </a:rPr>
              <a:t>water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5" name="Obdélník 34"/>
          <p:cNvSpPr/>
          <p:nvPr/>
        </p:nvSpPr>
        <p:spPr>
          <a:xfrm>
            <a:off x="3721060" y="3165185"/>
            <a:ext cx="1055417" cy="369332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none">
            <a:spAutoFit/>
          </a:bodyPr>
          <a:lstStyle/>
          <a:p>
            <a:pPr lvl="0"/>
            <a:r>
              <a:rPr lang="cs-CZ" dirty="0" smtClean="0">
                <a:solidFill>
                  <a:prstClr val="black"/>
                </a:solidFill>
              </a:rPr>
              <a:t>spaghetti</a:t>
            </a:r>
            <a:endParaRPr lang="cs-CZ" dirty="0">
              <a:solidFill>
                <a:prstClr val="black"/>
              </a:solidFill>
            </a:endParaRPr>
          </a:p>
        </p:txBody>
      </p:sp>
      <p:pic>
        <p:nvPicPr>
          <p:cNvPr id="30" name="Obrázek 29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11760" y="2454644"/>
            <a:ext cx="1131200" cy="1109248"/>
          </a:xfrm>
          <a:prstGeom prst="rect">
            <a:avLst/>
          </a:prstGeom>
        </p:spPr>
      </p:pic>
      <p:pic>
        <p:nvPicPr>
          <p:cNvPr id="31" name="Obrázek 30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10676" y="4093851"/>
            <a:ext cx="1021345" cy="914400"/>
          </a:xfrm>
          <a:prstGeom prst="rect">
            <a:avLst/>
          </a:prstGeom>
        </p:spPr>
      </p:pic>
      <p:pic>
        <p:nvPicPr>
          <p:cNvPr id="33" name="Obrázek 32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96993" y="3064154"/>
            <a:ext cx="908494" cy="999476"/>
          </a:xfrm>
          <a:prstGeom prst="rect">
            <a:avLst/>
          </a:prstGeom>
        </p:spPr>
      </p:pic>
      <p:pic>
        <p:nvPicPr>
          <p:cNvPr id="36" name="Obrázek 35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52096" y="645560"/>
            <a:ext cx="1147651" cy="1242745"/>
          </a:xfrm>
          <a:prstGeom prst="rect">
            <a:avLst/>
          </a:prstGeom>
        </p:spPr>
      </p:pic>
      <p:pic>
        <p:nvPicPr>
          <p:cNvPr id="37" name="Obrázek 36"/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51865" y="2839090"/>
            <a:ext cx="955734" cy="1243037"/>
          </a:xfrm>
          <a:prstGeom prst="rect">
            <a:avLst/>
          </a:prstGeom>
        </p:spPr>
      </p:pic>
      <p:sp>
        <p:nvSpPr>
          <p:cNvPr id="32" name="Obdélník 31"/>
          <p:cNvSpPr/>
          <p:nvPr/>
        </p:nvSpPr>
        <p:spPr>
          <a:xfrm>
            <a:off x="5339796" y="3188557"/>
            <a:ext cx="917752" cy="369332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none">
            <a:spAutoFit/>
          </a:bodyPr>
          <a:lstStyle/>
          <a:p>
            <a:pPr lvl="0"/>
            <a:r>
              <a:rPr lang="cs-CZ" dirty="0" err="1" smtClean="0">
                <a:solidFill>
                  <a:prstClr val="black"/>
                </a:solidFill>
              </a:rPr>
              <a:t>yoghurt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41" name="Obdélník 40"/>
          <p:cNvSpPr/>
          <p:nvPr/>
        </p:nvSpPr>
        <p:spPr>
          <a:xfrm>
            <a:off x="2552433" y="1848498"/>
            <a:ext cx="1088952" cy="369332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none">
            <a:spAutoFit/>
          </a:bodyPr>
          <a:lstStyle/>
          <a:p>
            <a:pPr lvl="0"/>
            <a:r>
              <a:rPr lang="cs-CZ" dirty="0" err="1">
                <a:solidFill>
                  <a:prstClr val="black"/>
                </a:solidFill>
              </a:rPr>
              <a:t>ice</a:t>
            </a:r>
            <a:r>
              <a:rPr lang="cs-CZ" dirty="0">
                <a:solidFill>
                  <a:prstClr val="black"/>
                </a:solidFill>
              </a:rPr>
              <a:t> </a:t>
            </a:r>
            <a:r>
              <a:rPr lang="cs-CZ" dirty="0" err="1">
                <a:solidFill>
                  <a:prstClr val="black"/>
                </a:solidFill>
              </a:rPr>
              <a:t>cream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42" name="Obdélník 41"/>
          <p:cNvSpPr/>
          <p:nvPr/>
        </p:nvSpPr>
        <p:spPr>
          <a:xfrm>
            <a:off x="3728854" y="1504476"/>
            <a:ext cx="691728" cy="369332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none">
            <a:spAutoFit/>
          </a:bodyPr>
          <a:lstStyle/>
          <a:p>
            <a:pPr lvl="0"/>
            <a:r>
              <a:rPr lang="cs-CZ" dirty="0" err="1">
                <a:solidFill>
                  <a:prstClr val="black"/>
                </a:solidFill>
              </a:rPr>
              <a:t>sugar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43" name="Obdélník 42"/>
          <p:cNvSpPr/>
          <p:nvPr/>
        </p:nvSpPr>
        <p:spPr>
          <a:xfrm>
            <a:off x="3832151" y="2399582"/>
            <a:ext cx="485133" cy="369332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none">
            <a:spAutoFit/>
          </a:bodyPr>
          <a:lstStyle/>
          <a:p>
            <a:pPr lvl="0"/>
            <a:r>
              <a:rPr lang="cs-CZ" dirty="0" err="1">
                <a:solidFill>
                  <a:prstClr val="black"/>
                </a:solidFill>
              </a:rPr>
              <a:t>tea</a:t>
            </a:r>
            <a:endParaRPr lang="cs-CZ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533728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9" dur="1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0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4" dur="1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5" dur="1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1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9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4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5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9" dur="1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0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4" dur="1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5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9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0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4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5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6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9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0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1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2" fill="hold">
                      <p:stCondLst>
                        <p:cond delay="indefinite"/>
                      </p:stCondLst>
                      <p:childTnLst>
                        <p:par>
                          <p:cTn id="133" fill="hold">
                            <p:stCondLst>
                              <p:cond delay="0"/>
                            </p:stCondLst>
                            <p:childTnLst>
                              <p:par>
                                <p:cTn id="134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6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17" grpId="0"/>
      <p:bldP spid="20" grpId="0" animBg="1"/>
      <p:bldP spid="21" grpId="0" animBg="1"/>
      <p:bldP spid="22" grpId="0" animBg="1"/>
      <p:bldP spid="27" grpId="0" animBg="1"/>
      <p:bldP spid="28" grpId="0" animBg="1"/>
      <p:bldP spid="35" grpId="0" animBg="1"/>
      <p:bldP spid="32" grpId="0" animBg="1"/>
      <p:bldP spid="41" grpId="0" animBg="1"/>
      <p:bldP spid="42" grpId="0" animBg="1"/>
      <p:bldP spid="43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               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489029"/>
            <a:ext cx="8229600" cy="4525963"/>
          </a:xfrm>
          <a:solidFill>
            <a:schemeClr val="accent6">
              <a:lumMod val="60000"/>
              <a:lumOff val="40000"/>
            </a:schemeClr>
          </a:solidFill>
        </p:spPr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cs-CZ" dirty="0" smtClean="0"/>
              <a:t>                   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a spaghetti - spaghetti – </a:t>
            </a:r>
            <a:r>
              <a:rPr lang="cs-CZ" dirty="0" err="1" smtClean="0"/>
              <a:t>spaghetties</a:t>
            </a:r>
            <a:endParaRPr lang="cs-CZ" dirty="0" smtClean="0"/>
          </a:p>
          <a:p>
            <a:endParaRPr lang="cs-CZ" dirty="0"/>
          </a:p>
          <a:p>
            <a:r>
              <a:rPr lang="cs-CZ" dirty="0" err="1"/>
              <a:t>s</a:t>
            </a:r>
            <a:r>
              <a:rPr lang="cs-CZ" dirty="0" err="1" smtClean="0"/>
              <a:t>trowberry</a:t>
            </a:r>
            <a:r>
              <a:rPr lang="cs-CZ" dirty="0" smtClean="0"/>
              <a:t> - </a:t>
            </a:r>
            <a:r>
              <a:rPr lang="cs-CZ" dirty="0" err="1" smtClean="0"/>
              <a:t>strawberries</a:t>
            </a:r>
            <a:r>
              <a:rPr lang="cs-CZ" dirty="0" smtClean="0"/>
              <a:t> - </a:t>
            </a:r>
            <a:r>
              <a:rPr lang="cs-CZ" dirty="0" err="1" smtClean="0"/>
              <a:t>an</a:t>
            </a:r>
            <a:r>
              <a:rPr lang="cs-CZ" dirty="0" smtClean="0"/>
              <a:t> </a:t>
            </a:r>
            <a:r>
              <a:rPr lang="cs-CZ" dirty="0" err="1" smtClean="0"/>
              <a:t>strawberry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/>
              <a:t>a</a:t>
            </a:r>
            <a:r>
              <a:rPr lang="cs-CZ" dirty="0" smtClean="0"/>
              <a:t> hot dog - a hot </a:t>
            </a:r>
            <a:r>
              <a:rPr lang="cs-CZ" dirty="0" err="1" smtClean="0"/>
              <a:t>dogs</a:t>
            </a:r>
            <a:r>
              <a:rPr lang="cs-CZ" dirty="0" smtClean="0"/>
              <a:t> – </a:t>
            </a:r>
            <a:r>
              <a:rPr lang="cs-CZ" dirty="0" err="1" smtClean="0"/>
              <a:t>two</a:t>
            </a:r>
            <a:r>
              <a:rPr lang="cs-CZ" dirty="0" smtClean="0"/>
              <a:t> hot dog</a:t>
            </a:r>
          </a:p>
          <a:p>
            <a:endParaRPr lang="cs-CZ" dirty="0" smtClean="0"/>
          </a:p>
          <a:p>
            <a:r>
              <a:rPr lang="cs-CZ" dirty="0"/>
              <a:t>a</a:t>
            </a:r>
            <a:r>
              <a:rPr lang="cs-CZ" dirty="0" smtClean="0"/>
              <a:t> </a:t>
            </a:r>
            <a:r>
              <a:rPr lang="cs-CZ" dirty="0" err="1" smtClean="0"/>
              <a:t>ice</a:t>
            </a:r>
            <a:r>
              <a:rPr lang="cs-CZ" dirty="0" smtClean="0"/>
              <a:t> </a:t>
            </a:r>
            <a:r>
              <a:rPr lang="cs-CZ" dirty="0" err="1" smtClean="0"/>
              <a:t>cream</a:t>
            </a:r>
            <a:r>
              <a:rPr lang="cs-CZ" dirty="0" smtClean="0"/>
              <a:t> – </a:t>
            </a:r>
            <a:r>
              <a:rPr lang="cs-CZ" dirty="0" err="1" smtClean="0"/>
              <a:t>ice</a:t>
            </a:r>
            <a:r>
              <a:rPr lang="cs-CZ" dirty="0" smtClean="0"/>
              <a:t> </a:t>
            </a:r>
            <a:r>
              <a:rPr lang="cs-CZ" dirty="0" err="1" smtClean="0"/>
              <a:t>cream</a:t>
            </a:r>
            <a:r>
              <a:rPr lang="cs-CZ" dirty="0" smtClean="0"/>
              <a:t> – </a:t>
            </a:r>
            <a:r>
              <a:rPr lang="cs-CZ" dirty="0" err="1" smtClean="0"/>
              <a:t>ice</a:t>
            </a:r>
            <a:r>
              <a:rPr lang="cs-CZ" dirty="0" smtClean="0"/>
              <a:t> </a:t>
            </a:r>
            <a:r>
              <a:rPr lang="cs-CZ" dirty="0" err="1" smtClean="0"/>
              <a:t>creams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err="1"/>
              <a:t>o</a:t>
            </a:r>
            <a:r>
              <a:rPr lang="cs-CZ" dirty="0" err="1" smtClean="0"/>
              <a:t>range</a:t>
            </a:r>
            <a:r>
              <a:rPr lang="cs-CZ" dirty="0" smtClean="0"/>
              <a:t> </a:t>
            </a:r>
            <a:r>
              <a:rPr lang="cs-CZ" dirty="0" err="1" smtClean="0"/>
              <a:t>juice</a:t>
            </a:r>
            <a:r>
              <a:rPr lang="cs-CZ" dirty="0" smtClean="0"/>
              <a:t> – </a:t>
            </a:r>
            <a:r>
              <a:rPr lang="cs-CZ" dirty="0" err="1" smtClean="0"/>
              <a:t>an</a:t>
            </a:r>
            <a:r>
              <a:rPr lang="cs-CZ" dirty="0" smtClean="0"/>
              <a:t> </a:t>
            </a:r>
            <a:r>
              <a:rPr lang="cs-CZ" dirty="0" err="1" smtClean="0"/>
              <a:t>orange</a:t>
            </a:r>
            <a:r>
              <a:rPr lang="cs-CZ" dirty="0" smtClean="0"/>
              <a:t> </a:t>
            </a:r>
            <a:r>
              <a:rPr lang="cs-CZ" dirty="0" err="1" smtClean="0"/>
              <a:t>juice</a:t>
            </a:r>
            <a:r>
              <a:rPr lang="cs-CZ" dirty="0" smtClean="0"/>
              <a:t> – a </a:t>
            </a:r>
            <a:r>
              <a:rPr lang="cs-CZ" dirty="0" err="1" smtClean="0"/>
              <a:t>orange</a:t>
            </a:r>
            <a:r>
              <a:rPr lang="cs-CZ" dirty="0" smtClean="0"/>
              <a:t> </a:t>
            </a:r>
            <a:r>
              <a:rPr lang="cs-CZ" dirty="0" err="1" smtClean="0"/>
              <a:t>juice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1026" name="Picture 2" descr="C:\Users\Dana\AppData\Local\Microsoft\Windows\Temporary Internet Files\Content.IE5\GJ83RHXG\MM910001102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84483" y="570044"/>
            <a:ext cx="1485900" cy="15939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Dana\AppData\Local\Microsoft\Windows\Temporary Internet Files\Content.IE5\7IWYOE4D\MM900283013[1].gif"/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1263" y="0"/>
            <a:ext cx="1979712" cy="20413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válný popisek 3"/>
          <p:cNvSpPr/>
          <p:nvPr/>
        </p:nvSpPr>
        <p:spPr>
          <a:xfrm>
            <a:off x="2932370" y="900392"/>
            <a:ext cx="4595158" cy="1044696"/>
          </a:xfrm>
          <a:prstGeom prst="wedgeEllipseCallout">
            <a:avLst>
              <a:gd name="adj1" fmla="val 61841"/>
              <a:gd name="adj2" fmla="val -43281"/>
            </a:avLst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 </a:t>
            </a:r>
            <a:r>
              <a:rPr lang="cs-CZ" sz="2400" dirty="0" err="1" smtClean="0">
                <a:solidFill>
                  <a:schemeClr val="tx1"/>
                </a:solidFill>
              </a:rPr>
              <a:t>Can</a:t>
            </a:r>
            <a:r>
              <a:rPr lang="cs-CZ" sz="2400" dirty="0" smtClean="0">
                <a:solidFill>
                  <a:schemeClr val="tx1"/>
                </a:solidFill>
              </a:rPr>
              <a:t> I </a:t>
            </a:r>
            <a:r>
              <a:rPr lang="cs-CZ" sz="2400" dirty="0" err="1" smtClean="0">
                <a:solidFill>
                  <a:schemeClr val="tx1"/>
                </a:solidFill>
              </a:rPr>
              <a:t>have</a:t>
            </a:r>
            <a:r>
              <a:rPr lang="cs-CZ" sz="2400" dirty="0" smtClean="0">
                <a:solidFill>
                  <a:schemeClr val="tx1"/>
                </a:solidFill>
              </a:rPr>
              <a:t>………,</a:t>
            </a:r>
            <a:r>
              <a:rPr lang="cs-CZ" sz="2400" dirty="0" err="1" smtClean="0">
                <a:solidFill>
                  <a:schemeClr val="tx1"/>
                </a:solidFill>
              </a:rPr>
              <a:t>please</a:t>
            </a:r>
            <a:r>
              <a:rPr lang="cs-CZ" sz="2400" dirty="0" smtClean="0">
                <a:solidFill>
                  <a:schemeClr val="tx1"/>
                </a:solidFill>
              </a:rPr>
              <a:t>?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6" name="Oválný popisek 5"/>
          <p:cNvSpPr/>
          <p:nvPr/>
        </p:nvSpPr>
        <p:spPr>
          <a:xfrm>
            <a:off x="2347396" y="263720"/>
            <a:ext cx="4456851" cy="612648"/>
          </a:xfrm>
          <a:prstGeom prst="wedgeEllipseCallout">
            <a:avLst>
              <a:gd name="adj1" fmla="val -81884"/>
              <a:gd name="adj2" fmla="val 7710"/>
            </a:avLst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>
                <a:solidFill>
                  <a:schemeClr val="tx1"/>
                </a:solidFill>
              </a:rPr>
              <a:t>Anything</a:t>
            </a:r>
            <a:r>
              <a:rPr lang="cs-CZ" dirty="0" smtClean="0">
                <a:solidFill>
                  <a:schemeClr val="tx1"/>
                </a:solidFill>
              </a:rPr>
              <a:t> to </a:t>
            </a:r>
            <a:r>
              <a:rPr lang="cs-CZ" dirty="0" err="1" smtClean="0">
                <a:solidFill>
                  <a:schemeClr val="tx1"/>
                </a:solidFill>
              </a:rPr>
              <a:t>dring</a:t>
            </a:r>
            <a:r>
              <a:rPr lang="cs-CZ" dirty="0">
                <a:solidFill>
                  <a:schemeClr val="tx1"/>
                </a:solidFill>
              </a:rPr>
              <a:t> </a:t>
            </a:r>
            <a:r>
              <a:rPr lang="cs-CZ" dirty="0" smtClean="0">
                <a:solidFill>
                  <a:schemeClr val="tx1"/>
                </a:solidFill>
              </a:rPr>
              <a:t>/ to </a:t>
            </a:r>
            <a:r>
              <a:rPr lang="cs-CZ" dirty="0" err="1" smtClean="0">
                <a:solidFill>
                  <a:schemeClr val="tx1"/>
                </a:solidFill>
              </a:rPr>
              <a:t>eat</a:t>
            </a:r>
            <a:r>
              <a:rPr lang="cs-CZ" dirty="0" smtClean="0">
                <a:solidFill>
                  <a:schemeClr val="tx1"/>
                </a:solidFill>
              </a:rPr>
              <a:t>/?  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83568" y="5517232"/>
            <a:ext cx="21374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Vyber správné slovo!</a:t>
            </a:r>
            <a:endParaRPr lang="cs-CZ" dirty="0"/>
          </a:p>
        </p:txBody>
      </p:sp>
      <p:sp>
        <p:nvSpPr>
          <p:cNvPr id="9" name="Veselý obličej 8"/>
          <p:cNvSpPr/>
          <p:nvPr/>
        </p:nvSpPr>
        <p:spPr>
          <a:xfrm>
            <a:off x="2703770" y="2420888"/>
            <a:ext cx="457200" cy="385192"/>
          </a:xfrm>
          <a:prstGeom prst="smileyFac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Veselý obličej 12"/>
          <p:cNvSpPr/>
          <p:nvPr/>
        </p:nvSpPr>
        <p:spPr>
          <a:xfrm>
            <a:off x="2381040" y="1806140"/>
            <a:ext cx="457200" cy="385192"/>
          </a:xfrm>
          <a:prstGeom prst="smileyFac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Veselý obličej 13"/>
          <p:cNvSpPr/>
          <p:nvPr/>
        </p:nvSpPr>
        <p:spPr>
          <a:xfrm>
            <a:off x="1295090" y="3015037"/>
            <a:ext cx="457200" cy="385192"/>
          </a:xfrm>
          <a:prstGeom prst="smileyFac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Veselý obličej 14"/>
          <p:cNvSpPr/>
          <p:nvPr/>
        </p:nvSpPr>
        <p:spPr>
          <a:xfrm>
            <a:off x="2583281" y="3645024"/>
            <a:ext cx="457200" cy="385192"/>
          </a:xfrm>
          <a:prstGeom prst="smileyFac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Veselý obličej 15"/>
          <p:cNvSpPr/>
          <p:nvPr/>
        </p:nvSpPr>
        <p:spPr>
          <a:xfrm>
            <a:off x="1403648" y="4293096"/>
            <a:ext cx="457200" cy="385192"/>
          </a:xfrm>
          <a:prstGeom prst="smileyFac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531933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3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9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5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  <p:bldP spid="9" grpId="0" animBg="1"/>
      <p:bldP spid="13" grpId="0" animBg="1"/>
      <p:bldP spid="14" grpId="0" animBg="1"/>
      <p:bldP spid="15" grpId="0" animBg="1"/>
      <p:bldP spid="16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rgbClr val="FFC000"/>
          </a:solidFill>
        </p:spPr>
        <p:txBody>
          <a:bodyPr/>
          <a:lstStyle/>
          <a:p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ORANGE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HOT</a:t>
            </a:r>
          </a:p>
          <a:p>
            <a:pPr marL="0" indent="0">
              <a:buNone/>
            </a:pPr>
            <a:r>
              <a:rPr lang="cs-CZ" dirty="0" smtClean="0"/>
              <a:t>BIRTHDAY</a:t>
            </a:r>
          </a:p>
          <a:p>
            <a:pPr marL="0" indent="0">
              <a:buNone/>
            </a:pPr>
            <a:r>
              <a:rPr lang="cs-CZ" dirty="0" smtClean="0"/>
              <a:t>   ICE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4788024" y="3284984"/>
            <a:ext cx="576064" cy="55436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4788024" y="3839344"/>
            <a:ext cx="576064" cy="55436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3651365" y="3266119"/>
            <a:ext cx="576064" cy="55436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3624321" y="3839344"/>
            <a:ext cx="576064" cy="55436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3048367" y="3276024"/>
            <a:ext cx="576064" cy="55436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3635896" y="2714598"/>
            <a:ext cx="576064" cy="55436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4211960" y="2176264"/>
            <a:ext cx="576064" cy="55436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5382007" y="2730458"/>
            <a:ext cx="576064" cy="55436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4788024" y="2176264"/>
            <a:ext cx="576064" cy="55436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3635896" y="2176264"/>
            <a:ext cx="576064" cy="55436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4211960" y="2714598"/>
            <a:ext cx="576064" cy="55436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4227429" y="3839178"/>
            <a:ext cx="576064" cy="55436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4227429" y="3284818"/>
            <a:ext cx="576064" cy="55436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3048257" y="2176264"/>
            <a:ext cx="576064" cy="55436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2472193" y="2160238"/>
            <a:ext cx="576064" cy="55436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Nadpis 25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75000"/>
            </a:schemeClr>
          </a:solidFill>
        </p:spPr>
        <p:txBody>
          <a:bodyPr/>
          <a:lstStyle/>
          <a:p>
            <a:r>
              <a:rPr lang="cs-CZ" dirty="0" err="1" smtClean="0"/>
              <a:t>Who</a:t>
            </a:r>
            <a:r>
              <a:rPr lang="cs-CZ" dirty="0" smtClean="0"/>
              <a:t> </a:t>
            </a:r>
            <a:r>
              <a:rPr lang="cs-CZ" dirty="0" err="1" smtClean="0"/>
              <a:t>likes</a:t>
            </a:r>
            <a:r>
              <a:rPr lang="cs-CZ" dirty="0" smtClean="0"/>
              <a:t>……………?</a:t>
            </a:r>
            <a:endParaRPr lang="cs-CZ" dirty="0"/>
          </a:p>
        </p:txBody>
      </p:sp>
      <p:pic>
        <p:nvPicPr>
          <p:cNvPr id="2052" name="Picture 4" descr="C:\Users\Dana\AppData\Local\Microsoft\Windows\Temporary Internet Files\Content.IE5\TSO70OV7\MM900234681[1].gif"/>
          <p:cNvPicPr>
            <a:picLocks noChangeAspect="1" noChangeArrowheads="1" noCrop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620688"/>
            <a:ext cx="1219200" cy="1219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Dana\AppData\Local\Microsoft\Windows\Temporary Internet Files\Content.IE5\7IWYOE4D\MM900283008[2].gif"/>
          <p:cNvPicPr>
            <a:picLocks noChangeAspect="1" noChangeArrowheads="1" noCrop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29887" y="714470"/>
            <a:ext cx="2232248" cy="23042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Dana\AppData\Local\Microsoft\Windows\Temporary Internet Files\Content.IE5\7IWYOE4D\MM900189212[1].gif"/>
          <p:cNvPicPr>
            <a:picLocks noChangeAspect="1" noChangeArrowheads="1" noCrop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4396124"/>
            <a:ext cx="1333500" cy="9715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8" name="j0214098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4271989" y="4881899"/>
            <a:ext cx="609600" cy="609600"/>
          </a:xfrm>
          <a:prstGeom prst="rect">
            <a:avLst/>
          </a:prstGeom>
        </p:spPr>
      </p:pic>
      <p:sp>
        <p:nvSpPr>
          <p:cNvPr id="34" name="Obdélník 33"/>
          <p:cNvSpPr/>
          <p:nvPr/>
        </p:nvSpPr>
        <p:spPr>
          <a:xfrm>
            <a:off x="4788024" y="2721664"/>
            <a:ext cx="576064" cy="55436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Obdélník 34"/>
          <p:cNvSpPr/>
          <p:nvPr/>
        </p:nvSpPr>
        <p:spPr>
          <a:xfrm>
            <a:off x="5382007" y="3284984"/>
            <a:ext cx="576064" cy="55436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TextovéPole 28"/>
          <p:cNvSpPr txBox="1"/>
          <p:nvPr/>
        </p:nvSpPr>
        <p:spPr>
          <a:xfrm>
            <a:off x="755576" y="5491499"/>
            <a:ext cx="235141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JUICE,DOGS,CAKES,TEA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447006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4" dur="4744" fill="hold"/>
                                        <p:tgtEl>
                                          <p:spTgt spid="2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audio>
              <p:cMediaNode vol="80000">
                <p:cTn id="1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8"/>
                </p:tgtEl>
              </p:cMediaNode>
            </p:audio>
          </p:childTnLst>
        </p:cTn>
      </p:par>
    </p:tnLst>
    <p:bldLst>
      <p:bldP spid="29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www.office.microsoft.com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65408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854</TotalTime>
  <Words>157</Words>
  <Application>Microsoft Office PowerPoint</Application>
  <PresentationFormat>Předvádění na obrazovce (4:3)</PresentationFormat>
  <Paragraphs>53</Paragraphs>
  <Slides>6</Slides>
  <Notes>0</Notes>
  <HiddenSlides>0</HiddenSlides>
  <MMClips>1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ANOTACE </vt:lpstr>
      <vt:lpstr>I like…………….            </vt:lpstr>
      <vt:lpstr>                  </vt:lpstr>
      <vt:lpstr>Who likes……………?</vt:lpstr>
      <vt:lpstr>Použité zdroje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Dana</cp:lastModifiedBy>
  <cp:revision>58</cp:revision>
  <dcterms:created xsi:type="dcterms:W3CDTF">2011-06-20T10:40:08Z</dcterms:created>
  <dcterms:modified xsi:type="dcterms:W3CDTF">2013-06-22T12:02:59Z</dcterms:modified>
</cp:coreProperties>
</file>