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58" r:id="rId4"/>
    <p:sldId id="284" r:id="rId5"/>
    <p:sldId id="285" r:id="rId6"/>
    <p:sldId id="286" r:id="rId7"/>
    <p:sldId id="287" r:id="rId8"/>
    <p:sldId id="283" r:id="rId9"/>
    <p:sldId id="266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</a:t>
              </a:r>
              <a:r>
                <a:rPr lang="cs-CZ" sz="1200" b="0" i="0" u="none" strike="noStrike" kern="1200" cap="none" spc="0" baseline="0" dirty="0">
                  <a:uFillTx/>
                  <a:latin typeface="Calibri"/>
                </a:rPr>
                <a:t>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</a:t>
              </a:r>
              <a:r>
                <a:rPr lang="cs-CZ" sz="1200" kern="0" dirty="0" smtClean="0">
                  <a:latin typeface="Calibri"/>
                </a:rPr>
                <a:t>15 Jednotky fyzikálních veličin – test A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8. a 9.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žáků. V případě potřeby je možné některé otázky vynechat a dle toho také upravit celkové hodnocení. Na úvodní procvičení je možné použít řešení testu.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 ZÁKLADNÍ  JEDNOTKY FYZIKÁLNÍCH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                                VELIČIN 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</a:t>
            </a:r>
            <a:r>
              <a:rPr lang="cs-CZ" sz="1400" dirty="0">
                <a:solidFill>
                  <a:schemeClr val="tx1"/>
                </a:solidFill>
              </a:rPr>
              <a:t>potřeby : </a:t>
            </a:r>
            <a:r>
              <a:rPr lang="cs-CZ" sz="1400" dirty="0" smtClean="0">
                <a:solidFill>
                  <a:schemeClr val="tx1"/>
                </a:solidFill>
              </a:rPr>
              <a:t>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 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13 - 15 let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Žáci reagovali při procvičování učiva dle očekávání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Jednotky fyzikálních veličin, test – List 1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Jednotka síly :</a:t>
            </a:r>
            <a:r>
              <a:rPr lang="cs-CZ" sz="2000" dirty="0" smtClean="0">
                <a:latin typeface="Calibri"/>
              </a:rPr>
              <a:t>            A/  </a:t>
            </a:r>
            <a:r>
              <a:rPr lang="cs-CZ" sz="2000" b="1" dirty="0">
                <a:latin typeface="Calibri"/>
              </a:rPr>
              <a:t>N</a:t>
            </a:r>
            <a:r>
              <a:rPr lang="cs-CZ" sz="2000" dirty="0" smtClean="0">
                <a:latin typeface="Calibri"/>
              </a:rPr>
              <a:t>               </a:t>
            </a:r>
            <a:r>
              <a:rPr lang="cs-CZ" sz="2000" b="1" dirty="0" smtClean="0">
                <a:latin typeface="Calibri"/>
              </a:rPr>
              <a:t>5.     Jednotka objemu :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m</a:t>
            </a:r>
            <a:r>
              <a:rPr lang="cs-CZ" sz="2000" b="1" baseline="30000" dirty="0" smtClean="0">
                <a:latin typeface="Calibri"/>
              </a:rPr>
              <a:t>2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smtClean="0">
                <a:latin typeface="Calibri"/>
              </a:rPr>
              <a:t>F   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 smtClean="0">
                <a:latin typeface="Calibri"/>
              </a:rPr>
              <a:t>m</a:t>
            </a:r>
            <a:r>
              <a:rPr lang="cs-CZ" sz="2000" b="1" baseline="30000" dirty="0" smtClean="0">
                <a:latin typeface="Calibri"/>
              </a:rPr>
              <a:t>3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C/  </a:t>
            </a:r>
            <a:r>
              <a:rPr lang="cs-CZ" sz="2000" b="1" dirty="0">
                <a:latin typeface="Calibri"/>
              </a:rPr>
              <a:t>S</a:t>
            </a:r>
            <a:r>
              <a:rPr lang="cs-CZ" sz="2000" dirty="0" smtClean="0">
                <a:latin typeface="Calibri"/>
              </a:rPr>
              <a:t>                                                                  C/ 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Jednotka gravitačního                        6.    Jednotka povrchu :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m</a:t>
            </a:r>
            <a:r>
              <a:rPr lang="cs-CZ" sz="2000" b="1" baseline="30000" dirty="0">
                <a:latin typeface="Calibri"/>
              </a:rPr>
              <a:t>2</a:t>
            </a:r>
            <a:r>
              <a:rPr lang="cs-CZ" sz="2000" b="1" dirty="0" smtClean="0">
                <a:latin typeface="Calibri"/>
              </a:rPr>
              <a:t>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zrychlení :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kg/N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S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>
                <a:latin typeface="Calibri"/>
              </a:rPr>
              <a:t>g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m</a:t>
            </a:r>
            <a:r>
              <a:rPr lang="cs-CZ" sz="2000" b="1" baseline="30000" dirty="0">
                <a:latin typeface="Calibri"/>
              </a:rPr>
              <a:t>3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C/  </a:t>
            </a:r>
            <a:r>
              <a:rPr lang="cs-CZ" sz="2000" b="1" dirty="0" smtClean="0">
                <a:latin typeface="Calibri"/>
              </a:rPr>
              <a:t>N/kg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3.    Jednotka hmotnosti :</a:t>
            </a:r>
            <a:r>
              <a:rPr lang="cs-CZ" sz="2000" dirty="0" smtClean="0">
                <a:latin typeface="Calibri"/>
              </a:rPr>
              <a:t>    A/  </a:t>
            </a:r>
            <a:r>
              <a:rPr lang="cs-CZ" sz="2000" b="1" dirty="0">
                <a:latin typeface="Calibri"/>
              </a:rPr>
              <a:t>m</a:t>
            </a:r>
            <a:r>
              <a:rPr lang="cs-CZ" sz="2000" dirty="0" smtClean="0">
                <a:latin typeface="Calibri"/>
              </a:rPr>
              <a:t>            </a:t>
            </a:r>
            <a:r>
              <a:rPr lang="cs-CZ" sz="2000" b="1" dirty="0" smtClean="0">
                <a:latin typeface="Calibri"/>
              </a:rPr>
              <a:t>7.    Jednotka dráhy  :    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m</a:t>
            </a:r>
            <a:r>
              <a:rPr lang="cs-CZ" sz="2000" b="1" dirty="0" smtClean="0">
                <a:latin typeface="Calibri"/>
              </a:rPr>
              <a:t>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B/  </a:t>
            </a:r>
            <a:r>
              <a:rPr lang="cs-CZ" sz="2000" b="1" dirty="0" smtClean="0">
                <a:latin typeface="Calibri"/>
              </a:rPr>
              <a:t>kg</a:t>
            </a:r>
            <a:r>
              <a:rPr lang="cs-CZ" sz="2000" b="1" dirty="0" smtClean="0">
                <a:latin typeface="Calibri"/>
              </a:rPr>
              <a:t>                                                              </a:t>
            </a:r>
            <a:r>
              <a:rPr lang="cs-CZ" sz="2000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d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C/  </a:t>
            </a:r>
            <a:r>
              <a:rPr lang="cs-CZ" sz="2000" b="1" dirty="0" smtClean="0">
                <a:latin typeface="Calibri"/>
              </a:rPr>
              <a:t>hm</a:t>
            </a:r>
            <a:r>
              <a:rPr lang="cs-CZ" sz="2000" dirty="0" smtClean="0">
                <a:latin typeface="Calibri"/>
              </a:rPr>
              <a:t>                                                          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s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4.    Jednotka hustoty :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>
                <a:latin typeface="Calibri"/>
              </a:rPr>
              <a:t>/ </a:t>
            </a:r>
            <a:r>
              <a:rPr lang="cs-CZ" sz="2000" b="1" dirty="0" smtClean="0">
                <a:latin typeface="Calibri"/>
              </a:rPr>
              <a:t>kg                 8</a:t>
            </a:r>
            <a:r>
              <a:rPr lang="cs-CZ" sz="2000" b="1" dirty="0" smtClean="0">
                <a:latin typeface="Calibri"/>
              </a:rPr>
              <a:t>.    Jednotka rychlosti :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v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B/  </a:t>
            </a:r>
            <a:r>
              <a:rPr lang="cs-CZ" sz="2000" b="1" dirty="0">
                <a:latin typeface="Calibri"/>
              </a:rPr>
              <a:t>ró</a:t>
            </a:r>
            <a:r>
              <a:rPr lang="cs-CZ" sz="2000" dirty="0" smtClean="0">
                <a:latin typeface="Calibri"/>
              </a:rPr>
              <a:t>                                                                    </a:t>
            </a:r>
            <a:r>
              <a:rPr lang="cs-CZ" sz="2000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m/v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C/  </a:t>
            </a:r>
            <a:r>
              <a:rPr lang="cs-CZ" sz="2000" b="1" dirty="0">
                <a:latin typeface="Calibri"/>
              </a:rPr>
              <a:t>kg/m</a:t>
            </a:r>
            <a:r>
              <a:rPr lang="cs-CZ" sz="2000" b="1" baseline="30000" dirty="0">
                <a:latin typeface="Calibri"/>
              </a:rPr>
              <a:t>3</a:t>
            </a:r>
            <a:r>
              <a:rPr lang="cs-CZ" sz="2000" dirty="0" smtClean="0">
                <a:latin typeface="Calibri"/>
              </a:rPr>
              <a:t>                                                            C</a:t>
            </a:r>
            <a:r>
              <a:rPr lang="cs-CZ" sz="2000" dirty="0" smtClean="0">
                <a:latin typeface="Calibri"/>
              </a:rPr>
              <a:t>/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m/s                                    </a:t>
            </a:r>
            <a:endParaRPr lang="cs-CZ" sz="2000" b="1" dirty="0" smtClean="0">
              <a:latin typeface="Calibri"/>
            </a:endParaRP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Jednotky fyzikálních veličin, test – List 2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Jednotka času :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dirty="0" smtClean="0">
                <a:latin typeface="Calibri"/>
              </a:rPr>
              <a:t>               </a:t>
            </a:r>
            <a:r>
              <a:rPr lang="cs-CZ" sz="2000" b="1" dirty="0" smtClean="0">
                <a:latin typeface="Calibri"/>
              </a:rPr>
              <a:t>13</a:t>
            </a:r>
            <a:r>
              <a:rPr lang="cs-CZ" sz="2000" b="1" dirty="0" smtClean="0">
                <a:latin typeface="Calibri"/>
              </a:rPr>
              <a:t>.      Jednotka polohové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>
                <a:latin typeface="Calibri"/>
              </a:rPr>
              <a:t>s</a:t>
            </a:r>
            <a:r>
              <a:rPr lang="cs-CZ" sz="2000" b="1" dirty="0" smtClean="0">
                <a:latin typeface="Calibri"/>
              </a:rPr>
              <a:t>                          energie </a:t>
            </a:r>
            <a:r>
              <a:rPr lang="cs-CZ" sz="2000" b="1" dirty="0" smtClean="0">
                <a:latin typeface="Calibri"/>
              </a:rPr>
              <a:t>: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C/ 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dirty="0" smtClean="0">
                <a:latin typeface="Calibri"/>
              </a:rPr>
              <a:t>                                                                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err="1">
                <a:latin typeface="Calibri"/>
              </a:rPr>
              <a:t>E</a:t>
            </a:r>
            <a:r>
              <a:rPr lang="cs-CZ" sz="2000" b="1" baseline="-25000" dirty="0" err="1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C</a:t>
            </a:r>
            <a:r>
              <a:rPr lang="cs-CZ" sz="2000" dirty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E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10.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Jednotka práce :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           </a:t>
            </a:r>
            <a:r>
              <a:rPr lang="cs-CZ" sz="2000" b="1" dirty="0" smtClean="0">
                <a:latin typeface="Calibri"/>
              </a:rPr>
              <a:t>14.      Jednotka tlaku :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</a:t>
            </a:r>
            <a:r>
              <a:rPr lang="cs-CZ" sz="2000" dirty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                                                                 </a:t>
            </a:r>
            <a:r>
              <a:rPr lang="cs-CZ" sz="2000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err="1">
                <a:latin typeface="Calibri"/>
              </a:rPr>
              <a:t>p</a:t>
            </a:r>
            <a:r>
              <a:rPr lang="cs-CZ" sz="2000" b="1" dirty="0" err="1" smtClean="0">
                <a:latin typeface="Calibri"/>
              </a:rPr>
              <a:t>a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</a:t>
            </a:r>
            <a:r>
              <a:rPr lang="cs-CZ" sz="2000" dirty="0" smtClean="0">
                <a:latin typeface="Calibri"/>
              </a:rPr>
              <a:t>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11.    Jednotka výkonu :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dirty="0" smtClean="0">
                <a:latin typeface="Calibri"/>
              </a:rPr>
              <a:t>             </a:t>
            </a:r>
            <a:r>
              <a:rPr lang="cs-CZ" sz="2000" b="1" dirty="0" smtClean="0">
                <a:latin typeface="Calibri"/>
              </a:rPr>
              <a:t>15</a:t>
            </a:r>
            <a:r>
              <a:rPr lang="cs-CZ" sz="2000" b="1" dirty="0" smtClean="0">
                <a:latin typeface="Calibri"/>
              </a:rPr>
              <a:t>.     Jednotka tepla  :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b="1" dirty="0" smtClean="0">
                <a:latin typeface="Calibri"/>
              </a:rPr>
              <a:t>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                                                            </a:t>
            </a:r>
            <a:r>
              <a:rPr lang="cs-CZ" sz="2000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J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</a:t>
            </a:r>
            <a:r>
              <a:rPr lang="cs-CZ" sz="2000" dirty="0" smtClean="0">
                <a:latin typeface="Calibri"/>
              </a:rPr>
              <a:t>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dirty="0" smtClean="0">
                <a:latin typeface="Calibri"/>
              </a:rPr>
              <a:t>                                                            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Q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12.    Jednotka pohybové                         </a:t>
            </a:r>
            <a:r>
              <a:rPr lang="cs-CZ" sz="2000" b="1" dirty="0" smtClean="0">
                <a:latin typeface="Calibri"/>
              </a:rPr>
              <a:t>16</a:t>
            </a:r>
            <a:r>
              <a:rPr lang="cs-CZ" sz="2000" b="1" dirty="0" smtClean="0">
                <a:latin typeface="Calibri"/>
              </a:rPr>
              <a:t>.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 smtClean="0">
                <a:latin typeface="Calibri"/>
              </a:rPr>
              <a:t>měrné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energie :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J                        tepelné </a:t>
            </a:r>
            <a:r>
              <a:rPr lang="cs-CZ" sz="2000" b="1" dirty="0" smtClean="0">
                <a:latin typeface="Calibri"/>
              </a:rPr>
              <a:t>kapacity :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kJ.kg</a:t>
            </a:r>
            <a:r>
              <a:rPr lang="cs-CZ" sz="2000" b="1" dirty="0">
                <a:latin typeface="Calibri"/>
              </a:rPr>
              <a:t>/</a:t>
            </a:r>
            <a:r>
              <a:rPr lang="cs-CZ" sz="2000" b="1" dirty="0" smtClean="0">
                <a:latin typeface="Calibri"/>
              </a:rPr>
              <a:t>°C</a:t>
            </a:r>
            <a:r>
              <a:rPr lang="cs-CZ" sz="2000" b="1" dirty="0" smtClean="0">
                <a:latin typeface="Calibri"/>
              </a:rPr>
              <a:t>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err="1" smtClean="0">
                <a:latin typeface="Calibri"/>
              </a:rPr>
              <a:t>E</a:t>
            </a:r>
            <a:r>
              <a:rPr lang="cs-CZ" sz="2000" b="1" baseline="-25000" dirty="0" err="1">
                <a:latin typeface="Calibri"/>
              </a:rPr>
              <a:t>k</a:t>
            </a:r>
            <a:r>
              <a:rPr lang="cs-CZ" sz="2000" dirty="0" smtClean="0">
                <a:latin typeface="Calibri"/>
              </a:rPr>
              <a:t>                                                           B</a:t>
            </a:r>
            <a:r>
              <a:rPr lang="cs-CZ" sz="2000" dirty="0" smtClean="0">
                <a:latin typeface="Calibri"/>
              </a:rPr>
              <a:t>/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kg/</a:t>
            </a:r>
            <a:r>
              <a:rPr lang="cs-CZ" sz="2000" b="1" dirty="0" err="1" smtClean="0">
                <a:latin typeface="Calibri"/>
              </a:rPr>
              <a:t>kJ</a:t>
            </a:r>
            <a:r>
              <a:rPr lang="cs-CZ" sz="2000" b="1" dirty="0" smtClean="0">
                <a:latin typeface="Calibri"/>
              </a:rPr>
              <a:t>.°C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endParaRPr lang="cs-CZ" sz="2000" b="1" dirty="0" smtClean="0">
              <a:latin typeface="Calibri"/>
            </a:endParaRP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C/  </a:t>
            </a:r>
            <a:r>
              <a:rPr lang="cs-CZ" sz="2000" b="1" dirty="0" smtClean="0">
                <a:latin typeface="Calibri"/>
              </a:rPr>
              <a:t>E </a:t>
            </a:r>
            <a:r>
              <a:rPr lang="cs-CZ" sz="2000" dirty="0" smtClean="0">
                <a:latin typeface="Calibri"/>
              </a:rPr>
              <a:t>                                                          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err="1" smtClean="0">
                <a:latin typeface="Calibri"/>
              </a:rPr>
              <a:t>kJ</a:t>
            </a:r>
            <a:r>
              <a:rPr lang="cs-CZ" sz="2000" b="1" dirty="0" smtClean="0">
                <a:latin typeface="Calibri"/>
              </a:rPr>
              <a:t>/</a:t>
            </a:r>
            <a:r>
              <a:rPr lang="cs-CZ" sz="2000" b="1" dirty="0" err="1" smtClean="0">
                <a:latin typeface="Calibri"/>
              </a:rPr>
              <a:t>kg.°C</a:t>
            </a:r>
            <a:endParaRPr lang="cs-CZ" sz="2000" b="1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4643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Jednotky fyzikálních veličin, test – List 3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17.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Jednotka skupenského</a:t>
            </a:r>
            <a:r>
              <a:rPr lang="cs-CZ" sz="2000" dirty="0" smtClean="0">
                <a:latin typeface="Calibri"/>
              </a:rPr>
              <a:t>                     </a:t>
            </a:r>
            <a:r>
              <a:rPr lang="cs-CZ" sz="2000" b="1" dirty="0" smtClean="0">
                <a:latin typeface="Calibri"/>
              </a:rPr>
              <a:t>21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 smtClean="0">
                <a:latin typeface="Calibri"/>
              </a:rPr>
              <a:t>elektrického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tepla</a:t>
            </a:r>
            <a:r>
              <a:rPr lang="cs-CZ" sz="2000" dirty="0" smtClean="0">
                <a:latin typeface="Calibri"/>
              </a:rPr>
              <a:t> :                          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         proudu </a:t>
            </a:r>
            <a:r>
              <a:rPr lang="cs-CZ" sz="2000" b="1" dirty="0" smtClean="0">
                <a:latin typeface="Calibri"/>
              </a:rPr>
              <a:t>:             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I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B/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J</a:t>
            </a:r>
            <a:r>
              <a:rPr lang="cs-CZ" sz="2000" dirty="0" smtClean="0">
                <a:latin typeface="Calibri"/>
              </a:rPr>
              <a:t>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C/  </a:t>
            </a:r>
            <a:r>
              <a:rPr lang="cs-CZ" sz="2000" b="1" dirty="0" smtClean="0">
                <a:latin typeface="Calibri"/>
              </a:rPr>
              <a:t>T</a:t>
            </a:r>
            <a:r>
              <a:rPr lang="cs-CZ" sz="2000" dirty="0" smtClean="0">
                <a:latin typeface="Calibri"/>
              </a:rPr>
              <a:t>                                                        </a:t>
            </a:r>
            <a:r>
              <a:rPr lang="cs-CZ" sz="2000" dirty="0" smtClean="0">
                <a:latin typeface="Calibri"/>
              </a:rPr>
              <a:t>C</a:t>
            </a:r>
            <a:r>
              <a:rPr lang="cs-CZ" sz="2000" dirty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18.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 smtClean="0">
                <a:latin typeface="Calibri"/>
              </a:rPr>
              <a:t>                                             22</a:t>
            </a:r>
            <a:r>
              <a:rPr lang="cs-CZ" sz="2000" b="1" dirty="0" smtClean="0">
                <a:latin typeface="Calibri"/>
              </a:rPr>
              <a:t>.   Jednotka elektrického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teploty :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stupeň Celsia</a:t>
            </a:r>
            <a:r>
              <a:rPr lang="cs-CZ" sz="2000" b="1" dirty="0" smtClean="0">
                <a:latin typeface="Calibri"/>
              </a:rPr>
              <a:t>                    odporu </a:t>
            </a:r>
            <a:r>
              <a:rPr lang="cs-CZ" sz="2000" b="1" dirty="0" smtClean="0">
                <a:latin typeface="Calibri"/>
              </a:rPr>
              <a:t>:  </a:t>
            </a:r>
            <a:r>
              <a:rPr lang="cs-CZ" sz="2000" b="1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                     </a:t>
            </a:r>
            <a:r>
              <a:rPr lang="cs-CZ" sz="2000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stupeň viskozity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stupeň popálenin</a:t>
            </a:r>
            <a:r>
              <a:rPr lang="cs-CZ" sz="2000" dirty="0" smtClean="0">
                <a:latin typeface="Calibri"/>
              </a:rPr>
              <a:t>                                         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19.   Jednotka elektrického</a:t>
            </a:r>
            <a:r>
              <a:rPr lang="cs-CZ" sz="2000" dirty="0" smtClean="0">
                <a:latin typeface="Calibri"/>
              </a:rPr>
              <a:t>                      </a:t>
            </a:r>
            <a:r>
              <a:rPr lang="cs-CZ" sz="2000" b="1" dirty="0" smtClean="0">
                <a:latin typeface="Calibri"/>
              </a:rPr>
              <a:t>23</a:t>
            </a:r>
            <a:r>
              <a:rPr lang="cs-CZ" sz="2000" b="1" dirty="0" smtClean="0">
                <a:latin typeface="Calibri"/>
              </a:rPr>
              <a:t>.     Jednotka elektrické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náboje :</a:t>
            </a:r>
            <a:r>
              <a:rPr lang="cs-CZ" sz="2000" dirty="0" smtClean="0">
                <a:latin typeface="Calibri"/>
              </a:rPr>
              <a:t>                          A/ 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                     </a:t>
            </a:r>
            <a:r>
              <a:rPr lang="cs-CZ" sz="2000" b="1" dirty="0" smtClean="0">
                <a:latin typeface="Calibri"/>
              </a:rPr>
              <a:t>práce :               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P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B/  </a:t>
            </a:r>
            <a:r>
              <a:rPr lang="cs-CZ" sz="2000" b="1" dirty="0">
                <a:latin typeface="Calibri"/>
              </a:rPr>
              <a:t>e</a:t>
            </a:r>
            <a:r>
              <a:rPr lang="cs-CZ" sz="2000" dirty="0" smtClean="0">
                <a:latin typeface="Calibri"/>
              </a:rPr>
              <a:t>                                                          </a:t>
            </a:r>
            <a:r>
              <a:rPr lang="cs-CZ" sz="2000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W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</a:t>
            </a:r>
            <a:r>
              <a:rPr lang="cs-CZ" sz="2000" dirty="0" smtClean="0">
                <a:latin typeface="Calibri"/>
              </a:rPr>
              <a:t>C/  </a:t>
            </a:r>
            <a:r>
              <a:rPr lang="cs-CZ" sz="2000" b="1" dirty="0"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               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20.    Jednotka elektrického                     </a:t>
            </a:r>
            <a:r>
              <a:rPr lang="cs-CZ" sz="2000" b="1" dirty="0" smtClean="0">
                <a:latin typeface="Calibri"/>
              </a:rPr>
              <a:t>24</a:t>
            </a:r>
            <a:r>
              <a:rPr lang="cs-CZ" sz="2000" b="1" dirty="0" smtClean="0">
                <a:latin typeface="Calibri"/>
              </a:rPr>
              <a:t>.     Jednotka elektrického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napětí :   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N</a:t>
            </a:r>
            <a:r>
              <a:rPr lang="cs-CZ" sz="2000" b="1" dirty="0" smtClean="0">
                <a:latin typeface="Calibri"/>
              </a:rPr>
              <a:t>                        výkonu </a:t>
            </a:r>
            <a:r>
              <a:rPr lang="cs-CZ" sz="2000" b="1" dirty="0" smtClean="0">
                <a:latin typeface="Calibri"/>
              </a:rPr>
              <a:t>:                         </a:t>
            </a:r>
            <a:r>
              <a:rPr lang="cs-CZ" sz="2000" dirty="0" smtClean="0">
                <a:latin typeface="Calibri"/>
              </a:rPr>
              <a:t>A/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B/  </a:t>
            </a:r>
            <a:r>
              <a:rPr lang="cs-CZ" sz="2000" b="1" dirty="0" smtClean="0">
                <a:latin typeface="Calibri"/>
              </a:rPr>
              <a:t>U</a:t>
            </a:r>
            <a:r>
              <a:rPr lang="cs-CZ" sz="2000" dirty="0" smtClean="0">
                <a:latin typeface="Calibri"/>
              </a:rPr>
              <a:t>                                                                 </a:t>
            </a:r>
            <a:r>
              <a:rPr lang="cs-CZ" sz="2000" dirty="0" smtClean="0">
                <a:latin typeface="Calibri"/>
              </a:rPr>
              <a:t>B/ </a:t>
            </a:r>
            <a:r>
              <a:rPr lang="cs-CZ" sz="2000" b="1" dirty="0" smtClean="0">
                <a:latin typeface="Calibri"/>
              </a:rPr>
              <a:t> J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C/ 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</a:t>
            </a:r>
            <a:r>
              <a:rPr lang="cs-CZ" sz="2000" dirty="0" smtClean="0">
                <a:latin typeface="Calibri"/>
              </a:rPr>
              <a:t>C/  </a:t>
            </a:r>
            <a:r>
              <a:rPr lang="cs-CZ" sz="2000" b="1" dirty="0">
                <a:latin typeface="Calibri"/>
              </a:rPr>
              <a:t>P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38627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Jednotky fyzikálních veličin, řešení – List 4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A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   </a:t>
            </a:r>
            <a:r>
              <a:rPr lang="cs-CZ" sz="1600" b="1" u="sng" dirty="0" smtClean="0">
                <a:latin typeface="Calibri"/>
              </a:rPr>
              <a:t>   odpověď                    Úkol </a:t>
            </a:r>
            <a:r>
              <a:rPr lang="cs-CZ" sz="1600" b="1" u="sng" dirty="0">
                <a:latin typeface="Calibri"/>
              </a:rPr>
              <a:t>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             odpověď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Jednotka síly :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N</a:t>
            </a:r>
            <a:r>
              <a:rPr lang="cs-CZ" sz="2000" b="1" dirty="0" smtClean="0">
                <a:latin typeface="Calibri"/>
              </a:rPr>
              <a:t>             (A)</a:t>
            </a:r>
            <a:r>
              <a:rPr lang="cs-CZ" sz="2000" dirty="0" smtClean="0">
                <a:latin typeface="Calibri"/>
              </a:rPr>
              <a:t>             </a:t>
            </a:r>
            <a:r>
              <a:rPr lang="cs-CZ" sz="2000" b="1" dirty="0" smtClean="0">
                <a:latin typeface="Calibri"/>
              </a:rPr>
              <a:t>8</a:t>
            </a:r>
            <a:r>
              <a:rPr lang="cs-CZ" sz="2000" b="1" dirty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rychlosti :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m/s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(C)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gravitačního </a:t>
            </a:r>
            <a:r>
              <a:rPr lang="cs-CZ" sz="2000" b="1" dirty="0" smtClean="0">
                <a:latin typeface="Calibri"/>
              </a:rPr>
              <a:t>                      </a:t>
            </a:r>
            <a:r>
              <a:rPr lang="cs-CZ" sz="2000" b="1" dirty="0" smtClean="0">
                <a:latin typeface="Calibri"/>
              </a:rPr>
              <a:t> 9</a:t>
            </a:r>
            <a:r>
              <a:rPr lang="cs-CZ" sz="2000" b="1" dirty="0">
                <a:latin typeface="Calibri"/>
              </a:rPr>
              <a:t>.</a:t>
            </a:r>
            <a:r>
              <a:rPr lang="cs-CZ" sz="2000" dirty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času :</a:t>
            </a:r>
            <a:r>
              <a:rPr lang="cs-CZ" sz="2000" dirty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s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(B)</a:t>
            </a:r>
            <a:endParaRPr lang="cs-CZ" sz="2000" b="1" dirty="0" smtClean="0">
              <a:solidFill>
                <a:schemeClr val="tx1"/>
              </a:solidFill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zrychlení :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N/kg</a:t>
            </a:r>
            <a:r>
              <a:rPr lang="cs-CZ" sz="2000" b="1" dirty="0" smtClean="0">
                <a:latin typeface="Calibri"/>
              </a:rPr>
              <a:t>            (C)          ---------------------------------------------------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10</a:t>
            </a:r>
            <a:r>
              <a:rPr lang="cs-CZ" sz="2000" b="1" dirty="0">
                <a:latin typeface="Calibri"/>
              </a:rPr>
              <a:t>.</a:t>
            </a:r>
            <a:r>
              <a:rPr lang="cs-CZ" sz="2000" dirty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práce :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     (B)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3.  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ednotka hmotnosti :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kg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(B)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--------------------------------------------------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---------------------------------------------------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11</a:t>
            </a:r>
            <a:r>
              <a:rPr lang="cs-CZ" sz="2000" b="1" dirty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výkonu :</a:t>
            </a:r>
            <a:r>
              <a:rPr lang="cs-CZ" sz="2000" dirty="0">
                <a:latin typeface="Calibri"/>
              </a:rPr>
              <a:t>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W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(</a:t>
            </a:r>
            <a:r>
              <a:rPr lang="cs-CZ" sz="2000" b="1" dirty="0" smtClean="0">
                <a:latin typeface="Calibri"/>
              </a:rPr>
              <a:t>C)</a:t>
            </a:r>
            <a:r>
              <a:rPr lang="cs-CZ" sz="2000" dirty="0" smtClean="0">
                <a:latin typeface="Calibri"/>
              </a:rPr>
              <a:t>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4.    Jednotka hustoty :                            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kg/m</a:t>
            </a:r>
            <a:r>
              <a:rPr lang="cs-CZ" sz="2000" b="1" baseline="30000" dirty="0" smtClean="0">
                <a:solidFill>
                  <a:srgbClr val="FF0000"/>
                </a:solidFill>
                <a:latin typeface="Calibri"/>
              </a:rPr>
              <a:t>3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(C)           </a:t>
            </a:r>
            <a:r>
              <a:rPr lang="cs-CZ" sz="2000" b="1" dirty="0" smtClean="0">
                <a:latin typeface="Calibri"/>
              </a:rPr>
              <a:t>12</a:t>
            </a:r>
            <a:r>
              <a:rPr lang="cs-CZ" sz="2000" b="1" dirty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pohybové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           energie :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(A)                                                          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5. 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objemu :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m</a:t>
            </a:r>
            <a:r>
              <a:rPr lang="cs-CZ" sz="2000" b="1" baseline="30000" dirty="0" smtClean="0">
                <a:solidFill>
                  <a:srgbClr val="FF0000"/>
                </a:solidFill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      (B)</a:t>
            </a:r>
            <a:r>
              <a:rPr lang="cs-CZ" sz="2000" dirty="0" smtClean="0">
                <a:latin typeface="Calibri"/>
              </a:rPr>
              <a:t>       ---------------------------------------------------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endParaRPr lang="cs-CZ" sz="2000" b="1" dirty="0" smtClean="0">
              <a:latin typeface="Calibri"/>
            </a:endParaRP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 </a:t>
            </a:r>
            <a:r>
              <a:rPr lang="cs-CZ" sz="2000" b="1" dirty="0" smtClean="0">
                <a:latin typeface="Calibri"/>
              </a:rPr>
              <a:t>13</a:t>
            </a:r>
            <a:r>
              <a:rPr lang="cs-CZ" sz="2000" b="1" dirty="0">
                <a:latin typeface="Calibri"/>
              </a:rPr>
              <a:t>.   </a:t>
            </a:r>
            <a:r>
              <a:rPr lang="cs-CZ" sz="2000" b="1" dirty="0" smtClean="0">
                <a:latin typeface="Calibri"/>
              </a:rPr>
              <a:t> Jednotka </a:t>
            </a:r>
            <a:r>
              <a:rPr lang="cs-CZ" sz="2000" b="1" dirty="0">
                <a:latin typeface="Calibri"/>
              </a:rPr>
              <a:t>polohové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6.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povrchu : 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m</a:t>
            </a:r>
            <a:r>
              <a:rPr lang="cs-CZ" sz="2000" b="1" baseline="30000" dirty="0" smtClean="0">
                <a:solidFill>
                  <a:srgbClr val="FF0000"/>
                </a:solidFill>
                <a:latin typeface="Calibri"/>
              </a:rPr>
              <a:t>2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(A)                  energie </a:t>
            </a:r>
            <a:r>
              <a:rPr lang="cs-CZ" sz="2000" b="1" dirty="0" smtClean="0">
                <a:latin typeface="Calibri"/>
              </a:rPr>
              <a:t>: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J</a:t>
            </a:r>
            <a:r>
              <a:rPr lang="cs-CZ" sz="2000" b="1" baseline="-25000" dirty="0" smtClean="0">
                <a:solidFill>
                  <a:srgbClr val="FF0000"/>
                </a:solidFill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(A)</a:t>
            </a:r>
            <a:r>
              <a:rPr lang="cs-CZ" sz="2000" dirty="0" smtClean="0">
                <a:latin typeface="Calibri"/>
              </a:rPr>
              <a:t>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7.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dráhy  :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m</a:t>
            </a: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(A) </a:t>
            </a:r>
            <a:r>
              <a:rPr lang="cs-CZ" sz="2000" b="1" dirty="0" smtClean="0">
                <a:latin typeface="Calibri"/>
              </a:rPr>
              <a:t>        14</a:t>
            </a:r>
            <a:r>
              <a:rPr lang="cs-CZ" sz="2000" b="1" dirty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>
                <a:latin typeface="Calibri"/>
              </a:rPr>
              <a:t>tlaku :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Pa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(C)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--------------------------------------------------</a:t>
            </a: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7780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Značky fyzikálních veličin, řešení – List 5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A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   odpověď                        Úkol </a:t>
            </a:r>
            <a:r>
              <a:rPr lang="cs-CZ" sz="1600" b="1" u="sng" dirty="0">
                <a:latin typeface="Calibri"/>
              </a:rPr>
              <a:t>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             odpověď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15.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Jednotka tepla :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     (</a:t>
            </a:r>
            <a:r>
              <a:rPr lang="cs-CZ" sz="2000" b="1" dirty="0" smtClean="0">
                <a:latin typeface="Calibri"/>
              </a:rPr>
              <a:t>B)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21</a:t>
            </a:r>
            <a:r>
              <a:rPr lang="cs-CZ" sz="2000" b="1" dirty="0" smtClean="0">
                <a:latin typeface="Calibri"/>
              </a:rPr>
              <a:t>.    Jednotka  elektrického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            </a:t>
            </a:r>
            <a:r>
              <a:rPr lang="cs-CZ" sz="2000" b="1" dirty="0" smtClean="0">
                <a:latin typeface="Calibri"/>
              </a:rPr>
              <a:t>proudu :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A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(B)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16.   Jednotka měrné                                ---------------------------------------------------</a:t>
            </a:r>
            <a:endParaRPr lang="cs-CZ" sz="2000" b="1" dirty="0" smtClean="0">
              <a:solidFill>
                <a:schemeClr val="tx1"/>
              </a:solidFill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tepelné kapacity :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  <a:latin typeface="Calibri"/>
              </a:rPr>
              <a:t>kJ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/</a:t>
            </a:r>
            <a:r>
              <a:rPr lang="cs-CZ" sz="2000" b="1" dirty="0" err="1" smtClean="0">
                <a:solidFill>
                  <a:srgbClr val="FF0000"/>
                </a:solidFill>
                <a:latin typeface="Calibri"/>
              </a:rPr>
              <a:t>kg.°C</a:t>
            </a:r>
            <a:r>
              <a:rPr lang="cs-CZ" sz="2000" b="1" dirty="0" smtClean="0">
                <a:latin typeface="Calibri"/>
              </a:rPr>
              <a:t>    (C)   22</a:t>
            </a:r>
            <a:r>
              <a:rPr lang="cs-CZ" sz="2000" b="1" dirty="0" smtClean="0">
                <a:latin typeface="Calibri"/>
              </a:rPr>
              <a:t>.    Jednotka elektrického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odporu </a:t>
            </a:r>
            <a:r>
              <a:rPr lang="cs-CZ" sz="2000" b="1" dirty="0">
                <a:latin typeface="Calibri"/>
              </a:rPr>
              <a:t>:        </a:t>
            </a:r>
            <a:r>
              <a:rPr lang="cs-CZ" sz="2000" b="1" dirty="0" smtClean="0">
                <a:latin typeface="Calibri"/>
              </a:rPr>
              <a:t>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Ω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(B)</a:t>
            </a:r>
            <a:endParaRPr lang="cs-CZ" sz="2000" dirty="0">
              <a:latin typeface="Calibri"/>
            </a:endParaRP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17"/>
            </a:pPr>
            <a:r>
              <a:rPr lang="cs-CZ" sz="2000" b="1" dirty="0" smtClean="0">
                <a:latin typeface="Calibri"/>
              </a:rPr>
              <a:t>Jednotka skupenského</a:t>
            </a:r>
            <a:r>
              <a:rPr lang="cs-CZ" sz="2000" dirty="0" smtClean="0">
                <a:latin typeface="Calibri"/>
              </a:rPr>
              <a:t>                     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tepla :    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b="1" dirty="0">
                <a:latin typeface="Calibri"/>
              </a:rPr>
              <a:t>(B</a:t>
            </a:r>
            <a:r>
              <a:rPr lang="cs-CZ" sz="2000" b="1" dirty="0" smtClean="0">
                <a:latin typeface="Calibri"/>
              </a:rPr>
              <a:t>)             23.   Jednotka elektrické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---------------------------------------------------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práce </a:t>
            </a:r>
            <a:r>
              <a:rPr lang="cs-CZ" sz="2000" b="1" dirty="0">
                <a:latin typeface="Calibri"/>
              </a:rPr>
              <a:t>:</a:t>
            </a:r>
            <a:r>
              <a:rPr lang="cs-CZ" sz="2000" dirty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J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(C)</a:t>
            </a:r>
            <a:r>
              <a:rPr lang="cs-CZ" sz="2000" dirty="0" smtClean="0">
                <a:latin typeface="Calibri"/>
              </a:rPr>
              <a:t>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18.   Jednotka teploty :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</a:t>
            </a: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---------------------------------------------------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teploty :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°C – stupeň Celsia  </a:t>
            </a:r>
            <a:r>
              <a:rPr lang="cs-CZ" sz="2000" b="1" dirty="0" smtClean="0">
                <a:latin typeface="Calibri"/>
              </a:rPr>
              <a:t>(A)</a:t>
            </a:r>
            <a:r>
              <a:rPr lang="cs-CZ" sz="2000" b="1" dirty="0" smtClean="0">
                <a:latin typeface="Calibri"/>
              </a:rPr>
              <a:t>   24</a:t>
            </a:r>
            <a:r>
              <a:rPr lang="cs-CZ" sz="2000" b="1" dirty="0" smtClean="0">
                <a:latin typeface="Calibri"/>
              </a:rPr>
              <a:t>.    Jednotka elektrického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----------------------------------------------------            výkonu </a:t>
            </a:r>
            <a:r>
              <a:rPr lang="cs-CZ" sz="2000" b="1" dirty="0">
                <a:latin typeface="Calibri"/>
              </a:rPr>
              <a:t>:                 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W </a:t>
            </a:r>
            <a:r>
              <a:rPr lang="cs-CZ" sz="2000" b="1" dirty="0" smtClean="0">
                <a:latin typeface="Calibri"/>
              </a:rPr>
              <a:t>     (A)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19.   </a:t>
            </a:r>
            <a:r>
              <a:rPr lang="cs-CZ" sz="2000" b="1" dirty="0" smtClean="0">
                <a:latin typeface="Calibri"/>
              </a:rPr>
              <a:t>Jednotka </a:t>
            </a:r>
            <a:r>
              <a:rPr lang="cs-CZ" sz="2000" b="1" dirty="0" smtClean="0">
                <a:latin typeface="Calibri"/>
              </a:rPr>
              <a:t>elektrického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náboje :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(A)</a:t>
            </a:r>
            <a:r>
              <a:rPr lang="cs-CZ" sz="2000" dirty="0" smtClean="0">
                <a:latin typeface="Calibri"/>
              </a:rPr>
              <a:t>           ---------------------------------------------------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20.   Jednotka elektrického      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napětí : 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(C)</a:t>
            </a:r>
            <a:r>
              <a:rPr lang="cs-CZ" sz="2000" b="1" dirty="0" smtClean="0">
                <a:latin typeface="Calibri"/>
              </a:rPr>
              <a:t>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</a:t>
            </a: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3773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J</a:t>
            </a:r>
            <a:r>
              <a:rPr lang="cs-CZ" sz="2000" b="1" u="sng" dirty="0" smtClean="0">
                <a:solidFill>
                  <a:srgbClr val="FF0000"/>
                </a:solidFill>
              </a:rPr>
              <a:t>ednotky </a:t>
            </a:r>
            <a:r>
              <a:rPr lang="cs-CZ" sz="2000" b="1" u="sng" dirty="0">
                <a:solidFill>
                  <a:srgbClr val="FF0000"/>
                </a:solidFill>
              </a:rPr>
              <a:t>fyzikálních </a:t>
            </a:r>
            <a:r>
              <a:rPr lang="cs-CZ" sz="2000" b="1" u="sng" dirty="0" smtClean="0">
                <a:solidFill>
                  <a:srgbClr val="FF0000"/>
                </a:solidFill>
              </a:rPr>
              <a:t>veličin, test –</a:t>
            </a:r>
            <a:r>
              <a:rPr lang="cs-CZ" sz="2000" b="1" u="sng" dirty="0">
                <a:solidFill>
                  <a:srgbClr val="FF0000"/>
                </a:solidFill>
              </a:rPr>
              <a:t> návrh </a:t>
            </a:r>
            <a:r>
              <a:rPr lang="cs-CZ" sz="2000" b="1" u="sng" dirty="0" smtClean="0">
                <a:solidFill>
                  <a:srgbClr val="FF0000"/>
                </a:solidFill>
              </a:rPr>
              <a:t>hodnocení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A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 Počet bodů           Známka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24 b. –   22  b.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</a:t>
            </a:r>
            <a:r>
              <a:rPr lang="cs-CZ" sz="2000" u="sng" dirty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21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u="sng" dirty="0" smtClean="0">
                <a:latin typeface="Calibri"/>
              </a:rPr>
              <a:t>–   18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b="1" u="sng" dirty="0">
                <a:latin typeface="Calibri"/>
              </a:rPr>
              <a:t>  </a:t>
            </a:r>
            <a:r>
              <a:rPr lang="cs-CZ" sz="2000" b="1" u="sng" dirty="0" smtClean="0">
                <a:latin typeface="Calibri"/>
              </a:rPr>
              <a:t>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 smtClean="0">
                <a:latin typeface="Calibri"/>
              </a:rPr>
              <a:t>             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17 b. –  11 b.</a:t>
            </a:r>
            <a:r>
              <a:rPr lang="cs-CZ" sz="2000" b="1" u="sng" dirty="0" smtClean="0">
                <a:latin typeface="Calibri"/>
              </a:rPr>
              <a:t>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10 b. –    6 b.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5 b. –   0  b.  </a:t>
            </a:r>
            <a:r>
              <a:rPr lang="cs-CZ" sz="2000" b="1" u="sng" dirty="0" smtClean="0">
                <a:latin typeface="Calibri"/>
              </a:rPr>
              <a:t>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endParaRPr lang="cs-CZ" sz="2000" b="1" dirty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1907</TotalTime>
  <Words>1028</Words>
  <Application>Microsoft Office PowerPoint</Application>
  <PresentationFormat>Předvádění na obrazovce (4:3)</PresentationFormat>
  <Paragraphs>135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Jednotky fyzikálních veličin, test – List 1 A  </vt:lpstr>
      <vt:lpstr>Jednotky fyzikálních veličin, test – List 2  A </vt:lpstr>
      <vt:lpstr>Jednotky fyzikálních veličin, test – List 3 A  </vt:lpstr>
      <vt:lpstr>Jednotky fyzikálních veličin, řešení – List 4 A  </vt:lpstr>
      <vt:lpstr>Značky fyzikálních veličin, řešení – List 5 A  </vt:lpstr>
      <vt:lpstr>Jednotky fyzikálních veličin, test – návrh hodnocení A 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183</cp:revision>
  <dcterms:created xsi:type="dcterms:W3CDTF">2012-06-01T22:10:47Z</dcterms:created>
  <dcterms:modified xsi:type="dcterms:W3CDTF">2013-06-23T13:47:58Z</dcterms:modified>
</cp:coreProperties>
</file>