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6" r:id="rId3"/>
    <p:sldId id="267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0CD9-68E2-4F64-8054-216DA549EC3B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EF47-5D9A-4C5B-A2A5-03958150B8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666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0CD9-68E2-4F64-8054-216DA549EC3B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EF47-5D9A-4C5B-A2A5-03958150B8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1273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0CD9-68E2-4F64-8054-216DA549EC3B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EF47-5D9A-4C5B-A2A5-03958150B8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877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0CD9-68E2-4F64-8054-216DA549EC3B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EF47-5D9A-4C5B-A2A5-03958150B8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4692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0CD9-68E2-4F64-8054-216DA549EC3B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EF47-5D9A-4C5B-A2A5-03958150B8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399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0CD9-68E2-4F64-8054-216DA549EC3B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EF47-5D9A-4C5B-A2A5-03958150B8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2950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0CD9-68E2-4F64-8054-216DA549EC3B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EF47-5D9A-4C5B-A2A5-03958150B8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587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0CD9-68E2-4F64-8054-216DA549EC3B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EF47-5D9A-4C5B-A2A5-03958150B8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8715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0CD9-68E2-4F64-8054-216DA549EC3B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EF47-5D9A-4C5B-A2A5-03958150B8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922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0CD9-68E2-4F64-8054-216DA549EC3B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EF47-5D9A-4C5B-A2A5-03958150B8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1279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F0CD9-68E2-4F64-8054-216DA549EC3B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1EF47-5D9A-4C5B-A2A5-03958150B8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72915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7F190-C2A6-46CA-9C66-7F955A337C3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50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484F0D-FB24-4FF5-BA22-4E8B324BE8A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0151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AE34D-2987-4F5C-A94F-49F88584AC0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743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F75A02-7D87-4999-81F6-A3A1EB07F3C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6501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CAC589-1102-4B78-B38E-60E3C24A5B2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2085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570EC-BB8F-4015-913B-A2B2A345446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0405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E059F-A1B0-4FA7-8AC0-1B94DA4E09D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2592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048E59-BBD0-45FF-A577-747280715A7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1376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397916-6219-498D-A388-EB38DDF0B94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4935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F66C90-EFA0-4A80-AFAE-FB8ECE44643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0736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5C94B-B39F-418C-98CB-37AFBA9971E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605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F0CD9-68E2-4F64-8054-216DA549EC3B}" type="datetimeFigureOut">
              <a:rPr lang="cs-CZ" smtClean="0"/>
              <a:t>23. 6. 2013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1EF47-5D9A-4C5B-A2A5-03958150B8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0669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340721-746C-4874-A325-84329069A9B1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458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cpp.cz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640652"/>
              </p:ext>
            </p:extLst>
          </p:nvPr>
        </p:nvGraphicFramePr>
        <p:xfrm>
          <a:off x="1647825" y="404813"/>
          <a:ext cx="5848350" cy="2232023"/>
        </p:xfrm>
        <a:graphic>
          <a:graphicData uri="http://schemas.openxmlformats.org/drawingml/2006/table">
            <a:tbl>
              <a:tblPr firstRow="1" firstCol="1" bandRow="1"/>
              <a:tblGrid>
                <a:gridCol w="1778884"/>
                <a:gridCol w="4069466"/>
              </a:tblGrid>
              <a:tr h="46786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Vladimír Rychlý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VY_32_Inovace_Informatika_1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Praktický příklad Excel – Akcie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3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65" marR="68565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79" name="Obráze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8488" y="5516563"/>
            <a:ext cx="5407025" cy="104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0" name="Obrázek 5" descr="znak školy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57550" y="2924175"/>
            <a:ext cx="262890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9431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424936" cy="5472608"/>
          </a:xfrm>
        </p:spPr>
        <p:txBody>
          <a:bodyPr/>
          <a:lstStyle/>
          <a:p>
            <a:r>
              <a:rPr lang="cs-CZ" dirty="0"/>
              <a:t>Procvičovací příklad pro Microsoft Excel. Žák prokáže své schopnosti používat probrané funkce programu – </a:t>
            </a:r>
            <a:r>
              <a:rPr lang="cs-CZ" dirty="0" smtClean="0"/>
              <a:t>zjistí na internetu cenu vybraných akcií v určitém období, provádí výpočty násobením buněk tabulek, včetně použití absolutní adresace, používá </a:t>
            </a:r>
            <a:r>
              <a:rPr lang="cs-CZ" dirty="0"/>
              <a:t>funkce </a:t>
            </a:r>
            <a:r>
              <a:rPr lang="cs-CZ" dirty="0" smtClean="0"/>
              <a:t>Suma, vytvoří grafy, zjistí zda na nákupu vydělal, nebo prodělal. </a:t>
            </a:r>
            <a:r>
              <a:rPr lang="cs-CZ" dirty="0"/>
              <a:t>Obsahuje </a:t>
            </a:r>
            <a:r>
              <a:rPr lang="cs-CZ" dirty="0" smtClean="0"/>
              <a:t>výsledné tabulky, grafy </a:t>
            </a:r>
            <a:r>
              <a:rPr lang="cs-CZ" dirty="0"/>
              <a:t>a správný postup řešení.</a:t>
            </a:r>
          </a:p>
          <a:p>
            <a:r>
              <a:rPr lang="cs-CZ" dirty="0" smtClean="0"/>
              <a:t>Možno použít i pro samostudium.</a:t>
            </a:r>
          </a:p>
        </p:txBody>
      </p:sp>
    </p:spTree>
    <p:extLst>
      <p:ext uri="{BB962C8B-B14F-4D97-AF65-F5344CB8AC3E}">
        <p14:creationId xmlns:p14="http://schemas.microsoft.com/office/powerpoint/2010/main" val="4093104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Zadání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Celá práce probíhá v programu </a:t>
            </a:r>
            <a:r>
              <a:rPr lang="cs-CZ" smtClean="0"/>
              <a:t>Microsoft Excel.</a:t>
            </a:r>
            <a:endParaRPr lang="cs-CZ" dirty="0" smtClean="0"/>
          </a:p>
          <a:p>
            <a:r>
              <a:rPr lang="cs-CZ" dirty="0" smtClean="0"/>
              <a:t>Žáci si představí, že před rokem nakoupili akcie tří vybraných podniků, a nyní zjišťují, zda by v případě prodeje vydělali nebo prodělali.</a:t>
            </a:r>
          </a:p>
          <a:p>
            <a:r>
              <a:rPr lang="cs-CZ" dirty="0" smtClean="0"/>
              <a:t>Žáci si sami zjistí na internetu na </a:t>
            </a:r>
            <a:r>
              <a:rPr lang="cs-CZ" dirty="0" smtClean="0">
                <a:hlinkClick r:id="rId2"/>
              </a:rPr>
              <a:t>www.bcpp.cz</a:t>
            </a:r>
            <a:r>
              <a:rPr lang="cs-CZ" dirty="0" smtClean="0"/>
              <a:t> cenu (kurz)  akcií 3 zvolených podniků.</a:t>
            </a:r>
          </a:p>
          <a:p>
            <a:r>
              <a:rPr lang="cs-CZ" dirty="0" smtClean="0"/>
              <a:t>Zjišťují cenu před rokem a pak v jednotlivých čtvrtletích po současnost – viz tabulka.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31855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www.bcpp.cz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52564" y="1556792"/>
            <a:ext cx="7936882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970144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Zvolíme Kurzovní lístek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47864" y="97014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Vybereme datum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80112" y="970144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Nastavíme filtr na Akcie</a:t>
            </a:r>
            <a:endParaRPr lang="cs-CZ" dirty="0"/>
          </a:p>
        </p:txBody>
      </p:sp>
      <p:cxnSp>
        <p:nvCxnSpPr>
          <p:cNvPr id="7" name="Přímá spojnice se šipkou 6"/>
          <p:cNvCxnSpPr>
            <a:stCxn id="3" idx="2"/>
          </p:cNvCxnSpPr>
          <p:nvPr/>
        </p:nvCxnSpPr>
        <p:spPr>
          <a:xfrm flipH="1">
            <a:off x="1187624" y="1339476"/>
            <a:ext cx="252028" cy="158546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2771800" y="1281113"/>
            <a:ext cx="1332148" cy="164383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6948264" y="1198302"/>
            <a:ext cx="504056" cy="19426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9813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Tabulka kurzu akcií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395536" y="1052737"/>
            <a:ext cx="8291264" cy="2160240"/>
          </a:xfrm>
        </p:spPr>
        <p:txBody>
          <a:bodyPr/>
          <a:lstStyle/>
          <a:p>
            <a:r>
              <a:rPr lang="cs-CZ" dirty="0" smtClean="0"/>
              <a:t>Je potřeba vybrat všechny akcie s řádově stejnou cenou, tj. cena jedné akcie je např. několik set korun.</a:t>
            </a:r>
          </a:p>
          <a:p>
            <a:r>
              <a:rPr lang="cs-CZ" dirty="0" smtClean="0"/>
              <a:t>S akciemi s rozdílnou cenou by špatně vypadaly grafy, které budeme vytvářet.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15616" y="3068960"/>
            <a:ext cx="7082373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1359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3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74554" y="2851498"/>
            <a:ext cx="5480834" cy="279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Mé peníze v akciích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6388" y="548680"/>
            <a:ext cx="7715200" cy="720080"/>
          </a:xfrm>
        </p:spPr>
        <p:txBody>
          <a:bodyPr>
            <a:noAutofit/>
          </a:bodyPr>
          <a:lstStyle/>
          <a:p>
            <a:r>
              <a:rPr lang="cs-CZ" sz="1800" dirty="0" smtClean="0"/>
              <a:t>Nyní si zvolíme, kolik akcií jsme jakoby nakoupili a spočítáme, kolik peněz jsme měli v akciích v jednotlivých obdobích.</a:t>
            </a:r>
            <a:endParaRPr lang="cs-CZ" sz="1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9532" y="1340768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Zvolíme počet nakoupených kusů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11760" y="1196752"/>
            <a:ext cx="43204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 ceny akcie a počtu kusů spočítáme, kolik peněz jsme měli v jednotlivých akciích = hodnotu našich akcií (použijeme absolutní adresaci pro buňku s počtem akcií kvůli kopírování vzorce pro další sloupce)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76257" y="1141132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Výpočet pro další sloupce provedeme kopírováním vzorce z prvního sloupce</a:t>
            </a:r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1247203" y="1921699"/>
            <a:ext cx="1236565" cy="294746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3995936" y="2564904"/>
            <a:ext cx="720080" cy="216024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4716016" y="2420888"/>
            <a:ext cx="2610290" cy="23042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5382092" y="2420888"/>
            <a:ext cx="1944214" cy="23042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6012160" y="2420888"/>
            <a:ext cx="1314147" cy="23042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5508104" y="5649850"/>
            <a:ext cx="32223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Náš zisk nebo prodělek = hodnota dnes mínus hodnota v době nákupu, na jednotlivé akcie a celkem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475656" y="5805264"/>
            <a:ext cx="29163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Vypočteme, kolik peněz jsme měli v akciích v jednotlivých čtvrtletích = funkce SUMA</a:t>
            </a:r>
            <a:endParaRPr lang="cs-CZ" dirty="0"/>
          </a:p>
        </p:txBody>
      </p:sp>
      <p:cxnSp>
        <p:nvCxnSpPr>
          <p:cNvPr id="25" name="Přímá spojnice se šipkou 24"/>
          <p:cNvCxnSpPr/>
          <p:nvPr/>
        </p:nvCxnSpPr>
        <p:spPr>
          <a:xfrm flipV="1">
            <a:off x="3131840" y="5517232"/>
            <a:ext cx="576064" cy="36004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 flipV="1">
            <a:off x="6768246" y="5517232"/>
            <a:ext cx="340251" cy="2880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/>
          <p:cNvCxnSpPr/>
          <p:nvPr/>
        </p:nvCxnSpPr>
        <p:spPr>
          <a:xfrm flipH="1">
            <a:off x="3419872" y="2564904"/>
            <a:ext cx="1296144" cy="38617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653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 zisku v jednotlivých obdobích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7499176" cy="1296143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Zjistíme, kolik jsme byli v zisku či ve ztrátě za jednotlivá období.</a:t>
            </a:r>
          </a:p>
          <a:p>
            <a:r>
              <a:rPr lang="cs-CZ" dirty="0" smtClean="0"/>
              <a:t>Výpočet = celková hodnota ve sledovaném čtvrtletí mínus nákupní hodnota (kvůli kopírování vzorce pro 2 a 3 sloupec opět pro nákupní hodnotu ve vzorci použijeme absolutní adresaci)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99592" y="3212976"/>
            <a:ext cx="6537989" cy="3020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 flipH="1">
            <a:off x="2915816" y="2348880"/>
            <a:ext cx="1584176" cy="86409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2843808" y="2348880"/>
            <a:ext cx="1656184" cy="352839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1239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Graf Vývoj cen akcií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31639" y="2208555"/>
            <a:ext cx="6170603" cy="3956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267744" y="1374029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Vycházíme z první tabulky s kurzem akcií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0058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Hodnota mých akcií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47664" y="2780928"/>
            <a:ext cx="5688632" cy="3558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03648" y="1422068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Vychází ze druhé tabulky s vývojem celkové hodnoty všech akcií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813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Procentuální zastoupení hodnoty akcií v celkové hodnotě v určitém období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000"/>
          <a:stretch/>
        </p:blipFill>
        <p:spPr bwMode="auto">
          <a:xfrm>
            <a:off x="1074340" y="2060848"/>
            <a:ext cx="6233964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2868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Vývoj zisku/ztráty v jednotlivých obdobích (třetí tabulka)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43608" y="1844824"/>
            <a:ext cx="7122518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686713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428</Words>
  <Application>Microsoft Office PowerPoint</Application>
  <PresentationFormat>Předvádění na obrazovce (4:3)</PresentationFormat>
  <Paragraphs>47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Calibri</vt:lpstr>
      <vt:lpstr>Times New Roman</vt:lpstr>
      <vt:lpstr>Motiv systému Office</vt:lpstr>
      <vt:lpstr>Výchozí návrh</vt:lpstr>
      <vt:lpstr>Prezentace aplikace PowerPoint</vt:lpstr>
      <vt:lpstr>Anotace</vt:lpstr>
      <vt:lpstr>Zadání</vt:lpstr>
      <vt:lpstr>www.bcpp.cz</vt:lpstr>
      <vt:lpstr>Tabulka kurzu akcií</vt:lpstr>
      <vt:lpstr>Mé peníze v akciích</vt:lpstr>
      <vt:lpstr>Vývoj zisku v jednotlivých obdobích</vt:lpstr>
      <vt:lpstr>Graf Vývoj cen akcií</vt:lpstr>
      <vt:lpstr>Hodnota mých akcií</vt:lpstr>
      <vt:lpstr>Procentuální zastoupení hodnoty akcií v celkové hodnotě v určitém období</vt:lpstr>
      <vt:lpstr>Vývoj zisku/ztráty v jednotlivých obdobích (třetí tabulka)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Akcie</dc:title>
  <dc:creator>Vladimír Rychlý</dc:creator>
  <cp:lastModifiedBy>Vladimír Rychlý</cp:lastModifiedBy>
  <cp:revision>12</cp:revision>
  <dcterms:created xsi:type="dcterms:W3CDTF">2012-10-28T21:06:50Z</dcterms:created>
  <dcterms:modified xsi:type="dcterms:W3CDTF">2013-06-23T13:53:24Z</dcterms:modified>
</cp:coreProperties>
</file>